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1.xml" ContentType="application/vnd.openxmlformats-officedocument.presentationml.tags+xml"/>
  <Override PartName="/ppt/notesSlides/notesSlide14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4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4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5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5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5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5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6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6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6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6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6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69.xml" ContentType="application/vnd.openxmlformats-officedocument.presentationml.notesSlide+xml"/>
  <Override PartName="/ppt/tags/tag48.xml" ContentType="application/vnd.openxmlformats-officedocument.presentationml.tag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tags/tag49.xml" ContentType="application/vnd.openxmlformats-officedocument.presentationml.tags+xml"/>
  <Override PartName="/ppt/notesSlides/notesSlide17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7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7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7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7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18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18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8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8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8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18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8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18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8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8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9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9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9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93.xml" ContentType="application/vnd.openxmlformats-officedocument.presentationml.notesSlide+xml"/>
  <Override PartName="/ppt/tags/tag86.xml" ContentType="application/vnd.openxmlformats-officedocument.presentationml.tags+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tags/tag87.xml" ContentType="application/vnd.openxmlformats-officedocument.presentationml.tags+xml"/>
  <Override PartName="/ppt/notesSlides/notesSlide20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0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0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0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0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0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20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20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209.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21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21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212.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21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21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21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21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17.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21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21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220.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221.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2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223.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224.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225.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226.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227.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228.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229.xml" ContentType="application/vnd.openxmlformats-officedocument.presentationml.notesSlide+xml"/>
  <Override PartName="/ppt/tags/tag144.xml" ContentType="application/vnd.openxmlformats-officedocument.presentationml.tags+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tags/tag145.xml" ContentType="application/vnd.openxmlformats-officedocument.presentationml.tags+xml"/>
  <Override PartName="/ppt/notesSlides/notesSlide249.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5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251.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252.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25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25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25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256.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257.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258.xml" ContentType="application/vnd.openxmlformats-officedocument.presentationml.notesSlide+xml"/>
  <Override PartName="/ppt/tags/tag164.xml" ContentType="application/vnd.openxmlformats-officedocument.presentationml.tags+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35"/>
  </p:notesMasterIdLst>
  <p:handoutMasterIdLst>
    <p:handoutMasterId r:id="rId336"/>
  </p:handoutMasterIdLst>
  <p:sldIdLst>
    <p:sldId id="256" r:id="rId2"/>
    <p:sldId id="344" r:id="rId3"/>
    <p:sldId id="257" r:id="rId4"/>
    <p:sldId id="547" r:id="rId5"/>
    <p:sldId id="259" r:id="rId6"/>
    <p:sldId id="548" r:id="rId7"/>
    <p:sldId id="260" r:id="rId8"/>
    <p:sldId id="615" r:id="rId9"/>
    <p:sldId id="549" r:id="rId10"/>
    <p:sldId id="267" r:id="rId11"/>
    <p:sldId id="268" r:id="rId12"/>
    <p:sldId id="550" r:id="rId13"/>
    <p:sldId id="269" r:id="rId14"/>
    <p:sldId id="258" r:id="rId15"/>
    <p:sldId id="261" r:id="rId16"/>
    <p:sldId id="551" r:id="rId17"/>
    <p:sldId id="262" r:id="rId18"/>
    <p:sldId id="263" r:id="rId19"/>
    <p:sldId id="264" r:id="rId20"/>
    <p:sldId id="271" r:id="rId21"/>
    <p:sldId id="270" r:id="rId22"/>
    <p:sldId id="265" r:id="rId23"/>
    <p:sldId id="272" r:id="rId24"/>
    <p:sldId id="273" r:id="rId25"/>
    <p:sldId id="266" r:id="rId26"/>
    <p:sldId id="274" r:id="rId27"/>
    <p:sldId id="614" r:id="rId28"/>
    <p:sldId id="552" r:id="rId29"/>
    <p:sldId id="553" r:id="rId30"/>
    <p:sldId id="554" r:id="rId31"/>
    <p:sldId id="555" r:id="rId32"/>
    <p:sldId id="278" r:id="rId33"/>
    <p:sldId id="556" r:id="rId34"/>
    <p:sldId id="557" r:id="rId35"/>
    <p:sldId id="558" r:id="rId36"/>
    <p:sldId id="559" r:id="rId37"/>
    <p:sldId id="280" r:id="rId38"/>
    <p:sldId id="279" r:id="rId39"/>
    <p:sldId id="560" r:id="rId40"/>
    <p:sldId id="276" r:id="rId41"/>
    <p:sldId id="277" r:id="rId42"/>
    <p:sldId id="561" r:id="rId43"/>
    <p:sldId id="613" r:id="rId44"/>
    <p:sldId id="562" r:id="rId45"/>
    <p:sldId id="563" r:id="rId46"/>
    <p:sldId id="564" r:id="rId47"/>
    <p:sldId id="565" r:id="rId48"/>
    <p:sldId id="566" r:id="rId49"/>
    <p:sldId id="567" r:id="rId50"/>
    <p:sldId id="568" r:id="rId51"/>
    <p:sldId id="569" r:id="rId52"/>
    <p:sldId id="570" r:id="rId53"/>
    <p:sldId id="571" r:id="rId54"/>
    <p:sldId id="572" r:id="rId55"/>
    <p:sldId id="573" r:id="rId56"/>
    <p:sldId id="574" r:id="rId57"/>
    <p:sldId id="575" r:id="rId58"/>
    <p:sldId id="577" r:id="rId59"/>
    <p:sldId id="578" r:id="rId60"/>
    <p:sldId id="612" r:id="rId61"/>
    <p:sldId id="579" r:id="rId62"/>
    <p:sldId id="580" r:id="rId63"/>
    <p:sldId id="581" r:id="rId64"/>
    <p:sldId id="293" r:id="rId65"/>
    <p:sldId id="582" r:id="rId66"/>
    <p:sldId id="583" r:id="rId67"/>
    <p:sldId id="584" r:id="rId68"/>
    <p:sldId id="585" r:id="rId69"/>
    <p:sldId id="586" r:id="rId70"/>
    <p:sldId id="275" r:id="rId71"/>
    <p:sldId id="587" r:id="rId72"/>
    <p:sldId id="588" r:id="rId73"/>
    <p:sldId id="589" r:id="rId74"/>
    <p:sldId id="590" r:id="rId75"/>
    <p:sldId id="591" r:id="rId76"/>
    <p:sldId id="283" r:id="rId77"/>
    <p:sldId id="592" r:id="rId78"/>
    <p:sldId id="292" r:id="rId79"/>
    <p:sldId id="611" r:id="rId80"/>
    <p:sldId id="593" r:id="rId81"/>
    <p:sldId id="594" r:id="rId82"/>
    <p:sldId id="595" r:id="rId83"/>
    <p:sldId id="596" r:id="rId84"/>
    <p:sldId id="597" r:id="rId85"/>
    <p:sldId id="598" r:id="rId86"/>
    <p:sldId id="599" r:id="rId87"/>
    <p:sldId id="600" r:id="rId88"/>
    <p:sldId id="601" r:id="rId89"/>
    <p:sldId id="602" r:id="rId90"/>
    <p:sldId id="603" r:id="rId91"/>
    <p:sldId id="604" r:id="rId92"/>
    <p:sldId id="284" r:id="rId93"/>
    <p:sldId id="605" r:id="rId94"/>
    <p:sldId id="288" r:id="rId95"/>
    <p:sldId id="606" r:id="rId96"/>
    <p:sldId id="607" r:id="rId97"/>
    <p:sldId id="286" r:id="rId98"/>
    <p:sldId id="287" r:id="rId99"/>
    <p:sldId id="608" r:id="rId100"/>
    <p:sldId id="609" r:id="rId101"/>
    <p:sldId id="610" r:id="rId102"/>
    <p:sldId id="616" r:id="rId103"/>
    <p:sldId id="617" r:id="rId104"/>
    <p:sldId id="618" r:id="rId105"/>
    <p:sldId id="619" r:id="rId106"/>
    <p:sldId id="620" r:id="rId107"/>
    <p:sldId id="621" r:id="rId108"/>
    <p:sldId id="622" r:id="rId109"/>
    <p:sldId id="623" r:id="rId110"/>
    <p:sldId id="624" r:id="rId111"/>
    <p:sldId id="625" r:id="rId112"/>
    <p:sldId id="626" r:id="rId113"/>
    <p:sldId id="627" r:id="rId114"/>
    <p:sldId id="628" r:id="rId115"/>
    <p:sldId id="629" r:id="rId116"/>
    <p:sldId id="630" r:id="rId117"/>
    <p:sldId id="631" r:id="rId118"/>
    <p:sldId id="632" r:id="rId119"/>
    <p:sldId id="281" r:id="rId120"/>
    <p:sldId id="633" r:id="rId121"/>
    <p:sldId id="634" r:id="rId122"/>
    <p:sldId id="282" r:id="rId123"/>
    <p:sldId id="635" r:id="rId124"/>
    <p:sldId id="649" r:id="rId125"/>
    <p:sldId id="636" r:id="rId126"/>
    <p:sldId id="637" r:id="rId127"/>
    <p:sldId id="638" r:id="rId128"/>
    <p:sldId id="639" r:id="rId129"/>
    <p:sldId id="640" r:id="rId130"/>
    <p:sldId id="641" r:id="rId131"/>
    <p:sldId id="642" r:id="rId132"/>
    <p:sldId id="643" r:id="rId133"/>
    <p:sldId id="644" r:id="rId134"/>
    <p:sldId id="645" r:id="rId135"/>
    <p:sldId id="646" r:id="rId136"/>
    <p:sldId id="647" r:id="rId137"/>
    <p:sldId id="648" r:id="rId138"/>
    <p:sldId id="650" r:id="rId139"/>
    <p:sldId id="651" r:id="rId140"/>
    <p:sldId id="652" r:id="rId141"/>
    <p:sldId id="653" r:id="rId142"/>
    <p:sldId id="654" r:id="rId143"/>
    <p:sldId id="655" r:id="rId144"/>
    <p:sldId id="656" r:id="rId145"/>
    <p:sldId id="657" r:id="rId146"/>
    <p:sldId id="291" r:id="rId147"/>
    <p:sldId id="658" r:id="rId148"/>
    <p:sldId id="659" r:id="rId149"/>
    <p:sldId id="660" r:id="rId150"/>
    <p:sldId id="661" r:id="rId151"/>
    <p:sldId id="285" r:id="rId152"/>
    <p:sldId id="662" r:id="rId153"/>
    <p:sldId id="289" r:id="rId154"/>
    <p:sldId id="663" r:id="rId155"/>
    <p:sldId id="290" r:id="rId156"/>
    <p:sldId id="664" r:id="rId157"/>
    <p:sldId id="665" r:id="rId158"/>
    <p:sldId id="666" r:id="rId159"/>
    <p:sldId id="667" r:id="rId160"/>
    <p:sldId id="668" r:id="rId161"/>
    <p:sldId id="669" r:id="rId162"/>
    <p:sldId id="670" r:id="rId163"/>
    <p:sldId id="671" r:id="rId164"/>
    <p:sldId id="672" r:id="rId165"/>
    <p:sldId id="673" r:id="rId166"/>
    <p:sldId id="674" r:id="rId167"/>
    <p:sldId id="675" r:id="rId168"/>
    <p:sldId id="689" r:id="rId169"/>
    <p:sldId id="676" r:id="rId170"/>
    <p:sldId id="677" r:id="rId171"/>
    <p:sldId id="678" r:id="rId172"/>
    <p:sldId id="679" r:id="rId173"/>
    <p:sldId id="680" r:id="rId174"/>
    <p:sldId id="681" r:id="rId175"/>
    <p:sldId id="682" r:id="rId176"/>
    <p:sldId id="683" r:id="rId177"/>
    <p:sldId id="684" r:id="rId178"/>
    <p:sldId id="685" r:id="rId179"/>
    <p:sldId id="686" r:id="rId180"/>
    <p:sldId id="687" r:id="rId181"/>
    <p:sldId id="688" r:id="rId182"/>
    <p:sldId id="690" r:id="rId183"/>
    <p:sldId id="691" r:id="rId184"/>
    <p:sldId id="692" r:id="rId185"/>
    <p:sldId id="693" r:id="rId186"/>
    <p:sldId id="694" r:id="rId187"/>
    <p:sldId id="695" r:id="rId188"/>
    <p:sldId id="696" r:id="rId189"/>
    <p:sldId id="697" r:id="rId190"/>
    <p:sldId id="698" r:id="rId191"/>
    <p:sldId id="699" r:id="rId192"/>
    <p:sldId id="700" r:id="rId193"/>
    <p:sldId id="701" r:id="rId194"/>
    <p:sldId id="702" r:id="rId195"/>
    <p:sldId id="703" r:id="rId196"/>
    <p:sldId id="704" r:id="rId197"/>
    <p:sldId id="705" r:id="rId198"/>
    <p:sldId id="706" r:id="rId199"/>
    <p:sldId id="707" r:id="rId200"/>
    <p:sldId id="708" r:id="rId201"/>
    <p:sldId id="709" r:id="rId202"/>
    <p:sldId id="710" r:id="rId203"/>
    <p:sldId id="717" r:id="rId204"/>
    <p:sldId id="711" r:id="rId205"/>
    <p:sldId id="712" r:id="rId206"/>
    <p:sldId id="713" r:id="rId207"/>
    <p:sldId id="714" r:id="rId208"/>
    <p:sldId id="715" r:id="rId209"/>
    <p:sldId id="716" r:id="rId210"/>
    <p:sldId id="718" r:id="rId211"/>
    <p:sldId id="719" r:id="rId212"/>
    <p:sldId id="720" r:id="rId213"/>
    <p:sldId id="721" r:id="rId214"/>
    <p:sldId id="722" r:id="rId215"/>
    <p:sldId id="723" r:id="rId216"/>
    <p:sldId id="724" r:id="rId217"/>
    <p:sldId id="725" r:id="rId218"/>
    <p:sldId id="726" r:id="rId219"/>
    <p:sldId id="727" r:id="rId220"/>
    <p:sldId id="728" r:id="rId221"/>
    <p:sldId id="729" r:id="rId222"/>
    <p:sldId id="730" r:id="rId223"/>
    <p:sldId id="731" r:id="rId224"/>
    <p:sldId id="732" r:id="rId225"/>
    <p:sldId id="733" r:id="rId226"/>
    <p:sldId id="734" r:id="rId227"/>
    <p:sldId id="735" r:id="rId228"/>
    <p:sldId id="736" r:id="rId229"/>
    <p:sldId id="737" r:id="rId230"/>
    <p:sldId id="738" r:id="rId231"/>
    <p:sldId id="739" r:id="rId232"/>
    <p:sldId id="740" r:id="rId233"/>
    <p:sldId id="741" r:id="rId234"/>
    <p:sldId id="742" r:id="rId235"/>
    <p:sldId id="743" r:id="rId236"/>
    <p:sldId id="744" r:id="rId237"/>
    <p:sldId id="745" r:id="rId238"/>
    <p:sldId id="746" r:id="rId239"/>
    <p:sldId id="747" r:id="rId240"/>
    <p:sldId id="748" r:id="rId241"/>
    <p:sldId id="749" r:id="rId242"/>
    <p:sldId id="750" r:id="rId243"/>
    <p:sldId id="751" r:id="rId244"/>
    <p:sldId id="752" r:id="rId245"/>
    <p:sldId id="753" r:id="rId246"/>
    <p:sldId id="754" r:id="rId247"/>
    <p:sldId id="755" r:id="rId248"/>
    <p:sldId id="756" r:id="rId249"/>
    <p:sldId id="757" r:id="rId250"/>
    <p:sldId id="758" r:id="rId251"/>
    <p:sldId id="759" r:id="rId252"/>
    <p:sldId id="760" r:id="rId253"/>
    <p:sldId id="761" r:id="rId254"/>
    <p:sldId id="762" r:id="rId255"/>
    <p:sldId id="763" r:id="rId256"/>
    <p:sldId id="764" r:id="rId257"/>
    <p:sldId id="765" r:id="rId258"/>
    <p:sldId id="766" r:id="rId259"/>
    <p:sldId id="767" r:id="rId260"/>
    <p:sldId id="768" r:id="rId261"/>
    <p:sldId id="769" r:id="rId262"/>
    <p:sldId id="770" r:id="rId263"/>
    <p:sldId id="771" r:id="rId264"/>
    <p:sldId id="772" r:id="rId265"/>
    <p:sldId id="773" r:id="rId266"/>
    <p:sldId id="774" r:id="rId267"/>
    <p:sldId id="775" r:id="rId268"/>
    <p:sldId id="776" r:id="rId269"/>
    <p:sldId id="777" r:id="rId270"/>
    <p:sldId id="778" r:id="rId271"/>
    <p:sldId id="779" r:id="rId272"/>
    <p:sldId id="780" r:id="rId273"/>
    <p:sldId id="781" r:id="rId274"/>
    <p:sldId id="782" r:id="rId275"/>
    <p:sldId id="783" r:id="rId276"/>
    <p:sldId id="784" r:id="rId277"/>
    <p:sldId id="785" r:id="rId278"/>
    <p:sldId id="786" r:id="rId279"/>
    <p:sldId id="817" r:id="rId280"/>
    <p:sldId id="787" r:id="rId281"/>
    <p:sldId id="788" r:id="rId282"/>
    <p:sldId id="789" r:id="rId283"/>
    <p:sldId id="790" r:id="rId284"/>
    <p:sldId id="791" r:id="rId285"/>
    <p:sldId id="792" r:id="rId286"/>
    <p:sldId id="793" r:id="rId287"/>
    <p:sldId id="794" r:id="rId288"/>
    <p:sldId id="795" r:id="rId289"/>
    <p:sldId id="796" r:id="rId290"/>
    <p:sldId id="797" r:id="rId291"/>
    <p:sldId id="798" r:id="rId292"/>
    <p:sldId id="799" r:id="rId293"/>
    <p:sldId id="800" r:id="rId294"/>
    <p:sldId id="801" r:id="rId295"/>
    <p:sldId id="802" r:id="rId296"/>
    <p:sldId id="803" r:id="rId297"/>
    <p:sldId id="804" r:id="rId298"/>
    <p:sldId id="805" r:id="rId299"/>
    <p:sldId id="806" r:id="rId300"/>
    <p:sldId id="807" r:id="rId301"/>
    <p:sldId id="808" r:id="rId302"/>
    <p:sldId id="809" r:id="rId303"/>
    <p:sldId id="810" r:id="rId304"/>
    <p:sldId id="811" r:id="rId305"/>
    <p:sldId id="812" r:id="rId306"/>
    <p:sldId id="813" r:id="rId307"/>
    <p:sldId id="814" r:id="rId308"/>
    <p:sldId id="815" r:id="rId309"/>
    <p:sldId id="816" r:id="rId310"/>
    <p:sldId id="822" r:id="rId311"/>
    <p:sldId id="818" r:id="rId312"/>
    <p:sldId id="819" r:id="rId313"/>
    <p:sldId id="820" r:id="rId314"/>
    <p:sldId id="821" r:id="rId315"/>
    <p:sldId id="829" r:id="rId316"/>
    <p:sldId id="830" r:id="rId317"/>
    <p:sldId id="831" r:id="rId318"/>
    <p:sldId id="832" r:id="rId319"/>
    <p:sldId id="833" r:id="rId320"/>
    <p:sldId id="834" r:id="rId321"/>
    <p:sldId id="835" r:id="rId322"/>
    <p:sldId id="823" r:id="rId323"/>
    <p:sldId id="824" r:id="rId324"/>
    <p:sldId id="825" r:id="rId325"/>
    <p:sldId id="826" r:id="rId326"/>
    <p:sldId id="828" r:id="rId327"/>
    <p:sldId id="842" r:id="rId328"/>
    <p:sldId id="836" r:id="rId329"/>
    <p:sldId id="837" r:id="rId330"/>
    <p:sldId id="838" r:id="rId331"/>
    <p:sldId id="839" r:id="rId332"/>
    <p:sldId id="840" r:id="rId333"/>
    <p:sldId id="841" r:id="rId3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76894" autoAdjust="0"/>
  </p:normalViewPr>
  <p:slideViewPr>
    <p:cSldViewPr>
      <p:cViewPr varScale="1">
        <p:scale>
          <a:sx n="63" d="100"/>
          <a:sy n="63" d="100"/>
        </p:scale>
        <p:origin x="2266" y="38"/>
      </p:cViewPr>
      <p:guideLst>
        <p:guide orient="horz" pos="2160"/>
        <p:guide pos="2880"/>
      </p:guideLst>
    </p:cSldViewPr>
  </p:slideViewPr>
  <p:notesTextViewPr>
    <p:cViewPr>
      <p:scale>
        <a:sx n="100" d="100"/>
        <a:sy n="100" d="100"/>
      </p:scale>
      <p:origin x="0" y="0"/>
    </p:cViewPr>
  </p:notesTextViewPr>
  <p:sorterViewPr>
    <p:cViewPr>
      <p:scale>
        <a:sx n="33" d="100"/>
        <a:sy n="33" d="100"/>
      </p:scale>
      <p:origin x="0" y="0"/>
    </p:cViewPr>
  </p:sorterViewPr>
  <p:notesViewPr>
    <p:cSldViewPr>
      <p:cViewPr varScale="1">
        <p:scale>
          <a:sx n="59" d="100"/>
          <a:sy n="59" d="100"/>
        </p:scale>
        <p:origin x="-25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handoutMaster" Target="handoutMasters/handout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1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4.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image" Target="../media/image1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06B428-E76C-45DC-B668-371674F68601}" type="datetimeFigureOut">
              <a:rPr lang="en-US" smtClean="0"/>
              <a:pPr/>
              <a:t>5/17/2020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3C064-81A0-4DEB-97C9-79D23B0F3293}" type="slidenum">
              <a:rPr lang="en-US" smtClean="0"/>
              <a:pPr/>
              <a:t>‹#›</a:t>
            </a:fld>
            <a:endParaRPr lang="en-US" dirty="0"/>
          </a:p>
        </p:txBody>
      </p:sp>
    </p:spTree>
    <p:extLst>
      <p:ext uri="{BB962C8B-B14F-4D97-AF65-F5344CB8AC3E}">
        <p14:creationId xmlns:p14="http://schemas.microsoft.com/office/powerpoint/2010/main" val="3487517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CB76DC-ED89-4D84-A353-7871CD3F67E9}" type="datetimeFigureOut">
              <a:rPr lang="en-US" smtClean="0"/>
              <a:pPr/>
              <a:t>5/17/2020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22D7D5-FC65-4B8F-9FE4-69F4B3276DD8}" type="slidenum">
              <a:rPr lang="en-US" smtClean="0"/>
              <a:pPr/>
              <a:t>‹#›</a:t>
            </a:fld>
            <a:endParaRPr lang="en-US" dirty="0"/>
          </a:p>
        </p:txBody>
      </p:sp>
    </p:spTree>
    <p:extLst>
      <p:ext uri="{BB962C8B-B14F-4D97-AF65-F5344CB8AC3E}">
        <p14:creationId xmlns:p14="http://schemas.microsoft.com/office/powerpoint/2010/main" val="168992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slide" Target="../slides/slide157.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147.xml.rels><?xml version="1.0" encoding="UTF-8" standalone="yes"?>
<Relationships xmlns="http://schemas.openxmlformats.org/package/2006/relationships"><Relationship Id="rId3" Type="http://schemas.openxmlformats.org/officeDocument/2006/relationships/slide" Target="../slides/slide158.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48.xml.rels><?xml version="1.0" encoding="UTF-8" standalone="yes"?>
<Relationships xmlns="http://schemas.openxmlformats.org/package/2006/relationships"><Relationship Id="rId3" Type="http://schemas.openxmlformats.org/officeDocument/2006/relationships/slide" Target="../slides/slide159.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9.xml.rels><?xml version="1.0" encoding="UTF-8" standalone="yes"?>
<Relationships xmlns="http://schemas.openxmlformats.org/package/2006/relationships"><Relationship Id="rId3" Type="http://schemas.openxmlformats.org/officeDocument/2006/relationships/slide" Target="../slides/slide160.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slide" Target="../slides/slide16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51.xml.rels><?xml version="1.0" encoding="UTF-8" standalone="yes"?>
<Relationships xmlns="http://schemas.openxmlformats.org/package/2006/relationships"><Relationship Id="rId3" Type="http://schemas.openxmlformats.org/officeDocument/2006/relationships/slide" Target="../slides/slide16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52.xml.rels><?xml version="1.0" encoding="UTF-8" standalone="yes"?>
<Relationships xmlns="http://schemas.openxmlformats.org/package/2006/relationships"><Relationship Id="rId3" Type="http://schemas.openxmlformats.org/officeDocument/2006/relationships/slide" Target="../slides/slide16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3.xml.rels><?xml version="1.0" encoding="UTF-8" standalone="yes"?>
<Relationships xmlns="http://schemas.openxmlformats.org/package/2006/relationships"><Relationship Id="rId3" Type="http://schemas.openxmlformats.org/officeDocument/2006/relationships/slide" Target="../slides/slide16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54.xml.rels><?xml version="1.0" encoding="UTF-8" standalone="yes"?>
<Relationships xmlns="http://schemas.openxmlformats.org/package/2006/relationships"><Relationship Id="rId3" Type="http://schemas.openxmlformats.org/officeDocument/2006/relationships/slide" Target="../slides/slide16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55.xml.rels><?xml version="1.0" encoding="UTF-8" standalone="yes"?>
<Relationships xmlns="http://schemas.openxmlformats.org/package/2006/relationships"><Relationship Id="rId3" Type="http://schemas.openxmlformats.org/officeDocument/2006/relationships/slide" Target="../slides/slide16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56.xml.rels><?xml version="1.0" encoding="UTF-8" standalone="yes"?>
<Relationships xmlns="http://schemas.openxmlformats.org/package/2006/relationships"><Relationship Id="rId3" Type="http://schemas.openxmlformats.org/officeDocument/2006/relationships/slide" Target="../slides/slide167.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157.xml.rels><?xml version="1.0" encoding="UTF-8" standalone="yes"?>
<Relationships xmlns="http://schemas.openxmlformats.org/package/2006/relationships"><Relationship Id="rId3" Type="http://schemas.openxmlformats.org/officeDocument/2006/relationships/slide" Target="../slides/slide169.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158.xml.rels><?xml version="1.0" encoding="UTF-8" standalone="yes"?>
<Relationships xmlns="http://schemas.openxmlformats.org/package/2006/relationships"><Relationship Id="rId3" Type="http://schemas.openxmlformats.org/officeDocument/2006/relationships/slide" Target="../slides/slide170.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159.xml.rels><?xml version="1.0" encoding="UTF-8" standalone="yes"?>
<Relationships xmlns="http://schemas.openxmlformats.org/package/2006/relationships"><Relationship Id="rId3" Type="http://schemas.openxmlformats.org/officeDocument/2006/relationships/slide" Target="../slides/slide171.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slide" Target="../slides/slide172.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161.xml.rels><?xml version="1.0" encoding="UTF-8" standalone="yes"?>
<Relationships xmlns="http://schemas.openxmlformats.org/package/2006/relationships"><Relationship Id="rId3" Type="http://schemas.openxmlformats.org/officeDocument/2006/relationships/slide" Target="../slides/slide173.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162.xml.rels><?xml version="1.0" encoding="UTF-8" standalone="yes"?>
<Relationships xmlns="http://schemas.openxmlformats.org/package/2006/relationships"><Relationship Id="rId3" Type="http://schemas.openxmlformats.org/officeDocument/2006/relationships/slide" Target="../slides/slide174.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63.xml.rels><?xml version="1.0" encoding="UTF-8" standalone="yes"?>
<Relationships xmlns="http://schemas.openxmlformats.org/package/2006/relationships"><Relationship Id="rId3" Type="http://schemas.openxmlformats.org/officeDocument/2006/relationships/slide" Target="../slides/slide175.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64.xml.rels><?xml version="1.0" encoding="UTF-8" standalone="yes"?>
<Relationships xmlns="http://schemas.openxmlformats.org/package/2006/relationships"><Relationship Id="rId3" Type="http://schemas.openxmlformats.org/officeDocument/2006/relationships/slide" Target="../slides/slide176.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65.xml.rels><?xml version="1.0" encoding="UTF-8" standalone="yes"?>
<Relationships xmlns="http://schemas.openxmlformats.org/package/2006/relationships"><Relationship Id="rId3" Type="http://schemas.openxmlformats.org/officeDocument/2006/relationships/slide" Target="../slides/slide177.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66.xml.rels><?xml version="1.0" encoding="UTF-8" standalone="yes"?>
<Relationships xmlns="http://schemas.openxmlformats.org/package/2006/relationships"><Relationship Id="rId3" Type="http://schemas.openxmlformats.org/officeDocument/2006/relationships/slide" Target="../slides/slide178.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67.xml.rels><?xml version="1.0" encoding="UTF-8" standalone="yes"?>
<Relationships xmlns="http://schemas.openxmlformats.org/package/2006/relationships"><Relationship Id="rId3" Type="http://schemas.openxmlformats.org/officeDocument/2006/relationships/slide" Target="../slides/slide179.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168.xml.rels><?xml version="1.0" encoding="UTF-8" standalone="yes"?>
<Relationships xmlns="http://schemas.openxmlformats.org/package/2006/relationships"><Relationship Id="rId3" Type="http://schemas.openxmlformats.org/officeDocument/2006/relationships/slide" Target="../slides/slide180.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169.xml.rels><?xml version="1.0" encoding="UTF-8" standalone="yes"?>
<Relationships xmlns="http://schemas.openxmlformats.org/package/2006/relationships"><Relationship Id="rId3" Type="http://schemas.openxmlformats.org/officeDocument/2006/relationships/slide" Target="../slides/slide181.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slide" Target="../slides/slide189.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176.xml.rels><?xml version="1.0" encoding="UTF-8" standalone="yes"?>
<Relationships xmlns="http://schemas.openxmlformats.org/package/2006/relationships"><Relationship Id="rId3" Type="http://schemas.openxmlformats.org/officeDocument/2006/relationships/slide" Target="../slides/slide190.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177.xml.rels><?xml version="1.0" encoding="UTF-8" standalone="yes"?>
<Relationships xmlns="http://schemas.openxmlformats.org/package/2006/relationships"><Relationship Id="rId3" Type="http://schemas.openxmlformats.org/officeDocument/2006/relationships/slide" Target="../slides/slide191.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178.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179.xml.rels><?xml version="1.0" encoding="UTF-8" standalone="yes"?>
<Relationships xmlns="http://schemas.openxmlformats.org/package/2006/relationships"><Relationship Id="rId3" Type="http://schemas.openxmlformats.org/officeDocument/2006/relationships/slide" Target="../slides/slide193.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slide" Target="../slides/slide194.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181.xml.rels><?xml version="1.0" encoding="UTF-8" standalone="yes"?>
<Relationships xmlns="http://schemas.openxmlformats.org/package/2006/relationships"><Relationship Id="rId3" Type="http://schemas.openxmlformats.org/officeDocument/2006/relationships/slide" Target="../slides/slide195.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182.xml.rels><?xml version="1.0" encoding="UTF-8" standalone="yes"?>
<Relationships xmlns="http://schemas.openxmlformats.org/package/2006/relationships"><Relationship Id="rId3" Type="http://schemas.openxmlformats.org/officeDocument/2006/relationships/slide" Target="../slides/slide196.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183.xml.rels><?xml version="1.0" encoding="UTF-8" standalone="yes"?>
<Relationships xmlns="http://schemas.openxmlformats.org/package/2006/relationships"><Relationship Id="rId3" Type="http://schemas.openxmlformats.org/officeDocument/2006/relationships/slide" Target="../slides/slide19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84.xml.rels><?xml version="1.0" encoding="UTF-8" standalone="yes"?>
<Relationships xmlns="http://schemas.openxmlformats.org/package/2006/relationships"><Relationship Id="rId3" Type="http://schemas.openxmlformats.org/officeDocument/2006/relationships/slide" Target="../slides/slide199.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85.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186.xml.rels><?xml version="1.0" encoding="UTF-8" standalone="yes"?>
<Relationships xmlns="http://schemas.openxmlformats.org/package/2006/relationships"><Relationship Id="rId3" Type="http://schemas.openxmlformats.org/officeDocument/2006/relationships/slide" Target="../slides/slide20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188.xml.rels><?xml version="1.0" encoding="UTF-8" standalone="yes"?>
<Relationships xmlns="http://schemas.openxmlformats.org/package/2006/relationships"><Relationship Id="rId3" Type="http://schemas.openxmlformats.org/officeDocument/2006/relationships/slide" Target="../slides/slide20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189.xml.rels><?xml version="1.0" encoding="UTF-8" standalone="yes"?>
<Relationships xmlns="http://schemas.openxmlformats.org/package/2006/relationships"><Relationship Id="rId3" Type="http://schemas.openxmlformats.org/officeDocument/2006/relationships/slide" Target="../slides/slide205.xml"/><Relationship Id="rId2" Type="http://schemas.openxmlformats.org/officeDocument/2006/relationships/notesMaster" Target="../notesMasters/notesMaster1.xml"/><Relationship Id="rId1" Type="http://schemas.openxmlformats.org/officeDocument/2006/relationships/tags" Target="../tags/tag78.xml"/><Relationship Id="rId4" Type="http://schemas.openxmlformats.org/officeDocument/2006/relationships/hyperlink" Target="http://psych.rice.edu/online_stat/case_studies/weight.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slide" Target="../slides/slide206.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191.xml.rels><?xml version="1.0" encoding="UTF-8" standalone="yes"?>
<Relationships xmlns="http://schemas.openxmlformats.org/package/2006/relationships"><Relationship Id="rId3" Type="http://schemas.openxmlformats.org/officeDocument/2006/relationships/slide" Target="../slides/slide207.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192.xml.rels><?xml version="1.0" encoding="UTF-8" standalone="yes"?>
<Relationships xmlns="http://schemas.openxmlformats.org/package/2006/relationships"><Relationship Id="rId3" Type="http://schemas.openxmlformats.org/officeDocument/2006/relationships/slide" Target="../slides/slide208.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193.xml.rels><?xml version="1.0" encoding="UTF-8" standalone="yes"?>
<Relationships xmlns="http://schemas.openxmlformats.org/package/2006/relationships"><Relationship Id="rId3" Type="http://schemas.openxmlformats.org/officeDocument/2006/relationships/slide" Target="../slides/slide209.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slide" Target="../slides/slide219.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202.xml.rels><?xml version="1.0" encoding="UTF-8" standalone="yes"?>
<Relationships xmlns="http://schemas.openxmlformats.org/package/2006/relationships"><Relationship Id="rId3" Type="http://schemas.openxmlformats.org/officeDocument/2006/relationships/slide" Target="../slides/slide220.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203.xml.rels><?xml version="1.0" encoding="UTF-8" standalone="yes"?>
<Relationships xmlns="http://schemas.openxmlformats.org/package/2006/relationships"><Relationship Id="rId3" Type="http://schemas.openxmlformats.org/officeDocument/2006/relationships/slide" Target="../slides/slide221.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204.xml.rels><?xml version="1.0" encoding="UTF-8" standalone="yes"?>
<Relationships xmlns="http://schemas.openxmlformats.org/package/2006/relationships"><Relationship Id="rId3" Type="http://schemas.openxmlformats.org/officeDocument/2006/relationships/slide" Target="../slides/slide222.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205.xml.rels><?xml version="1.0" encoding="UTF-8" standalone="yes"?>
<Relationships xmlns="http://schemas.openxmlformats.org/package/2006/relationships"><Relationship Id="rId3" Type="http://schemas.openxmlformats.org/officeDocument/2006/relationships/slide" Target="../slides/slide223.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206.xml.rels><?xml version="1.0" encoding="UTF-8" standalone="yes"?>
<Relationships xmlns="http://schemas.openxmlformats.org/package/2006/relationships"><Relationship Id="rId3" Type="http://schemas.openxmlformats.org/officeDocument/2006/relationships/slide" Target="../slides/slide224.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207.xml.rels><?xml version="1.0" encoding="UTF-8" standalone="yes"?>
<Relationships xmlns="http://schemas.openxmlformats.org/package/2006/relationships"><Relationship Id="rId3" Type="http://schemas.openxmlformats.org/officeDocument/2006/relationships/slide" Target="../slides/slide22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208.xml.rels><?xml version="1.0" encoding="UTF-8" standalone="yes"?>
<Relationships xmlns="http://schemas.openxmlformats.org/package/2006/relationships"><Relationship Id="rId3" Type="http://schemas.openxmlformats.org/officeDocument/2006/relationships/slide" Target="../slides/slide226.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209.xml.rels><?xml version="1.0" encoding="UTF-8" standalone="yes"?>
<Relationships xmlns="http://schemas.openxmlformats.org/package/2006/relationships"><Relationship Id="rId3" Type="http://schemas.openxmlformats.org/officeDocument/2006/relationships/slide" Target="../slides/slide227.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3" Type="http://schemas.openxmlformats.org/officeDocument/2006/relationships/slide" Target="../slides/slide228.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211.xml.rels><?xml version="1.0" encoding="UTF-8" standalone="yes"?>
<Relationships xmlns="http://schemas.openxmlformats.org/package/2006/relationships"><Relationship Id="rId3" Type="http://schemas.openxmlformats.org/officeDocument/2006/relationships/slide" Target="../slides/slide229.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212.xml.rels><?xml version="1.0" encoding="UTF-8" standalone="yes"?>
<Relationships xmlns="http://schemas.openxmlformats.org/package/2006/relationships"><Relationship Id="rId3" Type="http://schemas.openxmlformats.org/officeDocument/2006/relationships/slide" Target="../slides/slide230.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213.xml.rels><?xml version="1.0" encoding="UTF-8" standalone="yes"?>
<Relationships xmlns="http://schemas.openxmlformats.org/package/2006/relationships"><Relationship Id="rId3" Type="http://schemas.openxmlformats.org/officeDocument/2006/relationships/slide" Target="../slides/slide231.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214.xml.rels><?xml version="1.0" encoding="UTF-8" standalone="yes"?>
<Relationships xmlns="http://schemas.openxmlformats.org/package/2006/relationships"><Relationship Id="rId3" Type="http://schemas.openxmlformats.org/officeDocument/2006/relationships/slide" Target="../slides/slide232.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215.xml.rels><?xml version="1.0" encoding="UTF-8" standalone="yes"?>
<Relationships xmlns="http://schemas.openxmlformats.org/package/2006/relationships"><Relationship Id="rId3" Type="http://schemas.openxmlformats.org/officeDocument/2006/relationships/slide" Target="../slides/slide233.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216.xml.rels><?xml version="1.0" encoding="UTF-8" standalone="yes"?>
<Relationships xmlns="http://schemas.openxmlformats.org/package/2006/relationships"><Relationship Id="rId3" Type="http://schemas.openxmlformats.org/officeDocument/2006/relationships/slide" Target="../slides/slide234.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217.xml.rels><?xml version="1.0" encoding="UTF-8" standalone="yes"?>
<Relationships xmlns="http://schemas.openxmlformats.org/package/2006/relationships"><Relationship Id="rId3" Type="http://schemas.openxmlformats.org/officeDocument/2006/relationships/slide" Target="../slides/slide235.xml"/><Relationship Id="rId2" Type="http://schemas.openxmlformats.org/officeDocument/2006/relationships/notesMaster" Target="../notesMasters/notesMaster1.xml"/><Relationship Id="rId1" Type="http://schemas.openxmlformats.org/officeDocument/2006/relationships/tags" Target="../tags/tag120.xml"/></Relationships>
</file>

<file path=ppt/notesSlides/_rels/notesSlide218.xml.rels><?xml version="1.0" encoding="UTF-8" standalone="yes"?>
<Relationships xmlns="http://schemas.openxmlformats.org/package/2006/relationships"><Relationship Id="rId3" Type="http://schemas.openxmlformats.org/officeDocument/2006/relationships/slide" Target="../slides/slide236.xml"/><Relationship Id="rId2" Type="http://schemas.openxmlformats.org/officeDocument/2006/relationships/notesMaster" Target="../notesMasters/notesMaster1.xml"/><Relationship Id="rId1" Type="http://schemas.openxmlformats.org/officeDocument/2006/relationships/tags" Target="../tags/tag122.xml"/></Relationships>
</file>

<file path=ppt/notesSlides/_rels/notesSlide219.xml.rels><?xml version="1.0" encoding="UTF-8" standalone="yes"?>
<Relationships xmlns="http://schemas.openxmlformats.org/package/2006/relationships"><Relationship Id="rId3" Type="http://schemas.openxmlformats.org/officeDocument/2006/relationships/slide" Target="../slides/slide237.xml"/><Relationship Id="rId2" Type="http://schemas.openxmlformats.org/officeDocument/2006/relationships/notesMaster" Target="../notesMasters/notesMaster1.xml"/><Relationship Id="rId1" Type="http://schemas.openxmlformats.org/officeDocument/2006/relationships/tags" Target="../tags/tag124.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slide" Target="../slides/slide238.xml"/><Relationship Id="rId2" Type="http://schemas.openxmlformats.org/officeDocument/2006/relationships/notesMaster" Target="../notesMasters/notesMaster1.xml"/><Relationship Id="rId1" Type="http://schemas.openxmlformats.org/officeDocument/2006/relationships/tags" Target="../tags/tag126.xml"/></Relationships>
</file>

<file path=ppt/notesSlides/_rels/notesSlide221.xml.rels><?xml version="1.0" encoding="UTF-8" standalone="yes"?>
<Relationships xmlns="http://schemas.openxmlformats.org/package/2006/relationships"><Relationship Id="rId3" Type="http://schemas.openxmlformats.org/officeDocument/2006/relationships/slide" Target="../slides/slide239.xml"/><Relationship Id="rId2" Type="http://schemas.openxmlformats.org/officeDocument/2006/relationships/notesMaster" Target="../notesMasters/notesMaster1.xml"/><Relationship Id="rId1" Type="http://schemas.openxmlformats.org/officeDocument/2006/relationships/tags" Target="../tags/tag128.xml"/></Relationships>
</file>

<file path=ppt/notesSlides/_rels/notesSlide222.xml.rels><?xml version="1.0" encoding="UTF-8" standalone="yes"?>
<Relationships xmlns="http://schemas.openxmlformats.org/package/2006/relationships"><Relationship Id="rId3" Type="http://schemas.openxmlformats.org/officeDocument/2006/relationships/slide" Target="../slides/slide240.xml"/><Relationship Id="rId2" Type="http://schemas.openxmlformats.org/officeDocument/2006/relationships/notesMaster" Target="../notesMasters/notesMaster1.xml"/><Relationship Id="rId1" Type="http://schemas.openxmlformats.org/officeDocument/2006/relationships/tags" Target="../tags/tag130.xml"/></Relationships>
</file>

<file path=ppt/notesSlides/_rels/notesSlide223.xml.rels><?xml version="1.0" encoding="UTF-8" standalone="yes"?>
<Relationships xmlns="http://schemas.openxmlformats.org/package/2006/relationships"><Relationship Id="rId3" Type="http://schemas.openxmlformats.org/officeDocument/2006/relationships/slide" Target="../slides/slide241.xml"/><Relationship Id="rId2" Type="http://schemas.openxmlformats.org/officeDocument/2006/relationships/notesMaster" Target="../notesMasters/notesMaster1.xml"/><Relationship Id="rId1" Type="http://schemas.openxmlformats.org/officeDocument/2006/relationships/tags" Target="../tags/tag132.xml"/></Relationships>
</file>

<file path=ppt/notesSlides/_rels/notesSlide224.xml.rels><?xml version="1.0" encoding="UTF-8" standalone="yes"?>
<Relationships xmlns="http://schemas.openxmlformats.org/package/2006/relationships"><Relationship Id="rId3" Type="http://schemas.openxmlformats.org/officeDocument/2006/relationships/slide" Target="../slides/slide242.xml"/><Relationship Id="rId2" Type="http://schemas.openxmlformats.org/officeDocument/2006/relationships/notesMaster" Target="../notesMasters/notesMaster1.xml"/><Relationship Id="rId1" Type="http://schemas.openxmlformats.org/officeDocument/2006/relationships/tags" Target="../tags/tag134.xml"/></Relationships>
</file>

<file path=ppt/notesSlides/_rels/notesSlide225.xml.rels><?xml version="1.0" encoding="UTF-8" standalone="yes"?>
<Relationships xmlns="http://schemas.openxmlformats.org/package/2006/relationships"><Relationship Id="rId3" Type="http://schemas.openxmlformats.org/officeDocument/2006/relationships/slide" Target="../slides/slide243.xml"/><Relationship Id="rId2" Type="http://schemas.openxmlformats.org/officeDocument/2006/relationships/notesMaster" Target="../notesMasters/notesMaster1.xml"/><Relationship Id="rId1" Type="http://schemas.openxmlformats.org/officeDocument/2006/relationships/tags" Target="../tags/tag136.xml"/></Relationships>
</file>

<file path=ppt/notesSlides/_rels/notesSlide226.xml.rels><?xml version="1.0" encoding="UTF-8" standalone="yes"?>
<Relationships xmlns="http://schemas.openxmlformats.org/package/2006/relationships"><Relationship Id="rId3" Type="http://schemas.openxmlformats.org/officeDocument/2006/relationships/slide" Target="../slides/slide244.xml"/><Relationship Id="rId2" Type="http://schemas.openxmlformats.org/officeDocument/2006/relationships/notesMaster" Target="../notesMasters/notesMaster1.xml"/><Relationship Id="rId1" Type="http://schemas.openxmlformats.org/officeDocument/2006/relationships/tags" Target="../tags/tag138.xml"/></Relationships>
</file>

<file path=ppt/notesSlides/_rels/notesSlide227.xml.rels><?xml version="1.0" encoding="UTF-8" standalone="yes"?>
<Relationships xmlns="http://schemas.openxmlformats.org/package/2006/relationships"><Relationship Id="rId3" Type="http://schemas.openxmlformats.org/officeDocument/2006/relationships/slide" Target="../slides/slide245.xml"/><Relationship Id="rId2" Type="http://schemas.openxmlformats.org/officeDocument/2006/relationships/notesMaster" Target="../notesMasters/notesMaster1.xml"/><Relationship Id="rId1" Type="http://schemas.openxmlformats.org/officeDocument/2006/relationships/tags" Target="../tags/tag140.xml"/></Relationships>
</file>

<file path=ppt/notesSlides/_rels/notesSlide228.xml.rels><?xml version="1.0" encoding="UTF-8" standalone="yes"?>
<Relationships xmlns="http://schemas.openxmlformats.org/package/2006/relationships"><Relationship Id="rId3" Type="http://schemas.openxmlformats.org/officeDocument/2006/relationships/slide" Target="../slides/slide246.xml"/><Relationship Id="rId2" Type="http://schemas.openxmlformats.org/officeDocument/2006/relationships/notesMaster" Target="../notesMasters/notesMaster1.xml"/><Relationship Id="rId1" Type="http://schemas.openxmlformats.org/officeDocument/2006/relationships/tags" Target="../tags/tag142.xml"/></Relationships>
</file>

<file path=ppt/notesSlides/_rels/notesSlide229.xml.rels><?xml version="1.0" encoding="UTF-8" standalone="yes"?>
<Relationships xmlns="http://schemas.openxmlformats.org/package/2006/relationships"><Relationship Id="rId3" Type="http://schemas.openxmlformats.org/officeDocument/2006/relationships/slide" Target="../slides/slide247.xml"/><Relationship Id="rId2" Type="http://schemas.openxmlformats.org/officeDocument/2006/relationships/notesMaster" Target="../notesMasters/notesMaster1.xml"/><Relationship Id="rId1" Type="http://schemas.openxmlformats.org/officeDocument/2006/relationships/tags" Target="../tags/tag144.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slide" Target="../slides/slide269.xml"/><Relationship Id="rId2" Type="http://schemas.openxmlformats.org/officeDocument/2006/relationships/notesMaster" Target="../notesMasters/notesMaster1.xml"/><Relationship Id="rId1" Type="http://schemas.openxmlformats.org/officeDocument/2006/relationships/tags" Target="../tags/tag146.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slide" Target="../slides/slide270.xml"/><Relationship Id="rId2" Type="http://schemas.openxmlformats.org/officeDocument/2006/relationships/notesMaster" Target="../notesMasters/notesMaster1.xml"/><Relationship Id="rId1" Type="http://schemas.openxmlformats.org/officeDocument/2006/relationships/tags" Target="../tags/tag148.xml"/></Relationships>
</file>

<file path=ppt/notesSlides/_rels/notesSlide251.xml.rels><?xml version="1.0" encoding="UTF-8" standalone="yes"?>
<Relationships xmlns="http://schemas.openxmlformats.org/package/2006/relationships"><Relationship Id="rId3" Type="http://schemas.openxmlformats.org/officeDocument/2006/relationships/slide" Target="../slides/slide271.xml"/><Relationship Id="rId2" Type="http://schemas.openxmlformats.org/officeDocument/2006/relationships/notesMaster" Target="../notesMasters/notesMaster1.xml"/><Relationship Id="rId1" Type="http://schemas.openxmlformats.org/officeDocument/2006/relationships/tags" Target="../tags/tag150.xml"/></Relationships>
</file>

<file path=ppt/notesSlides/_rels/notesSlide252.xml.rels><?xml version="1.0" encoding="UTF-8" standalone="yes"?>
<Relationships xmlns="http://schemas.openxmlformats.org/package/2006/relationships"><Relationship Id="rId3" Type="http://schemas.openxmlformats.org/officeDocument/2006/relationships/slide" Target="../slides/slide272.xml"/><Relationship Id="rId2" Type="http://schemas.openxmlformats.org/officeDocument/2006/relationships/notesMaster" Target="../notesMasters/notesMaster1.xml"/><Relationship Id="rId1" Type="http://schemas.openxmlformats.org/officeDocument/2006/relationships/tags" Target="../tags/tag152.xml"/></Relationships>
</file>

<file path=ppt/notesSlides/_rels/notesSlide253.xml.rels><?xml version="1.0" encoding="UTF-8" standalone="yes"?>
<Relationships xmlns="http://schemas.openxmlformats.org/package/2006/relationships"><Relationship Id="rId3" Type="http://schemas.openxmlformats.org/officeDocument/2006/relationships/slide" Target="../slides/slide273.xml"/><Relationship Id="rId2" Type="http://schemas.openxmlformats.org/officeDocument/2006/relationships/notesMaster" Target="../notesMasters/notesMaster1.xml"/><Relationship Id="rId1" Type="http://schemas.openxmlformats.org/officeDocument/2006/relationships/tags" Target="../tags/tag154.xml"/></Relationships>
</file>

<file path=ppt/notesSlides/_rels/notesSlide254.xml.rels><?xml version="1.0" encoding="UTF-8" standalone="yes"?>
<Relationships xmlns="http://schemas.openxmlformats.org/package/2006/relationships"><Relationship Id="rId3" Type="http://schemas.openxmlformats.org/officeDocument/2006/relationships/slide" Target="../slides/slide274.xml"/><Relationship Id="rId2" Type="http://schemas.openxmlformats.org/officeDocument/2006/relationships/notesMaster" Target="../notesMasters/notesMaster1.xml"/><Relationship Id="rId1" Type="http://schemas.openxmlformats.org/officeDocument/2006/relationships/tags" Target="../tags/tag156.xml"/></Relationships>
</file>

<file path=ppt/notesSlides/_rels/notesSlide255.xml.rels><?xml version="1.0" encoding="UTF-8" standalone="yes"?>
<Relationships xmlns="http://schemas.openxmlformats.org/package/2006/relationships"><Relationship Id="rId3" Type="http://schemas.openxmlformats.org/officeDocument/2006/relationships/slide" Target="../slides/slide275.xml"/><Relationship Id="rId2" Type="http://schemas.openxmlformats.org/officeDocument/2006/relationships/notesMaster" Target="../notesMasters/notesMaster1.xml"/><Relationship Id="rId1" Type="http://schemas.openxmlformats.org/officeDocument/2006/relationships/tags" Target="../tags/tag158.xml"/></Relationships>
</file>

<file path=ppt/notesSlides/_rels/notesSlide256.xml.rels><?xml version="1.0" encoding="UTF-8" standalone="yes"?>
<Relationships xmlns="http://schemas.openxmlformats.org/package/2006/relationships"><Relationship Id="rId3" Type="http://schemas.openxmlformats.org/officeDocument/2006/relationships/slide" Target="../slides/slide276.xml"/><Relationship Id="rId2" Type="http://schemas.openxmlformats.org/officeDocument/2006/relationships/notesMaster" Target="../notesMasters/notesMaster1.xml"/><Relationship Id="rId1" Type="http://schemas.openxmlformats.org/officeDocument/2006/relationships/tags" Target="../tags/tag160.xml"/></Relationships>
</file>

<file path=ppt/notesSlides/_rels/notesSlide257.xml.rels><?xml version="1.0" encoding="UTF-8" standalone="yes"?>
<Relationships xmlns="http://schemas.openxmlformats.org/package/2006/relationships"><Relationship Id="rId3" Type="http://schemas.openxmlformats.org/officeDocument/2006/relationships/slide" Target="../slides/slide277.xml"/><Relationship Id="rId2" Type="http://schemas.openxmlformats.org/officeDocument/2006/relationships/notesMaster" Target="../notesMasters/notesMaster1.xml"/><Relationship Id="rId1" Type="http://schemas.openxmlformats.org/officeDocument/2006/relationships/tags" Target="../tags/tag162.xml"/></Relationships>
</file>

<file path=ppt/notesSlides/_rels/notesSlide258.xml.rels><?xml version="1.0" encoding="UTF-8" standalone="yes"?>
<Relationships xmlns="http://schemas.openxmlformats.org/package/2006/relationships"><Relationship Id="rId3" Type="http://schemas.openxmlformats.org/officeDocument/2006/relationships/slide" Target="../slides/slide278.xml"/><Relationship Id="rId2" Type="http://schemas.openxmlformats.org/officeDocument/2006/relationships/notesMaster" Target="../notesMasters/notesMaster1.xml"/><Relationship Id="rId1" Type="http://schemas.openxmlformats.org/officeDocument/2006/relationships/tags" Target="../tags/tag164.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3" Type="http://schemas.openxmlformats.org/officeDocument/2006/relationships/hyperlink" Target="http://onlinestatbook.com/chapter11/population" TargetMode="External"/><Relationship Id="rId2" Type="http://schemas.openxmlformats.org/officeDocument/2006/relationships/slide" Target="../slides/slide312.xml"/><Relationship Id="rId1" Type="http://schemas.openxmlformats.org/officeDocument/2006/relationships/notesMaster" Target="../notesMasters/notesMaster1.xml"/><Relationship Id="rId4" Type="http://schemas.openxmlformats.org/officeDocument/2006/relationships/hyperlink" Target="http://onlinestatbook.com/chapter11/significance_testing" TargetMode="Externa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3" Type="http://schemas.openxmlformats.org/officeDocument/2006/relationships/hyperlink" Target="file:///\\localhost\Users\dml\Sites\online_stat\case_studies\bond.html" TargetMode="External"/><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3</a:t>
            </a:fld>
            <a:endParaRPr lang="en-US" dirty="0"/>
          </a:p>
        </p:txBody>
      </p:sp>
    </p:spTree>
    <p:extLst>
      <p:ext uri="{BB962C8B-B14F-4D97-AF65-F5344CB8AC3E}">
        <p14:creationId xmlns:p14="http://schemas.microsoft.com/office/powerpoint/2010/main" val="295458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407BAB-57AA-4493-AE3D-CF3A4BC06810}"/>
              </a:ext>
            </a:extLst>
          </p:cNvPr>
          <p:cNvSpPr>
            <a:spLocks noGrp="1" noChangeArrowheads="1"/>
          </p:cNvSpPr>
          <p:nvPr>
            <p:ph type="sldNum" sz="quarter" idx="5"/>
          </p:nvPr>
        </p:nvSpPr>
        <p:spPr>
          <a:ln/>
        </p:spPr>
        <p:txBody>
          <a:bodyPr/>
          <a:lstStyle/>
          <a:p>
            <a:fld id="{BD45D10B-7A9F-42D2-9751-410C8EECEE91}" type="slidenum">
              <a:rPr lang="en-US" altLang="en-US"/>
              <a:pPr/>
              <a:t>13</a:t>
            </a:fld>
            <a:endParaRPr lang="en-US" altLang="en-US"/>
          </a:p>
        </p:txBody>
      </p:sp>
      <p:sp>
        <p:nvSpPr>
          <p:cNvPr id="29698" name="Rectangle 2">
            <a:extLst>
              <a:ext uri="{FF2B5EF4-FFF2-40B4-BE49-F238E27FC236}">
                <a16:creationId xmlns:a16="http://schemas.microsoft.com/office/drawing/2014/main" id="{0A47FB4D-B504-494B-A94A-B9524344FD38}"/>
              </a:ext>
            </a:extLst>
          </p:cNvPr>
          <p:cNvSpPr>
            <a:spLocks noGrp="1" noRot="1" noChangeAspect="1" noChangeArrowheads="1" noTextEdit="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29699" name="Rectangle 3">
            <a:extLst>
              <a:ext uri="{FF2B5EF4-FFF2-40B4-BE49-F238E27FC236}">
                <a16:creationId xmlns:a16="http://schemas.microsoft.com/office/drawing/2014/main" id="{1AFA328F-3EEA-4567-A808-9613D9ABE25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Recall that the variance is defined as the mean squared deviation of the values from their population mean. We can compute the squared deviation of our value of 8 from the population mean of 6 to find a single squared deviation from the mean. This single squared deviation from the mean is an estimate of the mean squared deviation for all Martians. Therefore, based on this sample of one, we would estimate that the population variance is 4. This estimate is based on a single piece of information and therefore has 1 degree of freedom.</a:t>
            </a:r>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04D3DB6C-475F-4572-8552-980919ECC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68F58C4-C427-4749-8CAE-0614F78CECF0}" type="slidenum">
              <a:rPr lang="en-US" altLang="en-US" sz="1200"/>
              <a:pPr eaLnBrk="1" hangingPunct="1"/>
              <a:t>108</a:t>
            </a:fld>
            <a:endParaRPr lang="en-US" altLang="en-US" sz="1200"/>
          </a:p>
        </p:txBody>
      </p:sp>
      <p:sp>
        <p:nvSpPr>
          <p:cNvPr id="25603" name="Rectangle 2">
            <a:extLst>
              <a:ext uri="{FF2B5EF4-FFF2-40B4-BE49-F238E27FC236}">
                <a16:creationId xmlns:a16="http://schemas.microsoft.com/office/drawing/2014/main" id="{CF43CBE3-D487-40AD-9417-478FBA710364}"/>
              </a:ext>
            </a:extLst>
          </p:cNvPr>
          <p:cNvSpPr>
            <a:spLocks noGrp="1" noRot="1" noChangeAspect="1" noChangeArrowheads="1" noTextEdit="1"/>
          </p:cNvSpPr>
          <p:nvPr>
            <p:ph type="sldImg"/>
          </p:nvPr>
        </p:nvSpPr>
        <p:spPr>
          <a:solidFill>
            <a:srgbClr val="FFFFFF"/>
          </a:solidFill>
          <a:ln/>
        </p:spPr>
      </p:sp>
      <p:sp>
        <p:nvSpPr>
          <p:cNvPr id="25604" name="Rectangle 3">
            <a:extLst>
              <a:ext uri="{FF2B5EF4-FFF2-40B4-BE49-F238E27FC236}">
                <a16:creationId xmlns:a16="http://schemas.microsoft.com/office/drawing/2014/main" id="{61B52AC9-21A1-4738-BCC4-B0AE0BF7BB3C}"/>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A confidence interval on the difference between means is computed using the formulas shown here.</a:t>
            </a:r>
          </a:p>
          <a:p>
            <a:pPr eaLnBrk="1" hangingPunct="1"/>
            <a:r>
              <a:rPr lang="en-US" altLang="en-US">
                <a:latin typeface="Geneva" charset="0"/>
              </a:rPr>
              <a:t>M1 minus M2 is the difference between sample means, t sub CL is the t for the desired level of confidence, and </a:t>
            </a:r>
            <a:r>
              <a:rPr lang="en-US" altLang="en-US">
                <a:latin typeface="CourierNewPSMT" charset="0"/>
              </a:rPr>
              <a:t> s sub m1 minus m2 </a:t>
            </a:r>
            <a:r>
              <a:rPr lang="en-US" altLang="en-US">
                <a:latin typeface="Geneva" charset="0"/>
              </a:rPr>
              <a:t> is the estimated </a:t>
            </a:r>
            <a:r>
              <a:rPr lang="en-US" altLang="en-US" i="1">
                <a:solidFill>
                  <a:srgbClr val="0000EE"/>
                </a:solidFill>
                <a:latin typeface="Verdana-Italic" charset="0"/>
              </a:rPr>
              <a:t>standard error </a:t>
            </a:r>
            <a:r>
              <a:rPr lang="en-US" altLang="en-US">
                <a:latin typeface="Geneva" charset="0"/>
              </a:rPr>
              <a:t>of the difference between means. The meanings of these terms will be made clearer as the calculations are demonstrated.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213CBB0-6689-4618-A95F-D5AB092A86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57C05F6E-BCB9-494F-92A5-EF3A8EE2807F}" type="slidenum">
              <a:rPr lang="en-US" altLang="en-US" sz="1200"/>
              <a:pPr eaLnBrk="1" hangingPunct="1"/>
              <a:t>109</a:t>
            </a:fld>
            <a:endParaRPr lang="en-US" altLang="en-US" sz="1200"/>
          </a:p>
        </p:txBody>
      </p:sp>
      <p:sp>
        <p:nvSpPr>
          <p:cNvPr id="27651" name="Rectangle 2">
            <a:extLst>
              <a:ext uri="{FF2B5EF4-FFF2-40B4-BE49-F238E27FC236}">
                <a16:creationId xmlns:a16="http://schemas.microsoft.com/office/drawing/2014/main" id="{6D161A7F-9D8A-4ACD-9DA1-15BB422BAF5C}"/>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94E8A411-9EF7-4294-93E3-B826A3FE1C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continue to use the data from the "Animal Research" case study and will compute a confidence interval on the difference between the mean of the females and the mean of the males. The first step is to compute the estimate of the standard error of the difference between means. Remember that the “standard error” is the “standard deviation of the sampling distribution.” So, we will be estimating the standard deviation of the sampling distribution of the difference between the means. This is quite a mouthful so we will continue to refer to this as the standard error of the difference. The formula for calculating the standard error of the difference is shown here. This may look familiar because it was covered in the chapter on sampling distributions.</a:t>
            </a:r>
          </a:p>
          <a:p>
            <a:pPr eaLnBrk="1" hangingPunct="1"/>
            <a:endParaRPr lang="en-US" altLang="en-US">
              <a:latin typeface="Geneva" charset="0"/>
            </a:endParaRP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BC74B6C-2AD4-451A-BF02-62BF44867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49380C9B-8BFC-4F35-97DB-AEA60776E7DE}" type="slidenum">
              <a:rPr lang="en-US" altLang="en-US" sz="1200"/>
              <a:pPr eaLnBrk="1" hangingPunct="1"/>
              <a:t>110</a:t>
            </a:fld>
            <a:endParaRPr lang="en-US" altLang="en-US" sz="1200"/>
          </a:p>
        </p:txBody>
      </p:sp>
      <p:sp>
        <p:nvSpPr>
          <p:cNvPr id="29699" name="Rectangle 2">
            <a:extLst>
              <a:ext uri="{FF2B5EF4-FFF2-40B4-BE49-F238E27FC236}">
                <a16:creationId xmlns:a16="http://schemas.microsoft.com/office/drawing/2014/main" id="{B68DED53-385D-431A-96D9-57288F887D8D}"/>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E116C9D7-6C77-4ED1-A632-FAB885036BD4}"/>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Remember that we are assuming the variances are equal, so the variance of the females is assumed to be equal to the variance of the males.</a:t>
            </a:r>
          </a:p>
          <a:p>
            <a:pPr eaLnBrk="1" hangingPunct="1"/>
            <a:endParaRPr lang="en-US" altLang="en-US">
              <a:latin typeface="Geneva"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F58A624-D18F-43F5-91B6-156E48A4F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A160E88-8794-41A8-9207-52B3DE356004}" type="slidenum">
              <a:rPr lang="en-US" altLang="en-US" sz="1200"/>
              <a:pPr eaLnBrk="1" hangingPunct="1"/>
              <a:t>111</a:t>
            </a:fld>
            <a:endParaRPr lang="en-US" altLang="en-US" sz="1200"/>
          </a:p>
        </p:txBody>
      </p:sp>
      <p:sp>
        <p:nvSpPr>
          <p:cNvPr id="31747" name="Rectangle 2">
            <a:extLst>
              <a:ext uri="{FF2B5EF4-FFF2-40B4-BE49-F238E27FC236}">
                <a16:creationId xmlns:a16="http://schemas.microsoft.com/office/drawing/2014/main" id="{8E224BE1-A033-4586-987E-5774555A5D1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74B64BFB-733A-44BD-9FB0-B3677ED106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Normally, we estimate the variance of the populations using the variance of the sample. But, we just said that the variances of the two populations, that is the female and male populations, are the same. So which sample variance do we use to estimate the population variance?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A36FE488-512A-458B-8406-738636598F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8D38B78-7AAA-46AF-8D44-320027D092FB}" type="slidenum">
              <a:rPr lang="en-US" altLang="en-US" sz="1200"/>
              <a:pPr eaLnBrk="1" hangingPunct="1"/>
              <a:t>112</a:t>
            </a:fld>
            <a:endParaRPr lang="en-US" altLang="en-US" sz="1200"/>
          </a:p>
        </p:txBody>
      </p:sp>
      <p:sp>
        <p:nvSpPr>
          <p:cNvPr id="33795" name="Rectangle 2">
            <a:extLst>
              <a:ext uri="{FF2B5EF4-FFF2-40B4-BE49-F238E27FC236}">
                <a16:creationId xmlns:a16="http://schemas.microsoft.com/office/drawing/2014/main" id="{D0058933-4FCC-413E-AC48-9FC489C2F45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441B31B2-1005-46B9-A8CF-E2055BF44D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estimate the variance of the two populations by averaging our two sample variances. Thus, our estimate of variance is computed using this formula:</a:t>
            </a:r>
          </a:p>
          <a:p>
            <a:pPr eaLnBrk="1" hangingPunct="1"/>
            <a:endParaRPr lang="en-US" altLang="en-US">
              <a:latin typeface="Geneva" charset="0"/>
            </a:endParaRPr>
          </a:p>
          <a:p>
            <a:pPr eaLnBrk="1" hangingPunct="1"/>
            <a:r>
              <a:rPr lang="en-US" altLang="en-US">
                <a:latin typeface="Geneva" charset="0"/>
              </a:rPr>
              <a:t>MSE is our estimate of the variance of the populations. In this example, </a:t>
            </a:r>
            <a:r>
              <a:rPr lang="en-US" altLang="en-US">
                <a:latin typeface="CourierNewPSMT" charset="0"/>
              </a:rPr>
              <a:t>MSE equals 2.743 plus 2.985 divided by 2 which equals 2.864.</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56E6ED0-8EF9-4652-AF65-8F6E18FFD6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099B3AF-20F7-46D6-AE73-C12386B056A9}" type="slidenum">
              <a:rPr lang="en-US" altLang="en-US" sz="1200"/>
              <a:pPr eaLnBrk="1" hangingPunct="1"/>
              <a:t>113</a:t>
            </a:fld>
            <a:endParaRPr lang="en-US" altLang="en-US" sz="1200"/>
          </a:p>
        </p:txBody>
      </p:sp>
      <p:sp>
        <p:nvSpPr>
          <p:cNvPr id="35843" name="Rectangle 2">
            <a:extLst>
              <a:ext uri="{FF2B5EF4-FFF2-40B4-BE49-F238E27FC236}">
                <a16:creationId xmlns:a16="http://schemas.microsoft.com/office/drawing/2014/main" id="{B783A6E1-B7B2-4A7E-8CCA-31F369A1EC97}"/>
              </a:ext>
            </a:extLst>
          </p:cNvPr>
          <p:cNvSpPr>
            <a:spLocks noGrp="1" noRot="1" noChangeAspect="1" noChangeArrowheads="1" noTextEdit="1"/>
          </p:cNvSpPr>
          <p:nvPr>
            <p:ph type="sldImg"/>
          </p:nvPr>
        </p:nvSpPr>
        <p:spPr>
          <a:solidFill>
            <a:srgbClr val="FFFFFF"/>
          </a:solidFill>
          <a:ln/>
        </p:spPr>
      </p:sp>
      <p:sp>
        <p:nvSpPr>
          <p:cNvPr id="35844" name="Rectangle 3">
            <a:extLst>
              <a:ext uri="{FF2B5EF4-FFF2-40B4-BE49-F238E27FC236}">
                <a16:creationId xmlns:a16="http://schemas.microsoft.com/office/drawing/2014/main" id="{D62FE8FD-E2F0-4057-B395-DCF8BF16D9A6}"/>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Here’s our formula again for the standard error of the difference.  </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32251FA0-DFDC-422E-A8A5-958BFA9785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FCC07BC-2301-4F76-A51C-27D5CFF53F7B}" type="slidenum">
              <a:rPr lang="en-US" altLang="en-US" sz="1200"/>
              <a:pPr eaLnBrk="1" hangingPunct="1"/>
              <a:t>114</a:t>
            </a:fld>
            <a:endParaRPr lang="en-US" altLang="en-US" sz="1200"/>
          </a:p>
        </p:txBody>
      </p:sp>
      <p:sp>
        <p:nvSpPr>
          <p:cNvPr id="37891" name="Rectangle 2">
            <a:extLst>
              <a:ext uri="{FF2B5EF4-FFF2-40B4-BE49-F238E27FC236}">
                <a16:creationId xmlns:a16="http://schemas.microsoft.com/office/drawing/2014/main" id="{732D5AC2-BB30-41CC-8B7E-1CA380D1F4E3}"/>
              </a:ext>
            </a:extLst>
          </p:cNvPr>
          <p:cNvSpPr>
            <a:spLocks noGrp="1" noRot="1" noChangeAspect="1" noChangeArrowheads="1" noTextEdit="1"/>
          </p:cNvSpPr>
          <p:nvPr>
            <p:ph type="sldImg"/>
          </p:nvPr>
        </p:nvSpPr>
        <p:spPr>
          <a:solidFill>
            <a:srgbClr val="FFFFFF"/>
          </a:solidFill>
          <a:ln/>
        </p:spPr>
      </p:sp>
      <p:sp>
        <p:nvSpPr>
          <p:cNvPr id="37892" name="Rectangle 3">
            <a:extLst>
              <a:ext uri="{FF2B5EF4-FFF2-40B4-BE49-F238E27FC236}">
                <a16:creationId xmlns:a16="http://schemas.microsoft.com/office/drawing/2014/main" id="{BD57035B-8E9E-4078-8136-E665F627CA6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Here is the formula for the estimated standard error of the difference. Notice that instead of a sigma sub m1 minus m2, there is an s sub m1 minus m2. This is because we are estimating the standard error. The formula using the sigma was for the actual standard error. Notice also that MSE, which is the average of the sample variances, is used in place of the variance of the populations. </a:t>
            </a:r>
          </a:p>
          <a:p>
            <a:pPr eaLnBrk="1" hangingPunct="1"/>
            <a:endParaRPr lang="en-US" altLang="en-US">
              <a:latin typeface="Geneva"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54E294E-61A2-4485-8F07-20575FA3C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BDCD3459-296C-4833-B01B-1FB8239BBE97}" type="slidenum">
              <a:rPr lang="en-US" altLang="en-US" sz="1200"/>
              <a:pPr eaLnBrk="1" hangingPunct="1"/>
              <a:t>115</a:t>
            </a:fld>
            <a:endParaRPr lang="en-US" altLang="en-US" sz="1200"/>
          </a:p>
        </p:txBody>
      </p:sp>
      <p:sp>
        <p:nvSpPr>
          <p:cNvPr id="39939" name="Rectangle 2">
            <a:extLst>
              <a:ext uri="{FF2B5EF4-FFF2-40B4-BE49-F238E27FC236}">
                <a16:creationId xmlns:a16="http://schemas.microsoft.com/office/drawing/2014/main" id="{0E7BD422-25FD-486F-9261-AE7B2303B851}"/>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06B5C6F5-FE3E-421A-8806-8357C70804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have the estimate of the population variances for our formula Now we need to determine what value we will use for n. Both conditions have the same number of scores, 17, so our n is 17. Now we can calculate our estimated standard error of the difference, </a:t>
            </a:r>
            <a:r>
              <a:rPr lang="en-US" altLang="en-US">
                <a:latin typeface="CourierNewPSMT" charset="0"/>
              </a:rPr>
              <a:t>which equals 0.5805.</a:t>
            </a:r>
            <a:endParaRPr lang="en-US" altLang="en-US">
              <a:latin typeface="Geneva"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41827FA-5854-4F17-B791-B267F23306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2B4C231-DDB5-42CC-9EA3-68F73FA30F1C}" type="slidenum">
              <a:rPr lang="en-US" altLang="en-US" sz="1200"/>
              <a:pPr eaLnBrk="1" hangingPunct="1"/>
              <a:t>116</a:t>
            </a:fld>
            <a:endParaRPr lang="en-US" altLang="en-US" sz="1200"/>
          </a:p>
        </p:txBody>
      </p:sp>
      <p:sp>
        <p:nvSpPr>
          <p:cNvPr id="41987" name="Rectangle 2">
            <a:extLst>
              <a:ext uri="{FF2B5EF4-FFF2-40B4-BE49-F238E27FC236}">
                <a16:creationId xmlns:a16="http://schemas.microsoft.com/office/drawing/2014/main" id="{D85C0C44-479C-41BF-A390-22358849A9C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8669DE83-9E52-461C-BB06-A6630DAB9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next step is to find the t to use for the confidence interval. This t depends on our level of confidence and we refer to it as t sub CL. To calculate t sub CL, we need to know the </a:t>
            </a:r>
            <a:r>
              <a:rPr lang="en-US" altLang="en-US" i="1">
                <a:solidFill>
                  <a:srgbClr val="0000EE"/>
                </a:solidFill>
                <a:latin typeface="Verdana-Italic" charset="0"/>
              </a:rPr>
              <a:t>degrees of freedom</a:t>
            </a:r>
            <a:r>
              <a:rPr lang="en-US" altLang="en-US">
                <a:latin typeface="Geneva" charset="0"/>
              </a:rPr>
              <a:t>. The degrees of freedom is the number of independent estimates of variance on which MSE is based. This is equal to n1 minus 1 plus n2 minus 1  where n1 is the sample size for the first group and n2 is the sample size of the second group. </a:t>
            </a:r>
          </a:p>
          <a:p>
            <a:pPr eaLnBrk="1" hangingPunct="1"/>
            <a:endParaRPr lang="en-US" altLang="en-US">
              <a:latin typeface="Geneva" charset="0"/>
            </a:endParaRPr>
          </a:p>
          <a:p>
            <a:pPr eaLnBrk="1" hangingPunct="1"/>
            <a:r>
              <a:rPr lang="en-US" altLang="en-US">
                <a:latin typeface="Geneva" charset="0"/>
              </a:rPr>
              <a:t>For this example, the degrees for freedom is 17 minus 1 plus 17 minus 1 which equals 32. </a:t>
            </a:r>
          </a:p>
          <a:p>
            <a:pPr eaLnBrk="1" hangingPunct="1"/>
            <a:r>
              <a:rPr lang="en-US" altLang="en-US">
                <a:latin typeface="Geneva" charset="0"/>
              </a:rPr>
              <a:t>Something you may have noticed about this example is that n1= n2 = 17. When n1= n2, it is conventional to use "n" to refer to the sample size of each group.</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9016723-C269-45C5-A6BF-C86A86A1FF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BDDF67AE-3856-4216-AD10-50E94C792503}" type="slidenum">
              <a:rPr lang="en-US" altLang="en-US" sz="1200"/>
              <a:pPr eaLnBrk="1" hangingPunct="1"/>
              <a:t>117</a:t>
            </a:fld>
            <a:endParaRPr lang="en-US" altLang="en-US" sz="1200"/>
          </a:p>
        </p:txBody>
      </p:sp>
      <p:sp>
        <p:nvSpPr>
          <p:cNvPr id="44035" name="Rectangle 2">
            <a:extLst>
              <a:ext uri="{FF2B5EF4-FFF2-40B4-BE49-F238E27FC236}">
                <a16:creationId xmlns:a16="http://schemas.microsoft.com/office/drawing/2014/main" id="{DCC8FC85-5810-4F8F-B4F8-1107A04820BA}"/>
              </a:ext>
            </a:extLst>
          </p:cNvPr>
          <p:cNvSpPr>
            <a:spLocks noGrp="1" noRot="1" noChangeAspect="1" noChangeArrowheads="1" noTextEdit="1"/>
          </p:cNvSpPr>
          <p:nvPr>
            <p:ph type="sldImg"/>
          </p:nvPr>
        </p:nvSpPr>
        <p:spPr>
          <a:solidFill>
            <a:srgbClr val="FFFFFF"/>
          </a:solidFill>
          <a:ln/>
        </p:spPr>
      </p:sp>
      <p:sp>
        <p:nvSpPr>
          <p:cNvPr id="44036" name="Rectangle 3">
            <a:extLst>
              <a:ext uri="{FF2B5EF4-FFF2-40B4-BE49-F238E27FC236}">
                <a16:creationId xmlns:a16="http://schemas.microsoft.com/office/drawing/2014/main" id="{5612F282-E6AF-47E4-BBCA-8052577FFAC7}"/>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From either the Inverse t distribution calculator or a t table, you can find that the t for a 95% confidence interval for 32 degrees of freedom is 2.0369. </a:t>
            </a:r>
          </a:p>
          <a:p>
            <a:pPr eaLnBrk="1" hangingPunct="1"/>
            <a:endParaRPr lang="en-US" altLang="en-US">
              <a:latin typeface="CourierNewPSMT"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83C2BEF-2030-4CE5-9AC2-D5CC2C018FF6}"/>
              </a:ext>
            </a:extLst>
          </p:cNvPr>
          <p:cNvSpPr>
            <a:spLocks noGrp="1" noChangeArrowheads="1"/>
          </p:cNvSpPr>
          <p:nvPr>
            <p:ph type="sldNum" sz="quarter" idx="5"/>
          </p:nvPr>
        </p:nvSpPr>
        <p:spPr>
          <a:ln/>
        </p:spPr>
        <p:txBody>
          <a:bodyPr/>
          <a:lstStyle/>
          <a:p>
            <a:fld id="{8884DB92-84C3-47F2-B6C4-52E8A683298D}" type="slidenum">
              <a:rPr lang="en-US" altLang="en-US"/>
              <a:pPr/>
              <a:t>14</a:t>
            </a:fld>
            <a:endParaRPr lang="en-US" altLang="en-US"/>
          </a:p>
        </p:txBody>
      </p:sp>
      <p:sp>
        <p:nvSpPr>
          <p:cNvPr id="9218" name="Rectangle 2">
            <a:extLst>
              <a:ext uri="{FF2B5EF4-FFF2-40B4-BE49-F238E27FC236}">
                <a16:creationId xmlns:a16="http://schemas.microsoft.com/office/drawing/2014/main" id="{D562BD9F-E6F5-4C03-BEBC-447448D460D5}"/>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B74432BB-EF44-43AA-A708-D079EC3E2B08}"/>
              </a:ext>
            </a:extLst>
          </p:cNvPr>
          <p:cNvSpPr>
            <a:spLocks noGrp="1" noChangeArrowheads="1"/>
          </p:cNvSpPr>
          <p:nvPr>
            <p:ph type="body" idx="1"/>
          </p:nvPr>
        </p:nvSpPr>
        <p:spPr/>
        <p:txBody>
          <a:bodyPr/>
          <a:lstStyle/>
          <a:p>
            <a:r>
              <a:rPr lang="en-US" altLang="en-US">
                <a:latin typeface="Geneva" charset="0"/>
              </a:rPr>
              <a:t>If we sampled another Martian and obtained a height of 5, then we could compute a second estimate of the variance (5-6)2 = 1. </a:t>
            </a:r>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0D6AFBB-317C-4CB9-846C-1B95E561E5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26024A9-F94E-49A4-9719-2ABD569687AF}" type="slidenum">
              <a:rPr lang="en-US" altLang="en-US" sz="1200"/>
              <a:pPr eaLnBrk="1" hangingPunct="1"/>
              <a:t>118</a:t>
            </a:fld>
            <a:endParaRPr lang="en-US" altLang="en-US" sz="1200"/>
          </a:p>
        </p:txBody>
      </p:sp>
      <p:sp>
        <p:nvSpPr>
          <p:cNvPr id="46083" name="Rectangle 2">
            <a:extLst>
              <a:ext uri="{FF2B5EF4-FFF2-40B4-BE49-F238E27FC236}">
                <a16:creationId xmlns:a16="http://schemas.microsoft.com/office/drawing/2014/main" id="{FB66FB39-9C1B-4F2D-8136-103A975D440E}"/>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77989DE-DE02-40BD-9BAF-F03CD2418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now have all the components needed to compute the confidence interval. First, we know the difference between means: </a:t>
            </a:r>
            <a:r>
              <a:rPr lang="en-US" altLang="en-US">
                <a:latin typeface="CourierNewPSMT" charset="0"/>
              </a:rPr>
              <a:t>M1 minus M2 equals 5.3523 minus 3.8824 which equals 1.470</a:t>
            </a:r>
            <a:r>
              <a:rPr lang="en-US" altLang="en-US">
                <a:latin typeface="Geneva" charset="0"/>
              </a:rPr>
              <a:t> </a:t>
            </a:r>
          </a:p>
          <a:p>
            <a:pPr eaLnBrk="1" hangingPunct="1"/>
            <a:endParaRPr lang="en-US" altLang="en-US">
              <a:latin typeface="Geneva" charset="0"/>
            </a:endParaRPr>
          </a:p>
          <a:p>
            <a:pPr eaLnBrk="1" hangingPunct="1"/>
            <a:r>
              <a:rPr lang="en-US" altLang="en-US">
                <a:latin typeface="Geneva" charset="0"/>
              </a:rPr>
              <a:t>We know the standard error of the difference between means is</a:t>
            </a:r>
            <a:r>
              <a:rPr lang="en-US" altLang="en-US">
                <a:latin typeface="CourierNewPSMT" charset="0"/>
              </a:rPr>
              <a:t> 0.5805 </a:t>
            </a:r>
          </a:p>
          <a:p>
            <a:pPr eaLnBrk="1" hangingPunct="1"/>
            <a:r>
              <a:rPr lang="en-US" altLang="en-US">
                <a:latin typeface="Geneva" charset="0"/>
              </a:rPr>
              <a:t>and that the t for the 95% confidence interval with 32 degrees of freedom is </a:t>
            </a:r>
            <a:r>
              <a:rPr lang="en-US" altLang="en-US">
                <a:latin typeface="CourierNewPSMT" charset="0"/>
              </a:rPr>
              <a:t>2.0369</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ECEE259-6A8F-46F6-A5D9-64E2A08B2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033A3D1-9729-4659-B5C4-48D0C1D9E356}" type="slidenum">
              <a:rPr lang="en-US" altLang="en-US" sz="1200"/>
              <a:pPr eaLnBrk="1" hangingPunct="1"/>
              <a:t>119</a:t>
            </a:fld>
            <a:endParaRPr lang="en-US" altLang="en-US" sz="1200"/>
          </a:p>
        </p:txBody>
      </p:sp>
      <p:sp>
        <p:nvSpPr>
          <p:cNvPr id="48131" name="Rectangle 2">
            <a:extLst>
              <a:ext uri="{FF2B5EF4-FFF2-40B4-BE49-F238E27FC236}">
                <a16:creationId xmlns:a16="http://schemas.microsoft.com/office/drawing/2014/main" id="{BFF0C7EF-F75D-4D05-99CD-020DAC93DF1A}"/>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5C94C69B-B3EE-4E5E-ABB6-190BE19D62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Therefore the lower and upper limits of the 95% confidence interval  can be computed to be</a:t>
            </a:r>
            <a:r>
              <a:rPr lang="en-US" altLang="en-US">
                <a:latin typeface="CourierNewPSMT" charset="0"/>
              </a:rPr>
              <a:t> 0.29 and 2.65.</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A2F54F12-BD2E-435E-9493-CA2470C6DC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CA0D729-EB95-435D-B92C-BE0EBC73A9C2}" type="slidenum">
              <a:rPr lang="en-US" altLang="en-US" sz="1200"/>
              <a:pPr eaLnBrk="1" hangingPunct="1"/>
              <a:t>120</a:t>
            </a:fld>
            <a:endParaRPr lang="en-US" altLang="en-US" sz="1200"/>
          </a:p>
        </p:txBody>
      </p:sp>
      <p:sp>
        <p:nvSpPr>
          <p:cNvPr id="50179" name="Rectangle 2">
            <a:extLst>
              <a:ext uri="{FF2B5EF4-FFF2-40B4-BE49-F238E27FC236}">
                <a16:creationId xmlns:a16="http://schemas.microsoft.com/office/drawing/2014/main" id="{3F042D71-8357-4CE5-BFDB-19153799EF18}"/>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FC63AF68-6B9D-4348-A018-B371D2A2C4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can write the confidence interval as : </a:t>
            </a:r>
            <a:r>
              <a:rPr lang="en-US" altLang="en-US">
                <a:latin typeface="CourierNewPSMT" charset="0"/>
              </a:rPr>
              <a:t>0.29 is less than or equal to mu sub f minus mu sub m which is less than or equal to 2.65. In plain, English, the difference between population means is likely to be between 0.29 and 2.65.</a:t>
            </a:r>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14432F4-2BCD-45BF-9C7C-014CADD341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94CFA6B-FB9A-432C-BAE1-E70A5D5154D0}" type="slidenum">
              <a:rPr lang="en-US" altLang="en-US" sz="1200"/>
              <a:pPr eaLnBrk="1" hangingPunct="1"/>
              <a:t>121</a:t>
            </a:fld>
            <a:endParaRPr lang="en-US" altLang="en-US" sz="1200"/>
          </a:p>
        </p:txBody>
      </p:sp>
      <p:sp>
        <p:nvSpPr>
          <p:cNvPr id="52227" name="Rectangle 2">
            <a:extLst>
              <a:ext uri="{FF2B5EF4-FFF2-40B4-BE49-F238E27FC236}">
                <a16:creationId xmlns:a16="http://schemas.microsoft.com/office/drawing/2014/main" id="{02691474-6311-45D2-88F9-B3583BB4623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BD69E4B-8444-459A-B9EC-BBFDD6ADC1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Most computer programs that compute t tests require your data be in a specific form. Consider the data in the Table here. There are two groups, each with three observations. To format these data for a computer program, you normally have to use two variables: the first specifies the group the subject is in and the second is the score itself. </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4A94F6FF-325C-402C-8EA4-C4D2A231D3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A34CD745-F3F8-48D8-AC36-6BC9427BA6AB}" type="slidenum">
              <a:rPr lang="en-US" altLang="en-US" sz="1200"/>
              <a:pPr eaLnBrk="1" hangingPunct="1"/>
              <a:t>122</a:t>
            </a:fld>
            <a:endParaRPr lang="en-US" altLang="en-US" sz="1200"/>
          </a:p>
        </p:txBody>
      </p:sp>
      <p:sp>
        <p:nvSpPr>
          <p:cNvPr id="54275" name="Rectangle 2">
            <a:extLst>
              <a:ext uri="{FF2B5EF4-FFF2-40B4-BE49-F238E27FC236}">
                <a16:creationId xmlns:a16="http://schemas.microsoft.com/office/drawing/2014/main" id="{F6A1461A-2235-4404-92DB-AA5C99475A45}"/>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CE42E052-EEA6-4E5C-8A2B-B762AB535D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table on the right shows the data reformatted into two variables. Notice that there are 6 rows now instead of three. This is because there is a row for each observation, with the group assignment and measurement for each.</a:t>
            </a:r>
          </a:p>
          <a:p>
            <a:pPr eaLnBrk="1" hangingPunct="1"/>
            <a:endParaRPr lang="en-US" altLang="en-US">
              <a:latin typeface="Geneva" charset="0"/>
            </a:endParaRPr>
          </a:p>
          <a:p>
            <a:pPr eaLnBrk="1" hangingPunct="1"/>
            <a:r>
              <a:rPr lang="en-US" altLang="en-US">
                <a:latin typeface="Geneva" charset="0"/>
              </a:rPr>
              <a:t>As an exercise, use the </a:t>
            </a:r>
            <a:r>
              <a:rPr lang="en-US" altLang="en-US">
                <a:solidFill>
                  <a:srgbClr val="0000EE"/>
                </a:solidFill>
                <a:latin typeface="Times New Roman" panose="02020603050405020304" pitchFamily="18" charset="0"/>
              </a:rPr>
              <a:t>Analysis Lab</a:t>
            </a:r>
            <a:r>
              <a:rPr lang="en-US" altLang="en-US">
                <a:latin typeface="Geneva" charset="0"/>
              </a:rPr>
              <a:t> to find the 95%  confidence interval on difference for these data.</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363BE7DE-304F-4C55-9A99-83ECA1E80D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69B8A24-E637-49F2-B381-0B602E4F93BA}" type="slidenum">
              <a:rPr lang="en-US" altLang="en-US" sz="1200"/>
              <a:pPr eaLnBrk="1" hangingPunct="1"/>
              <a:t>123</a:t>
            </a:fld>
            <a:endParaRPr lang="en-US" altLang="en-US" sz="1200"/>
          </a:p>
        </p:txBody>
      </p:sp>
      <p:sp>
        <p:nvSpPr>
          <p:cNvPr id="56323" name="Rectangle 2">
            <a:extLst>
              <a:ext uri="{FF2B5EF4-FFF2-40B4-BE49-F238E27FC236}">
                <a16:creationId xmlns:a16="http://schemas.microsoft.com/office/drawing/2014/main" id="{2F9113E1-A3CC-4495-AA03-16452292151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2C53C52-722B-4FD0-A193-8FF9334952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have just reviewed an example of computing the confidence interval of the difference where the two sample sizes were equal. Of course, sample sizes are not always the same. The calculations for unequal sample sizes are described in the text of the standard mode for this section.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0519DBAC-C93E-49C7-A2BA-F8362E568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9C4CA1E-0D2E-4F33-B0BE-CE0A2A76BFC5}" type="slidenum">
              <a:rPr lang="en-US" altLang="en-US" sz="1200"/>
              <a:pPr eaLnBrk="1" hangingPunct="1"/>
              <a:t>125</a:t>
            </a:fld>
            <a:endParaRPr lang="en-US" altLang="en-US" sz="1200"/>
          </a:p>
        </p:txBody>
      </p:sp>
      <p:sp>
        <p:nvSpPr>
          <p:cNvPr id="4098" name="Rectangle 2">
            <a:extLst>
              <a:ext uri="{FF2B5EF4-FFF2-40B4-BE49-F238E27FC236}">
                <a16:creationId xmlns:a16="http://schemas.microsoft.com/office/drawing/2014/main" id="{D1AA05F9-F0F2-4BE3-ADA1-E3ADE8EDE563}"/>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5F1C43C2-650B-4302-A549-DB27E7603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In this section we</a:t>
            </a:r>
            <a:r>
              <a:rPr lang="ja-JP" altLang="en-US">
                <a:latin typeface="Geneva" charset="0"/>
              </a:rPr>
              <a:t>’</a:t>
            </a:r>
            <a:r>
              <a:rPr lang="en-US" altLang="ja-JP">
                <a:latin typeface="Geneva" charset="0"/>
              </a:rPr>
              <a:t>re going to talk about computing a confidence interval on the population value of Pearson's correlation, The population value is called rho.</a:t>
            </a:r>
          </a:p>
          <a:p>
            <a:pPr eaLnBrk="1" hangingPunct="1"/>
            <a:endParaRPr lang="en-US" altLang="en-US">
              <a:latin typeface="Geneva" charset="0"/>
            </a:endParaRPr>
          </a:p>
          <a:p>
            <a:pPr eaLnBrk="1" hangingPunct="1"/>
            <a:r>
              <a:rPr lang="en-US" altLang="en-US">
                <a:latin typeface="Geneva" charset="0"/>
              </a:rPr>
              <a:t>Unfortunately, this calculation is a bit complicated because the  sampling distribution of r is skewed rather than being normally distributed. </a:t>
            </a:r>
          </a:p>
          <a:p>
            <a:pPr eaLnBrk="1" hangingPunct="1"/>
            <a:endParaRPr lang="en-US" altLang="en-US">
              <a:latin typeface="Geneva"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F0C7549-2D68-4523-BF57-E4D4CFCBC5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4CB0F55-9511-411B-B468-4B4D21100F65}" type="slidenum">
              <a:rPr lang="en-US" altLang="en-US" sz="1200"/>
              <a:pPr eaLnBrk="1" hangingPunct="1"/>
              <a:t>126</a:t>
            </a:fld>
            <a:endParaRPr lang="en-US" altLang="en-US" sz="1200"/>
          </a:p>
        </p:txBody>
      </p:sp>
      <p:sp>
        <p:nvSpPr>
          <p:cNvPr id="6146" name="Rectangle 2">
            <a:extLst>
              <a:ext uri="{FF2B5EF4-FFF2-40B4-BE49-F238E27FC236}">
                <a16:creationId xmlns:a16="http://schemas.microsoft.com/office/drawing/2014/main" id="{7D4090CD-C4F9-408D-8634-A7A427EFE55B}"/>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DF17DBFD-8EDD-4E1F-AFF4-1BCABC76E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latin typeface="Geneva" charset="0"/>
              </a:rPr>
              <a:t>The solution lies with Fisher's z prime transformation described in the section on the </a:t>
            </a:r>
            <a:r>
              <a:rPr lang="en-US" altLang="en-US">
                <a:solidFill>
                  <a:srgbClr val="0000EE"/>
                </a:solidFill>
                <a:latin typeface="Times New Roman" panose="02020603050405020304" pitchFamily="18" charset="0"/>
              </a:rPr>
              <a:t>sampling distribution of Pearson's r</a:t>
            </a:r>
            <a:r>
              <a:rPr lang="en-US" altLang="en-US">
                <a:latin typeface="Geneva" charset="0"/>
              </a:rPr>
              <a:t>.</a:t>
            </a:r>
          </a:p>
          <a:p>
            <a:pPr marL="228600" indent="-228600" eaLnBrk="1" hangingPunct="1"/>
            <a:r>
              <a:rPr lang="en-US" altLang="en-US">
                <a:latin typeface="Geneva" charset="0"/>
              </a:rPr>
              <a:t>Fisher's z</a:t>
            </a:r>
            <a:r>
              <a:rPr lang="ja-JP" altLang="en-US">
                <a:latin typeface="Geneva" charset="0"/>
              </a:rPr>
              <a:t>’</a:t>
            </a:r>
            <a:r>
              <a:rPr lang="en-US" altLang="ja-JP">
                <a:latin typeface="Geneva" charset="0"/>
              </a:rPr>
              <a:t> is normally distributed and has a known standard error.</a:t>
            </a:r>
          </a:p>
          <a:p>
            <a:pPr marL="228600" indent="-228600" eaLnBrk="1" hangingPunct="1"/>
            <a:endParaRPr lang="en-US" altLang="en-US">
              <a:latin typeface="Geneva" charset="0"/>
            </a:endParaRPr>
          </a:p>
          <a:p>
            <a:pPr marL="228600" indent="-228600" eaLnBrk="1" hangingPunct="1"/>
            <a:endParaRPr lang="en-US" altLang="en-US">
              <a:latin typeface="Geneva" charset="0"/>
            </a:endParaRPr>
          </a:p>
          <a:p>
            <a:pPr marL="228600" indent="-228600" eaLnBrk="1" hangingPunct="1"/>
            <a:endParaRPr lang="en-US" altLang="en-US">
              <a:latin typeface="Geneva"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40A4FD03-7C28-4548-9D75-5F925E051F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A81E804F-7BB3-44DC-962B-546B1C79978E}" type="slidenum">
              <a:rPr lang="en-US" altLang="en-US" sz="1200"/>
              <a:pPr eaLnBrk="1" hangingPunct="1"/>
              <a:t>127</a:t>
            </a:fld>
            <a:endParaRPr lang="en-US" altLang="en-US" sz="1200"/>
          </a:p>
        </p:txBody>
      </p:sp>
      <p:sp>
        <p:nvSpPr>
          <p:cNvPr id="8194" name="Rectangle 2">
            <a:extLst>
              <a:ext uri="{FF2B5EF4-FFF2-40B4-BE49-F238E27FC236}">
                <a16:creationId xmlns:a16="http://schemas.microsoft.com/office/drawing/2014/main" id="{03AB2CD9-90CA-40A2-816B-053D0B515F62}"/>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DDE0F34D-5B58-47B9-A8BB-954AC5E7EA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latin typeface="Geneva" charset="0"/>
              </a:rPr>
              <a:t>There are three steps in computing a confidence interval for rho.</a:t>
            </a:r>
          </a:p>
          <a:p>
            <a:pPr marL="228600" indent="-228600" eaLnBrk="1" hangingPunct="1"/>
            <a:r>
              <a:rPr lang="en-US" altLang="en-US">
                <a:latin typeface="Geneva" charset="0"/>
              </a:rPr>
              <a:t>First, we convert our r value from our sample to z prime.  </a:t>
            </a:r>
          </a:p>
          <a:p>
            <a:pPr marL="228600" indent="-228600" eaLnBrk="1" hangingPunct="1"/>
            <a:r>
              <a:rPr lang="en-US" altLang="en-US">
                <a:latin typeface="Geneva" charset="0"/>
              </a:rPr>
              <a:t>Second, we compute a confidence interval using values from the z prime transformation.  </a:t>
            </a:r>
          </a:p>
          <a:p>
            <a:pPr marL="228600" indent="-228600" eaLnBrk="1" hangingPunct="1"/>
            <a:r>
              <a:rPr lang="en-US" altLang="en-US">
                <a:latin typeface="Geneva" charset="0"/>
              </a:rPr>
              <a:t>Finally, we convert the confidence interval back to r.</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9CA2D663-37EE-4600-8891-409E7F954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AA93466-0930-49C6-A8BF-65A7E6952607}" type="slidenum">
              <a:rPr lang="en-US" altLang="en-US" sz="1200"/>
              <a:pPr eaLnBrk="1" hangingPunct="1"/>
              <a:t>128</a:t>
            </a:fld>
            <a:endParaRPr lang="en-US" altLang="en-US" sz="1200"/>
          </a:p>
        </p:txBody>
      </p:sp>
      <p:sp>
        <p:nvSpPr>
          <p:cNvPr id="10242" name="Rectangle 2">
            <a:extLst>
              <a:ext uri="{FF2B5EF4-FFF2-40B4-BE49-F238E27FC236}">
                <a16:creationId xmlns:a16="http://schemas.microsoft.com/office/drawing/2014/main" id="{9143FF3D-1D56-4CAC-92E8-BDDB3DFDE96A}"/>
              </a:ext>
            </a:extLst>
          </p:cNvPr>
          <p:cNvSpPr>
            <a:spLocks noGrp="1" noRot="1" noChangeAspect="1" noChangeArrowheads="1" noTextEdit="1"/>
          </p:cNvSpPr>
          <p:nvPr>
            <p:ph type="sldImg"/>
          </p:nvPr>
        </p:nvSpPr>
        <p:spPr>
          <a:solidFill>
            <a:srgbClr val="FFFFFF"/>
          </a:solidFill>
          <a:ln/>
        </p:spPr>
      </p:sp>
      <p:sp>
        <p:nvSpPr>
          <p:cNvPr id="10243" name="Rectangle 3">
            <a:extLst>
              <a:ext uri="{FF2B5EF4-FFF2-40B4-BE49-F238E27FC236}">
                <a16:creationId xmlns:a16="http://schemas.microsoft.com/office/drawing/2014/main" id="{BD7E845E-9CC5-4C3B-8C5B-DEF41C20663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Let's look at an example from one of our case studies.  In the study on attitudes towards animal research the researcher asked 34 students to rate the degree to which they thought animal research is wrong and the degree to which they thought is is necessary.   </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C83A2DD-0E71-4AF7-AF26-96DB2B588A57}"/>
              </a:ext>
            </a:extLst>
          </p:cNvPr>
          <p:cNvSpPr>
            <a:spLocks noGrp="1" noChangeArrowheads="1"/>
          </p:cNvSpPr>
          <p:nvPr>
            <p:ph type="sldNum" sz="quarter" idx="5"/>
          </p:nvPr>
        </p:nvSpPr>
        <p:spPr>
          <a:ln/>
        </p:spPr>
        <p:txBody>
          <a:bodyPr/>
          <a:lstStyle/>
          <a:p>
            <a:fld id="{4DDD6B61-1657-481A-A029-9ACC8259BD1F}" type="slidenum">
              <a:rPr lang="en-US" altLang="en-US"/>
              <a:pPr/>
              <a:t>15</a:t>
            </a:fld>
            <a:endParaRPr lang="en-US" altLang="en-US"/>
          </a:p>
        </p:txBody>
      </p:sp>
      <p:sp>
        <p:nvSpPr>
          <p:cNvPr id="13314" name="Rectangle 2">
            <a:extLst>
              <a:ext uri="{FF2B5EF4-FFF2-40B4-BE49-F238E27FC236}">
                <a16:creationId xmlns:a16="http://schemas.microsoft.com/office/drawing/2014/main" id="{2776F7CA-D6D7-4C33-9521-C6B921F5C797}"/>
              </a:ext>
            </a:extLst>
          </p:cNvPr>
          <p:cNvSpPr>
            <a:spLocks noGrp="1" noRot="1" noChangeAspect="1" noChangeArrowheads="1" noTextEdit="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13315" name="Rectangle 3">
            <a:extLst>
              <a:ext uri="{FF2B5EF4-FFF2-40B4-BE49-F238E27FC236}">
                <a16:creationId xmlns:a16="http://schemas.microsoft.com/office/drawing/2014/main" id="{EF954828-7956-471D-B89C-318E7636BCF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We could then average our two estimates (4 and 1) to obtain an estimate of 2.5. Since this estimate is based on two independent pieces of information, it has two degrees of freedom.</a:t>
            </a:r>
          </a:p>
          <a:p>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F386E83-679F-42CB-926F-692A6EBAFC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A4EDFDB-5D73-4A44-BB77-D2739E585CEA}" type="slidenum">
              <a:rPr lang="en-US" altLang="en-US" sz="1200"/>
              <a:pPr eaLnBrk="1" hangingPunct="1"/>
              <a:t>129</a:t>
            </a:fld>
            <a:endParaRPr lang="en-US" altLang="en-US" sz="1200"/>
          </a:p>
        </p:txBody>
      </p:sp>
      <p:sp>
        <p:nvSpPr>
          <p:cNvPr id="12290" name="Rectangle 2">
            <a:extLst>
              <a:ext uri="{FF2B5EF4-FFF2-40B4-BE49-F238E27FC236}">
                <a16:creationId xmlns:a16="http://schemas.microsoft.com/office/drawing/2014/main" id="{2AF521F0-FB24-4D3E-87A7-C2377D542F3D}"/>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87374C94-0028-4105-88E4-06953F3C1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As you might have guessed, the researcher found a negative relationship between these two variables. The was r negative 0.654.  This shows that the more a student thinks animal research is wrong the less they think it is necessary. </a:t>
            </a:r>
          </a:p>
          <a:p>
            <a:pPr eaLnBrk="1" hangingPunct="1"/>
            <a:endParaRPr lang="en-US" altLang="en-US">
              <a:latin typeface="Geneva"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C777B3DB-211F-4272-98BE-53C30D9B1A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69CC72CE-6AD5-459B-8BB1-E50121A535C0}" type="slidenum">
              <a:rPr lang="en-US" altLang="en-US" sz="1200"/>
              <a:pPr eaLnBrk="1" hangingPunct="1"/>
              <a:t>130</a:t>
            </a:fld>
            <a:endParaRPr lang="en-US" altLang="en-US" sz="1200"/>
          </a:p>
        </p:txBody>
      </p:sp>
      <p:sp>
        <p:nvSpPr>
          <p:cNvPr id="14338" name="Rectangle 2">
            <a:extLst>
              <a:ext uri="{FF2B5EF4-FFF2-40B4-BE49-F238E27FC236}">
                <a16:creationId xmlns:a16="http://schemas.microsoft.com/office/drawing/2014/main" id="{B3BE4B78-3DB4-4CDA-B0FD-F0E252476E0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852AA246-DA68-4BDA-933C-54B5C4C39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Our task in this section is to compute a 95% confidence interval on rho for our animal research data.</a:t>
            </a:r>
          </a:p>
          <a:p>
            <a:pPr eaLnBrk="1" hangingPunct="1"/>
            <a:r>
              <a:rPr lang="en-US" altLang="en-US">
                <a:latin typeface="Geneva" charset="0"/>
              </a:rPr>
              <a:t>We know that the correlation found in our sample is -0.654, and that our sample size is 34, so let</a:t>
            </a:r>
            <a:r>
              <a:rPr lang="ja-JP" altLang="en-US">
                <a:latin typeface="Geneva" charset="0"/>
              </a:rPr>
              <a:t>’</a:t>
            </a:r>
            <a:r>
              <a:rPr lang="en-US" altLang="ja-JP">
                <a:latin typeface="Geneva" charset="0"/>
              </a:rPr>
              <a:t>s get to work. </a:t>
            </a:r>
          </a:p>
          <a:p>
            <a:pPr eaLnBrk="1" hangingPunct="1"/>
            <a:endParaRPr lang="en-US" altLang="en-US">
              <a:latin typeface="Geneva"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C472C4A-2952-470C-BC0B-5BB659CFDA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7DE429EF-6FC2-4D40-822E-5DCAA28E3A9F}" type="slidenum">
              <a:rPr lang="en-US" altLang="en-US" sz="1200"/>
              <a:pPr eaLnBrk="1" hangingPunct="1"/>
              <a:t>131</a:t>
            </a:fld>
            <a:endParaRPr lang="en-US" altLang="en-US" sz="1200"/>
          </a:p>
        </p:txBody>
      </p:sp>
      <p:sp>
        <p:nvSpPr>
          <p:cNvPr id="16386" name="Rectangle 2">
            <a:extLst>
              <a:ext uri="{FF2B5EF4-FFF2-40B4-BE49-F238E27FC236}">
                <a16:creationId xmlns:a16="http://schemas.microsoft.com/office/drawing/2014/main" id="{D538EE1F-DDDE-4801-B73F-424DA57B9DDB}"/>
              </a:ext>
            </a:extLst>
          </p:cNvPr>
          <p:cNvSpPr>
            <a:spLocks noGrp="1" noRot="1" noChangeAspect="1" noChangeArrowheads="1" noTextEdit="1"/>
          </p:cNvSpPr>
          <p:nvPr>
            <p:ph type="sldImg"/>
          </p:nvPr>
        </p:nvSpPr>
        <p:spPr>
          <a:solidFill>
            <a:srgbClr val="FFFFFF"/>
          </a:solidFill>
          <a:ln/>
        </p:spPr>
      </p:sp>
      <p:sp>
        <p:nvSpPr>
          <p:cNvPr id="16387" name="Rectangle 3">
            <a:extLst>
              <a:ext uri="{FF2B5EF4-FFF2-40B4-BE49-F238E27FC236}">
                <a16:creationId xmlns:a16="http://schemas.microsoft.com/office/drawing/2014/main" id="{B4AF4F19-C005-4283-9FAB-BF95A84402CB}"/>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Remember our 3 steps?</a:t>
            </a:r>
          </a:p>
          <a:p>
            <a:pPr eaLnBrk="1" hangingPunct="1"/>
            <a:r>
              <a:rPr lang="en-US" altLang="en-US">
                <a:latin typeface="Geneva" charset="0"/>
              </a:rPr>
              <a:t>First, we have to convert our r value to z prime.  If you look up our r value in a transformation table or calculator, you</a:t>
            </a:r>
            <a:r>
              <a:rPr lang="ja-JP" altLang="en-US">
                <a:latin typeface="Geneva" charset="0"/>
              </a:rPr>
              <a:t>’</a:t>
            </a:r>
            <a:r>
              <a:rPr lang="en-US" altLang="ja-JP">
                <a:latin typeface="Geneva" charset="0"/>
              </a:rPr>
              <a:t>ll find that the value of z prime associated with an r of negative 0.654 is negative 0.78.</a:t>
            </a:r>
          </a:p>
          <a:p>
            <a:pPr eaLnBrk="1" hangingPunct="1"/>
            <a:r>
              <a:rPr lang="en-US" altLang="en-US">
                <a:latin typeface="Geneva" charset="0"/>
              </a:rPr>
              <a:t>One thing to be aware of when using these tables is that often they only have positive values of r. Fortunately, this is not a big problem since the only thing that changes is the sign.  So, for example, the value of z prime associated with an r of 0.654 is 0.78. Therefore, the z prime associated with an r of negative 0.654 is negative 0.78.</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DA63D39-6AA0-4AB1-AD84-5559DA6BD9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E3D53B60-F8FE-45FA-9CF4-8DD9533C2E30}" type="slidenum">
              <a:rPr lang="en-US" altLang="en-US" sz="1200"/>
              <a:pPr eaLnBrk="1" hangingPunct="1"/>
              <a:t>132</a:t>
            </a:fld>
            <a:endParaRPr lang="en-US" altLang="en-US" sz="1200"/>
          </a:p>
        </p:txBody>
      </p:sp>
      <p:sp>
        <p:nvSpPr>
          <p:cNvPr id="18434" name="Rectangle 2">
            <a:extLst>
              <a:ext uri="{FF2B5EF4-FFF2-40B4-BE49-F238E27FC236}">
                <a16:creationId xmlns:a16="http://schemas.microsoft.com/office/drawing/2014/main" id="{BC2F532C-A672-4889-A108-C35234ECF0C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22BBE9E-221A-48D0-A752-3F4D8026A3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When computing a confidence interval, we need to check make sure we have certain information.  We need to know that our sampling distribution is normal. Since the z prime distribution is very close to a normal distribution, we are OK here.  </a:t>
            </a:r>
          </a:p>
          <a:p>
            <a:pPr eaLnBrk="1" hangingPunct="1"/>
            <a:endParaRPr lang="en-US" altLang="en-US">
              <a:latin typeface="Geneva" charset="0"/>
            </a:endParaRPr>
          </a:p>
          <a:p>
            <a:pPr eaLnBrk="1" hangingPunct="1"/>
            <a:r>
              <a:rPr lang="en-US" altLang="en-US">
                <a:latin typeface="Geneva" charset="0"/>
              </a:rPr>
              <a:t>We need to know the standard error. This can be calculated by dividing 1 by the square root of N minus 3.  In this example, the standard error is 0.180.  </a:t>
            </a:r>
          </a:p>
          <a:p>
            <a:pPr eaLnBrk="1" hangingPunct="1"/>
            <a:endParaRPr lang="en-US" altLang="en-US">
              <a:latin typeface="Geneva" charset="0"/>
            </a:endParaRPr>
          </a:p>
          <a:p>
            <a:pPr eaLnBrk="1" hangingPunct="1"/>
            <a:r>
              <a:rPr lang="en-US" altLang="en-US">
                <a:latin typeface="Geneva" charset="0"/>
              </a:rPr>
              <a:t>Finally we need to know the Z for a 95% confidence interval.  This can be found using the normal distribution calculator, and is 1.96. </a:t>
            </a:r>
            <a:endParaRPr lang="en-US" altLang="en-US">
              <a:latin typeface="Courier"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B215993-0F89-44F9-BD14-59F145ADAC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A55D3DB1-8549-49BB-A36D-A626F59E8ED2}" type="slidenum">
              <a:rPr lang="en-US" altLang="en-US" sz="1200"/>
              <a:pPr eaLnBrk="1" hangingPunct="1"/>
              <a:t>133</a:t>
            </a:fld>
            <a:endParaRPr lang="en-US" altLang="en-US" sz="1200"/>
          </a:p>
        </p:txBody>
      </p:sp>
      <p:sp>
        <p:nvSpPr>
          <p:cNvPr id="20482" name="Rectangle 2">
            <a:extLst>
              <a:ext uri="{FF2B5EF4-FFF2-40B4-BE49-F238E27FC236}">
                <a16:creationId xmlns:a16="http://schemas.microsoft.com/office/drawing/2014/main" id="{18B7E79A-CD2B-4ED9-9E4D-29D2C50AD1C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840F9082-A720-4693-B9B2-48A0649D67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can now complete step 2 and compute the confidence interval with the z prime value.</a:t>
            </a:r>
          </a:p>
          <a:p>
            <a:pPr eaLnBrk="1" hangingPunct="1"/>
            <a:r>
              <a:rPr lang="en-US" altLang="en-US">
                <a:latin typeface="Geneva" charset="0"/>
              </a:rPr>
              <a:t>To compute the lower limit,  take the z prime value minus 1.96 multiplied by 0.18, to get negative 1.13.</a:t>
            </a:r>
          </a:p>
          <a:p>
            <a:pPr eaLnBrk="1" hangingPunct="1"/>
            <a:r>
              <a:rPr lang="en-US" altLang="en-US">
                <a:latin typeface="Geneva" charset="0"/>
              </a:rPr>
              <a:t>To compute the upper limit,  take the z prime value plus 1.96 multiplied by 0.18, to get negative 0.43.</a:t>
            </a:r>
          </a:p>
          <a:p>
            <a:pPr eaLnBrk="1" hangingPunct="1"/>
            <a:endParaRPr lang="en-US" altLang="en-US">
              <a:latin typeface="Courier"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46435A2-414F-4E4A-8CCE-3239E164CB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24C247D-1F33-4702-B7A0-FF89816946A4}" type="slidenum">
              <a:rPr lang="en-US" altLang="en-US" sz="1200"/>
              <a:pPr eaLnBrk="1" hangingPunct="1"/>
              <a:t>134</a:t>
            </a:fld>
            <a:endParaRPr lang="en-US" altLang="en-US" sz="1200"/>
          </a:p>
        </p:txBody>
      </p:sp>
      <p:sp>
        <p:nvSpPr>
          <p:cNvPr id="22530" name="Rectangle 2">
            <a:extLst>
              <a:ext uri="{FF2B5EF4-FFF2-40B4-BE49-F238E27FC236}">
                <a16:creationId xmlns:a16="http://schemas.microsoft.com/office/drawing/2014/main" id="{C63900E0-570D-4F1E-B9DA-EB46AD59422C}"/>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CEA6DE81-BB19-4616-A26F-ED6648913B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final step is to convert the endpoints of the confidence interval back to r using the same </a:t>
            </a:r>
            <a:r>
              <a:rPr lang="en-US" altLang="en-US">
                <a:solidFill>
                  <a:srgbClr val="0000EE"/>
                </a:solidFill>
                <a:latin typeface="Times New Roman" panose="02020603050405020304" pitchFamily="18" charset="0"/>
              </a:rPr>
              <a:t>table</a:t>
            </a:r>
            <a:r>
              <a:rPr lang="en-US" altLang="en-US">
                <a:latin typeface="Geneva" charset="0"/>
              </a:rPr>
              <a:t> or </a:t>
            </a:r>
            <a:r>
              <a:rPr lang="en-US" altLang="en-US">
                <a:solidFill>
                  <a:srgbClr val="0000EE"/>
                </a:solidFill>
                <a:latin typeface="Times New Roman" panose="02020603050405020304" pitchFamily="18" charset="0"/>
              </a:rPr>
              <a:t>calculator we used in step 1</a:t>
            </a:r>
            <a:r>
              <a:rPr lang="en-US" altLang="en-US">
                <a:latin typeface="Geneva" charset="0"/>
              </a:rPr>
              <a:t>. </a:t>
            </a:r>
          </a:p>
          <a:p>
            <a:pPr eaLnBrk="1" hangingPunct="1"/>
            <a:r>
              <a:rPr lang="en-US" altLang="en-US">
                <a:latin typeface="Geneva" charset="0"/>
              </a:rPr>
              <a:t>The r associated with a z prime of negative 1.13 is negative 0.81 </a:t>
            </a:r>
          </a:p>
          <a:p>
            <a:pPr eaLnBrk="1" hangingPunct="1"/>
            <a:r>
              <a:rPr lang="en-US" altLang="en-US">
                <a:latin typeface="Geneva" charset="0"/>
              </a:rPr>
              <a:t>while the r associated with a z prime of negative 0.43 is negative 0.40. </a:t>
            </a:r>
          </a:p>
          <a:p>
            <a:pPr eaLnBrk="1" hangingPunct="1"/>
            <a:r>
              <a:rPr lang="en-US" altLang="en-US">
                <a:latin typeface="Geneva" charset="0"/>
              </a:rPr>
              <a:t>Therefore, the population correlation, or rho, is likely be between negative 0.81 and negative 0.40. The 95% confidence interval is shown in the purple box.</a:t>
            </a:r>
            <a:endParaRPr lang="en-US" altLang="en-US">
              <a:latin typeface="Courier"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D5731DB7-0DD3-45CE-AA50-9DE47D00EB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EE83997-9962-49B7-A781-B1BA4F821F1B}" type="slidenum">
              <a:rPr lang="en-US" altLang="en-US" sz="1200"/>
              <a:pPr eaLnBrk="1" hangingPunct="1"/>
              <a:t>135</a:t>
            </a:fld>
            <a:endParaRPr lang="en-US" altLang="en-US" sz="1200"/>
          </a:p>
        </p:txBody>
      </p:sp>
      <p:sp>
        <p:nvSpPr>
          <p:cNvPr id="24578" name="Rectangle 2">
            <a:extLst>
              <a:ext uri="{FF2B5EF4-FFF2-40B4-BE49-F238E27FC236}">
                <a16:creationId xmlns:a16="http://schemas.microsoft.com/office/drawing/2014/main" id="{D906D3FE-CF7C-4557-88CD-DAC5FAEFF09A}"/>
              </a:ext>
            </a:extLst>
          </p:cNvPr>
          <p:cNvSpPr>
            <a:spLocks noGrp="1" noRot="1" noChangeAspect="1" noChangeArrowheads="1" noTextEdit="1"/>
          </p:cNvSpPr>
          <p:nvPr>
            <p:ph type="sldImg"/>
          </p:nvPr>
        </p:nvSpPr>
        <p:spPr>
          <a:solidFill>
            <a:srgbClr val="FFFFFF"/>
          </a:solidFill>
          <a:ln/>
        </p:spPr>
      </p:sp>
      <p:sp>
        <p:nvSpPr>
          <p:cNvPr id="24579" name="Rectangle 3">
            <a:extLst>
              <a:ext uri="{FF2B5EF4-FFF2-40B4-BE49-F238E27FC236}">
                <a16:creationId xmlns:a16="http://schemas.microsoft.com/office/drawing/2014/main" id="{98B4A4F4-4AD6-48A2-BE65-1B3B267F8AFA}"/>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If we wanted to compute a 99% confidence interval on the same data, we would use the Z of 2.58.</a:t>
            </a:r>
          </a:p>
          <a:p>
            <a:pPr eaLnBrk="1" hangingPunct="1"/>
            <a:endParaRPr lang="en-US" altLang="en-US">
              <a:latin typeface="Geneva" charset="0"/>
            </a:endParaRPr>
          </a:p>
          <a:p>
            <a:pPr eaLnBrk="1" hangingPunct="1"/>
            <a:r>
              <a:rPr lang="en-US" altLang="en-US">
                <a:latin typeface="Geneva" charset="0"/>
              </a:rPr>
              <a:t>To calculate the lower limit,  take the z prime value minus 2.58 multiplied by 0.18, to get negative 1.24.</a:t>
            </a:r>
          </a:p>
          <a:p>
            <a:pPr eaLnBrk="1" hangingPunct="1"/>
            <a:r>
              <a:rPr lang="en-US" altLang="en-US">
                <a:latin typeface="Geneva" charset="0"/>
              </a:rPr>
              <a:t>To calculate the upper limit,  take the z prime value plus 2.58 multiplied by 0.18, to get negative 0.32.</a:t>
            </a:r>
          </a:p>
          <a:p>
            <a:pPr eaLnBrk="1" hangingPunct="1"/>
            <a:endParaRPr lang="en-US" altLang="en-US">
              <a:latin typeface="Geneva"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498B655-59A2-45F4-A4A8-06D31A79C2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4A8690EB-90B8-4416-9197-D663914AE1CA}" type="slidenum">
              <a:rPr lang="en-US" altLang="en-US" sz="1200"/>
              <a:pPr eaLnBrk="1" hangingPunct="1"/>
              <a:t>136</a:t>
            </a:fld>
            <a:endParaRPr lang="en-US" altLang="en-US" sz="1200"/>
          </a:p>
        </p:txBody>
      </p:sp>
      <p:sp>
        <p:nvSpPr>
          <p:cNvPr id="26626" name="Rectangle 2">
            <a:extLst>
              <a:ext uri="{FF2B5EF4-FFF2-40B4-BE49-F238E27FC236}">
                <a16:creationId xmlns:a16="http://schemas.microsoft.com/office/drawing/2014/main" id="{F19B164F-50C7-46E5-9579-DC49E11C1B60}"/>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55F6C14-6A7B-4697-8C9E-6EA47463B5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Converting our z prime values back to r, a z prime of negative 1.24 is associated with a r of negative 0.84, and a z prime of negative 0.32 is associated with a r of negative 0.31.  The confidence interval is shown in the purple box.</a:t>
            </a:r>
          </a:p>
          <a:p>
            <a:pPr eaLnBrk="1" hangingPunct="1"/>
            <a:endParaRPr lang="en-US" altLang="en-US">
              <a:latin typeface="Courier"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0D7173B7-705D-4B77-B816-9D9C45F8E8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C8AB659-C95C-4D4B-8ED2-FE704B853181}" type="slidenum">
              <a:rPr lang="en-US" altLang="en-US" sz="1200"/>
              <a:pPr eaLnBrk="1" hangingPunct="1"/>
              <a:t>137</a:t>
            </a:fld>
            <a:endParaRPr lang="en-US" altLang="en-US" sz="1200"/>
          </a:p>
        </p:txBody>
      </p:sp>
      <p:sp>
        <p:nvSpPr>
          <p:cNvPr id="28674" name="Rectangle 2">
            <a:extLst>
              <a:ext uri="{FF2B5EF4-FFF2-40B4-BE49-F238E27FC236}">
                <a16:creationId xmlns:a16="http://schemas.microsoft.com/office/drawing/2014/main" id="{DD9D403C-1E34-4676-9650-7DA4512EA1C4}"/>
              </a:ext>
            </a:extLst>
          </p:cNvPr>
          <p:cNvSpPr>
            <a:spLocks noGrp="1" noRot="1" noChangeAspect="1" noChangeArrowheads="1" noTextEdit="1"/>
          </p:cNvSpPr>
          <p:nvPr>
            <p:ph type="sldImg"/>
          </p:nvPr>
        </p:nvSpPr>
        <p:spPr>
          <a:solidFill>
            <a:srgbClr val="FFFFFF"/>
          </a:solidFill>
          <a:ln/>
        </p:spPr>
      </p:sp>
      <p:sp>
        <p:nvSpPr>
          <p:cNvPr id="28675" name="Rectangle 3">
            <a:extLst>
              <a:ext uri="{FF2B5EF4-FFF2-40B4-BE49-F238E27FC236}">
                <a16:creationId xmlns:a16="http://schemas.microsoft.com/office/drawing/2014/main" id="{D50972A7-AF7D-4DE5-A6CC-B8C7E57930E8}"/>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Naturally, the 99% confidence interval is wider than the 95% confidence interval.</a:t>
            </a:r>
            <a:endParaRPr lang="en-US" altLang="en-US">
              <a:latin typeface="Courier"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7D1A4BC1-7655-45C0-B6EE-D80DC0239A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D48F6049-C22E-4200-A298-89F75541A634}" type="slidenum">
              <a:rPr lang="en-US" altLang="en-US" sz="1200" b="0"/>
              <a:pPr eaLnBrk="1" hangingPunct="1"/>
              <a:t>139</a:t>
            </a:fld>
            <a:endParaRPr lang="en-US" altLang="en-US" sz="1200" b="0"/>
          </a:p>
        </p:txBody>
      </p:sp>
      <p:sp>
        <p:nvSpPr>
          <p:cNvPr id="4098" name="Rectangle 2">
            <a:extLst>
              <a:ext uri="{FF2B5EF4-FFF2-40B4-BE49-F238E27FC236}">
                <a16:creationId xmlns:a16="http://schemas.microsoft.com/office/drawing/2014/main" id="{21712443-02B4-4E83-98F4-B61342F49825}"/>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34836452-5BD5-47A8-9D04-B2FEA9CA39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In this section we</a:t>
            </a:r>
            <a:r>
              <a:rPr lang="ja-JP" altLang="en-US" sz="1600">
                <a:solidFill>
                  <a:srgbClr val="000000"/>
                </a:solidFill>
                <a:latin typeface="Geneva" charset="0"/>
              </a:rPr>
              <a:t>’</a:t>
            </a:r>
            <a:r>
              <a:rPr lang="en-US" altLang="ja-JP" sz="1600">
                <a:solidFill>
                  <a:srgbClr val="000000"/>
                </a:solidFill>
                <a:latin typeface="Geneva" charset="0"/>
              </a:rPr>
              <a:t>re going to examine confidence intervals for proportions.</a:t>
            </a:r>
          </a:p>
          <a:p>
            <a:pPr eaLnBrk="1" hangingPunct="1"/>
            <a:r>
              <a:rPr lang="en-US" altLang="en-US" sz="1600">
                <a:solidFill>
                  <a:srgbClr val="000000"/>
                </a:solidFill>
                <a:latin typeface="Geneva" charset="0"/>
              </a:rPr>
              <a:t>To take an example, let</a:t>
            </a:r>
            <a:r>
              <a:rPr lang="ja-JP" altLang="en-US" sz="1600">
                <a:solidFill>
                  <a:srgbClr val="000000"/>
                </a:solidFill>
                <a:latin typeface="Geneva" charset="0"/>
              </a:rPr>
              <a:t>’</a:t>
            </a:r>
            <a:r>
              <a:rPr lang="en-US" altLang="ja-JP" sz="1600">
                <a:solidFill>
                  <a:srgbClr val="000000"/>
                </a:solidFill>
                <a:latin typeface="Geneva" charset="0"/>
              </a:rPr>
              <a:t>s say Candidate A in a two-person election wants to know if she is ahead in the polls.  She randomly selects 500 registered voters and asks them who they plan to vote for.</a:t>
            </a:r>
          </a:p>
          <a:p>
            <a:pPr eaLnBrk="1" hangingPunct="1"/>
            <a:r>
              <a:rPr lang="en-US" altLang="en-US" sz="1600">
                <a:solidFill>
                  <a:srgbClr val="000000"/>
                </a:solidFill>
                <a:latin typeface="Geneva" charset="0"/>
              </a:rPr>
              <a:t>When the results are in, she sees that 260 out of the 500 favor her. In terms of proportions, 0.52 of the sample favors candidate A and </a:t>
            </a:r>
            <a:r>
              <a:rPr lang="en-US" altLang="en-US" sz="1600">
                <a:latin typeface="Geneva" charset="0"/>
              </a:rPr>
              <a:t>0.48 of the sample</a:t>
            </a:r>
            <a:r>
              <a:rPr lang="en-US" altLang="en-US" sz="1600">
                <a:solidFill>
                  <a:srgbClr val="000000"/>
                </a:solidFill>
                <a:latin typeface="Geneva" charset="0"/>
              </a:rPr>
              <a:t> favors </a:t>
            </a:r>
            <a:r>
              <a:rPr lang="en-US" altLang="en-US" sz="1600">
                <a:latin typeface="Geneva" charset="0"/>
              </a:rPr>
              <a:t>candidate B.</a:t>
            </a:r>
          </a:p>
          <a:p>
            <a:pPr eaLnBrk="1" hangingPunct="1"/>
            <a:endParaRPr lang="en-US" altLang="en-US" sz="1600">
              <a:latin typeface="Geneva"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A703AEF-7A30-45B5-B476-7140D24BA8EA}"/>
              </a:ext>
            </a:extLst>
          </p:cNvPr>
          <p:cNvSpPr>
            <a:spLocks noGrp="1" noChangeArrowheads="1"/>
          </p:cNvSpPr>
          <p:nvPr>
            <p:ph type="sldNum" sz="quarter" idx="5"/>
          </p:nvPr>
        </p:nvSpPr>
        <p:spPr>
          <a:ln/>
        </p:spPr>
        <p:txBody>
          <a:bodyPr/>
          <a:lstStyle/>
          <a:p>
            <a:fld id="{3B4E770A-BDFE-41C7-A395-ACBBC1294241}" type="slidenum">
              <a:rPr lang="en-US" altLang="en-US"/>
              <a:pPr/>
              <a:t>16</a:t>
            </a:fld>
            <a:endParaRPr lang="en-US" altLang="en-US"/>
          </a:p>
        </p:txBody>
      </p:sp>
      <p:sp>
        <p:nvSpPr>
          <p:cNvPr id="10242" name="Rectangle 2">
            <a:extLst>
              <a:ext uri="{FF2B5EF4-FFF2-40B4-BE49-F238E27FC236}">
                <a16:creationId xmlns:a16="http://schemas.microsoft.com/office/drawing/2014/main" id="{851A97C4-7D9A-4EA9-A17D-FD1E572F817E}"/>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36431D06-223C-40CD-9870-5D8F84DCBA81}"/>
              </a:ext>
            </a:extLst>
          </p:cNvPr>
          <p:cNvSpPr>
            <a:spLocks noGrp="1" noChangeArrowheads="1"/>
          </p:cNvSpPr>
          <p:nvPr>
            <p:ph type="body" idx="1"/>
          </p:nvPr>
        </p:nvSpPr>
        <p:spPr/>
        <p:txBody>
          <a:bodyPr/>
          <a:lstStyle/>
          <a:p>
            <a:r>
              <a:rPr lang="en-US" altLang="en-US">
                <a:latin typeface="Geneva" charset="0"/>
              </a:rPr>
              <a:t>These two estimates are independent because they are based on two independently and randomly selected Martians. The estimates would not be independent if after sampling one Martian, we decided to choose its brother as our second Martian.</a:t>
            </a:r>
          </a:p>
          <a:p>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78469C-445B-47A9-BCD7-46E0743D9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3EBE6E2C-445E-4EDD-AA40-4AAC26BA95BB}" type="slidenum">
              <a:rPr lang="en-US" altLang="en-US" sz="1200" b="0"/>
              <a:pPr eaLnBrk="1" hangingPunct="1"/>
              <a:t>140</a:t>
            </a:fld>
            <a:endParaRPr lang="en-US" altLang="en-US" sz="1200" b="0"/>
          </a:p>
        </p:txBody>
      </p:sp>
      <p:sp>
        <p:nvSpPr>
          <p:cNvPr id="6146" name="Rectangle 2">
            <a:extLst>
              <a:ext uri="{FF2B5EF4-FFF2-40B4-BE49-F238E27FC236}">
                <a16:creationId xmlns:a16="http://schemas.microsoft.com/office/drawing/2014/main" id="{C7D28891-55B4-4041-AE49-623C8CE5F29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6E99C48A-AFD0-4E14-8C2F-E8133D92E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Although it is informative to know this point estimate of the proportion, and reassuring for Candidate A that more favored her than her opponent, we will learn a lot more if we compute a confidence interval on the proportion.</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8B58D9C-FC13-46EE-8059-9C635CCF86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D4E29CA2-FCFC-45BF-A683-1FF23D04F399}" type="slidenum">
              <a:rPr lang="en-US" altLang="en-US" sz="1200" b="0"/>
              <a:pPr eaLnBrk="1" hangingPunct="1"/>
              <a:t>141</a:t>
            </a:fld>
            <a:endParaRPr lang="en-US" altLang="en-US" sz="1200" b="0"/>
          </a:p>
        </p:txBody>
      </p:sp>
      <p:sp>
        <p:nvSpPr>
          <p:cNvPr id="8194" name="Rectangle 2">
            <a:extLst>
              <a:ext uri="{FF2B5EF4-FFF2-40B4-BE49-F238E27FC236}">
                <a16:creationId xmlns:a16="http://schemas.microsoft.com/office/drawing/2014/main" id="{CC062130-99D3-4723-ACF0-0BD49B5B74B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6D1BA80F-9706-4FF8-8CD0-E0432BE32B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To compute a confidence interval, we need the mean and standard deviation of the </a:t>
            </a:r>
            <a:r>
              <a:rPr lang="en-US" altLang="en-US" sz="1600" i="1">
                <a:solidFill>
                  <a:srgbClr val="000000"/>
                </a:solidFill>
                <a:latin typeface="Geneva" charset="0"/>
              </a:rPr>
              <a:t>sampling distribution</a:t>
            </a:r>
            <a:r>
              <a:rPr lang="en-US" altLang="en-US" sz="1600">
                <a:solidFill>
                  <a:srgbClr val="000000"/>
                </a:solidFill>
                <a:latin typeface="Geneva" charset="0"/>
              </a:rPr>
              <a:t> of the proportion. The formula for the mean is mu sub p equals pi where pi is the proportion favoring Candidate A in the population. </a:t>
            </a:r>
            <a:endParaRPr lang="en-US" altLang="en-US" sz="1600">
              <a:solidFill>
                <a:srgbClr val="000000"/>
              </a:solidFill>
              <a:latin typeface="Courier New" panose="02070309020205020404" pitchFamily="49" charset="0"/>
            </a:endParaRPr>
          </a:p>
          <a:p>
            <a:pPr eaLnBrk="1" hangingPunct="1"/>
            <a:r>
              <a:rPr lang="en-US" altLang="en-US" sz="1600">
                <a:solidFill>
                  <a:srgbClr val="000000"/>
                </a:solidFill>
                <a:latin typeface="Courier New" panose="02070309020205020404" pitchFamily="49" charset="0"/>
              </a:rPr>
              <a:t> </a:t>
            </a:r>
            <a:endParaRPr lang="en-US" altLang="en-US">
              <a:latin typeface="Times New Roman" panose="02020603050405020304"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BB13D87-9A11-41E2-BC45-844D6DF552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878C27E7-51C4-4DAC-8A52-8CC70F184795}" type="slidenum">
              <a:rPr lang="en-US" altLang="en-US" sz="1200" b="0"/>
              <a:pPr eaLnBrk="1" hangingPunct="1"/>
              <a:t>142</a:t>
            </a:fld>
            <a:endParaRPr lang="en-US" altLang="en-US" sz="1200" b="0"/>
          </a:p>
        </p:txBody>
      </p:sp>
      <p:sp>
        <p:nvSpPr>
          <p:cNvPr id="10242" name="Rectangle 2">
            <a:extLst>
              <a:ext uri="{FF2B5EF4-FFF2-40B4-BE49-F238E27FC236}">
                <a16:creationId xmlns:a16="http://schemas.microsoft.com/office/drawing/2014/main" id="{79F47CCA-AF39-4159-ADDF-260892AA5815}"/>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85D4E87F-6D63-4701-B85F-DEF0D0EA33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The standard deviation of the sampling distribution of a proportion, (also called the standard error of a proportion) is calculated by multiplying pi by one minus pi dividing by the sample size (N) and then taking the square root. </a:t>
            </a:r>
            <a:endParaRPr lang="en-US" altLang="en-US">
              <a:latin typeface="Times New Roman" panose="02020603050405020304" pitchFamily="18"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9B295A5-FE99-4B7F-992F-B26A946C01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9725F82A-2BA6-4F9F-9216-08D88A860C6E}" type="slidenum">
              <a:rPr lang="en-US" altLang="en-US" sz="1200" b="0"/>
              <a:pPr eaLnBrk="1" hangingPunct="1"/>
              <a:t>143</a:t>
            </a:fld>
            <a:endParaRPr lang="en-US" altLang="en-US" sz="1200" b="0"/>
          </a:p>
        </p:txBody>
      </p:sp>
      <p:sp>
        <p:nvSpPr>
          <p:cNvPr id="12290" name="Rectangle 2">
            <a:extLst>
              <a:ext uri="{FF2B5EF4-FFF2-40B4-BE49-F238E27FC236}">
                <a16:creationId xmlns:a16="http://schemas.microsoft.com/office/drawing/2014/main" id="{1CF4941F-F163-4246-8F6C-6A1DCB74B336}"/>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74831BB-6442-4D9A-972C-8707A9F101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Since we do not know the population parameter pi, we use the sample proportion, or p, as an estimate.</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DC477C92-AC81-4E74-A045-D17B3CF236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7F2DE244-EB06-4902-A1E2-35A1FACB2927}" type="slidenum">
              <a:rPr lang="en-US" altLang="en-US" sz="1200" b="0"/>
              <a:pPr eaLnBrk="1" hangingPunct="1"/>
              <a:t>144</a:t>
            </a:fld>
            <a:endParaRPr lang="en-US" altLang="en-US" sz="1200" b="0"/>
          </a:p>
        </p:txBody>
      </p:sp>
      <p:sp>
        <p:nvSpPr>
          <p:cNvPr id="14338" name="Rectangle 2">
            <a:extLst>
              <a:ext uri="{FF2B5EF4-FFF2-40B4-BE49-F238E27FC236}">
                <a16:creationId xmlns:a16="http://schemas.microsoft.com/office/drawing/2014/main" id="{0C75504A-CA1E-432E-82A3-19DEBD75E9B7}"/>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CA8E111-FC32-4059-BFFE-622955FEE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The estimated </a:t>
            </a:r>
            <a:r>
              <a:rPr lang="en-US" altLang="en-US" sz="1600" i="1">
                <a:solidFill>
                  <a:srgbClr val="000000"/>
                </a:solidFill>
                <a:latin typeface="Geneva" charset="0"/>
              </a:rPr>
              <a:t>standard error</a:t>
            </a:r>
            <a:r>
              <a:rPr lang="en-US" altLang="en-US" sz="1600">
                <a:solidFill>
                  <a:srgbClr val="000000"/>
                </a:solidFill>
                <a:latin typeface="Geneva" charset="0"/>
              </a:rPr>
              <a:t> of p is calculated by taking the square root of the sample proportion multiplied by one minus the sample proportion divided by the number in the sample.</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EC2C0423-59BF-413F-B051-0BD6A17EA8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60E350BD-7DE3-4BB6-9730-3FB9CFC0E558}" type="slidenum">
              <a:rPr lang="en-US" altLang="en-US" sz="1200" b="0"/>
              <a:pPr eaLnBrk="1" hangingPunct="1"/>
              <a:t>145</a:t>
            </a:fld>
            <a:endParaRPr lang="en-US" altLang="en-US" sz="1200" b="0"/>
          </a:p>
        </p:txBody>
      </p:sp>
      <p:sp>
        <p:nvSpPr>
          <p:cNvPr id="16386" name="Rectangle 2">
            <a:extLst>
              <a:ext uri="{FF2B5EF4-FFF2-40B4-BE49-F238E27FC236}">
                <a16:creationId xmlns:a16="http://schemas.microsoft.com/office/drawing/2014/main" id="{BF147DD5-49AA-41A8-9EE8-3A8F91E30614}"/>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D181E752-DA23-4CCE-B9FB-F0017AA8B3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rPr>
              <a:t>Applying our formula, we find the estimated standard error of the proportion is 0.0223.</a:t>
            </a:r>
          </a:p>
          <a:p>
            <a:pPr eaLnBrk="1" hangingPunct="1"/>
            <a:endParaRPr lang="en-US" altLang="en-US" sz="1600">
              <a:solidFill>
                <a:srgbClr val="000000"/>
              </a:solidFill>
              <a:latin typeface="Geneva"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95E4A83-F07D-4EB9-B600-C86EE0DD8E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0C92F698-0E4C-464F-98F9-771E4C8130A8}" type="slidenum">
              <a:rPr lang="en-US" altLang="en-US" sz="1200" b="0"/>
              <a:pPr eaLnBrk="1" hangingPunct="1"/>
              <a:t>146</a:t>
            </a:fld>
            <a:endParaRPr lang="en-US" altLang="en-US" sz="1200" b="0"/>
          </a:p>
        </p:txBody>
      </p:sp>
      <p:sp>
        <p:nvSpPr>
          <p:cNvPr id="18434" name="Rectangle 2">
            <a:extLst>
              <a:ext uri="{FF2B5EF4-FFF2-40B4-BE49-F238E27FC236}">
                <a16:creationId xmlns:a16="http://schemas.microsoft.com/office/drawing/2014/main" id="{153ACD4E-E383-41C4-94A3-B0B9FB2FE224}"/>
              </a:ext>
            </a:extLst>
          </p:cNvPr>
          <p:cNvSpPr>
            <a:spLocks noGrp="1" noRot="1" noChangeAspect="1" noChangeArrowheads="1"/>
          </p:cNvSpPr>
          <p:nvPr>
            <p:ph type="sldImg"/>
          </p:nvPr>
        </p:nvSpPr>
        <p:spPr>
          <a:solidFill>
            <a:srgbClr val="FFFFFF"/>
          </a:solidFill>
          <a:ln/>
        </p:spPr>
      </p:sp>
      <p:sp>
        <p:nvSpPr>
          <p:cNvPr id="18435" name="Rectangle 3">
            <a:extLst>
              <a:ext uri="{FF2B5EF4-FFF2-40B4-BE49-F238E27FC236}">
                <a16:creationId xmlns:a16="http://schemas.microsoft.com/office/drawing/2014/main" id="{DF024CF4-8236-4A5D-B417-8BB487FFAC5C}"/>
              </a:ext>
            </a:extLst>
          </p:cNvPr>
          <p:cNvSpPr>
            <a:spLocks noGrp="1" noChangeArrowheads="1"/>
          </p:cNvSpPr>
          <p:nvPr>
            <p:ph type="body" idx="1"/>
          </p:nvPr>
        </p:nvSpPr>
        <p:spPr>
          <a:xfrm>
            <a:off x="914400" y="4343400"/>
            <a:ext cx="5029200" cy="3352800"/>
          </a:xfrm>
          <a:solidFill>
            <a:srgbClr val="FFFFFF"/>
          </a:solidFill>
          <a:ln>
            <a:solidFill>
              <a:srgbClr val="000000"/>
            </a:solidFill>
          </a:ln>
        </p:spPr>
        <p:txBody>
          <a:bodyPr/>
          <a:lstStyle/>
          <a:p>
            <a:pPr eaLnBrk="1" hangingPunct="1"/>
            <a:r>
              <a:rPr lang="en-US" altLang="en-US" sz="1600">
                <a:solidFill>
                  <a:srgbClr val="000000"/>
                </a:solidFill>
                <a:latin typeface="Geneva" charset="0"/>
              </a:rPr>
              <a:t>The next step is to calculate Z for a 95% confidence interval. The value is the number of standard deviations from the mean needed to contain 95% of the area of a normal distribution.  We can use the normal distribution calculator to find that the value is 1.96. </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8F51510E-3F31-48A8-AC75-86C188AEB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FE771B98-D9DF-4317-8DB1-09D37BD1E897}" type="slidenum">
              <a:rPr lang="en-US" altLang="en-US" sz="1200" b="0"/>
              <a:pPr eaLnBrk="1" hangingPunct="1"/>
              <a:t>147</a:t>
            </a:fld>
            <a:endParaRPr lang="en-US" altLang="en-US" sz="1200" b="0"/>
          </a:p>
        </p:txBody>
      </p:sp>
      <p:sp>
        <p:nvSpPr>
          <p:cNvPr id="20482" name="Rectangle 2">
            <a:extLst>
              <a:ext uri="{FF2B5EF4-FFF2-40B4-BE49-F238E27FC236}">
                <a16:creationId xmlns:a16="http://schemas.microsoft.com/office/drawing/2014/main" id="{5C821F9C-72B2-41E5-AAE2-B9DFE7369F92}"/>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B4CCE7F6-1655-4857-9D69-F23D1224FC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dirty="0">
                <a:solidFill>
                  <a:srgbClr val="000000"/>
                </a:solidFill>
                <a:latin typeface="Geneva" charset="0"/>
              </a:rPr>
              <a:t>Before we work out our interval, we need to correct for the fact that we are approximating a </a:t>
            </a:r>
            <a:r>
              <a:rPr lang="en-US" altLang="en-US" sz="1600" i="1" dirty="0">
                <a:solidFill>
                  <a:srgbClr val="000000"/>
                </a:solidFill>
                <a:latin typeface="Geneva" charset="0"/>
              </a:rPr>
              <a:t>discrete distribution</a:t>
            </a:r>
            <a:r>
              <a:rPr lang="en-US" altLang="en-US" sz="1600" dirty="0">
                <a:solidFill>
                  <a:srgbClr val="000000"/>
                </a:solidFill>
                <a:latin typeface="Geneva" charset="0"/>
              </a:rPr>
              <a:t> with a </a:t>
            </a:r>
            <a:r>
              <a:rPr lang="en-US" altLang="en-US" sz="1600" i="1" dirty="0">
                <a:solidFill>
                  <a:srgbClr val="000000"/>
                </a:solidFill>
                <a:latin typeface="Geneva" charset="0"/>
              </a:rPr>
              <a:t>continuous distribution.  </a:t>
            </a:r>
            <a:r>
              <a:rPr lang="en-US" altLang="en-US" sz="1600" dirty="0">
                <a:solidFill>
                  <a:srgbClr val="000000"/>
                </a:solidFill>
                <a:latin typeface="Geneva" charset="0"/>
              </a:rPr>
              <a:t>In other words, our distribution</a:t>
            </a:r>
            <a:r>
              <a:rPr lang="en-US" altLang="en-US" sz="1600" i="1" dirty="0">
                <a:solidFill>
                  <a:srgbClr val="000000"/>
                </a:solidFill>
                <a:latin typeface="Geneva" charset="0"/>
              </a:rPr>
              <a:t> </a:t>
            </a:r>
            <a:r>
              <a:rPr lang="en-US" altLang="en-US" sz="1600" dirty="0">
                <a:solidFill>
                  <a:srgbClr val="000000"/>
                </a:solidFill>
                <a:latin typeface="Geneva" charset="0"/>
              </a:rPr>
              <a:t>is based on voting preference, which is either candidate A or B.  It is not a continuous distribution, like the normal distribution. This correction involves subtracting 0.5 divided by N from the lower limit and adding 0.5 divided by N to the upper limit. If N is large, this correction makes very little difference. However, it can be important with small N</a:t>
            </a:r>
            <a:r>
              <a:rPr lang="ja-JP" altLang="en-US" sz="1600" dirty="0">
                <a:solidFill>
                  <a:srgbClr val="000000"/>
                </a:solidFill>
                <a:latin typeface="Geneva" charset="0"/>
              </a:rPr>
              <a:t>’</a:t>
            </a:r>
            <a:r>
              <a:rPr lang="en-US" altLang="ja-JP" sz="1600" dirty="0">
                <a:solidFill>
                  <a:srgbClr val="000000"/>
                </a:solidFill>
                <a:latin typeface="Geneva" charset="0"/>
              </a:rPr>
              <a:t>s. </a:t>
            </a:r>
            <a:endParaRPr lang="en-US" altLang="en-US" sz="1600" dirty="0">
              <a:solidFill>
                <a:srgbClr val="000000"/>
              </a:solidFill>
              <a:latin typeface="Geneva"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D651426-1C23-46F4-A188-D064BBC207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73E37176-84B5-4668-82CC-BDB7F88BFF32}" type="slidenum">
              <a:rPr lang="en-US" altLang="en-US" sz="1200" b="0"/>
              <a:pPr eaLnBrk="1" hangingPunct="1"/>
              <a:t>148</a:t>
            </a:fld>
            <a:endParaRPr lang="en-US" altLang="en-US" sz="1200" b="0"/>
          </a:p>
        </p:txBody>
      </p:sp>
      <p:sp>
        <p:nvSpPr>
          <p:cNvPr id="22530" name="Rectangle 2">
            <a:extLst>
              <a:ext uri="{FF2B5EF4-FFF2-40B4-BE49-F238E27FC236}">
                <a16:creationId xmlns:a16="http://schemas.microsoft.com/office/drawing/2014/main" id="{8B13DA88-4C93-475D-8BF7-746F422C261D}"/>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3519AAD9-352C-4494-BDA1-D803362E7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dirty="0">
                <a:solidFill>
                  <a:srgbClr val="000000"/>
                </a:solidFill>
                <a:latin typeface="Geneva" charset="0"/>
              </a:rPr>
              <a:t>So the formula to compute the confidence interval is the sample proportion, p, plus or minus Z sub .95 multiplied by the estimated standard error of the proportion plus or minus 0.5 divided by N.</a:t>
            </a:r>
          </a:p>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6D347B7-F7BF-4E22-B196-7C55C931E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6E002E56-62CB-4C7D-9F98-5EDEA90202B6}" type="slidenum">
              <a:rPr lang="en-US" altLang="en-US" sz="1200" b="0"/>
              <a:pPr eaLnBrk="1" hangingPunct="1"/>
              <a:t>149</a:t>
            </a:fld>
            <a:endParaRPr lang="en-US" altLang="en-US" sz="1200" b="0"/>
          </a:p>
        </p:txBody>
      </p:sp>
      <p:sp>
        <p:nvSpPr>
          <p:cNvPr id="24578" name="Rectangle 2">
            <a:extLst>
              <a:ext uri="{FF2B5EF4-FFF2-40B4-BE49-F238E27FC236}">
                <a16:creationId xmlns:a16="http://schemas.microsoft.com/office/drawing/2014/main" id="{06E01A0D-55D4-4E3A-B873-9102C7658F9C}"/>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54DF0C3-5C4D-4B89-A761-8EF27E948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This gives us a confidence interval with a lower limit of 0.475 and an upper limit of 0.565.</a:t>
            </a:r>
          </a:p>
          <a:p>
            <a:pPr eaLnBrk="1" hangingPunct="1"/>
            <a:r>
              <a:rPr lang="en-US" altLang="en-US">
                <a:solidFill>
                  <a:srgbClr val="000000"/>
                </a:solidFill>
                <a:latin typeface="Geneva" charset="0"/>
              </a:rPr>
              <a:t>The confidence interval is shown in the purple box.</a:t>
            </a:r>
            <a:endParaRPr lang="en-US" altLang="en-US">
              <a:latin typeface="Geneva"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6B9F20B-F6EC-4307-B5DE-D67F73898368}"/>
              </a:ext>
            </a:extLst>
          </p:cNvPr>
          <p:cNvSpPr>
            <a:spLocks noGrp="1" noChangeArrowheads="1"/>
          </p:cNvSpPr>
          <p:nvPr>
            <p:ph type="sldNum" sz="quarter" idx="5"/>
          </p:nvPr>
        </p:nvSpPr>
        <p:spPr>
          <a:ln/>
        </p:spPr>
        <p:txBody>
          <a:bodyPr/>
          <a:lstStyle/>
          <a:p>
            <a:fld id="{7C3F0FAB-763D-4812-8AC9-8704AE098AFB}" type="slidenum">
              <a:rPr lang="en-US" altLang="en-US"/>
              <a:pPr/>
              <a:t>17</a:t>
            </a:fld>
            <a:endParaRPr lang="en-US" altLang="en-US"/>
          </a:p>
        </p:txBody>
      </p:sp>
      <p:sp>
        <p:nvSpPr>
          <p:cNvPr id="15362" name="Rectangle 2">
            <a:extLst>
              <a:ext uri="{FF2B5EF4-FFF2-40B4-BE49-F238E27FC236}">
                <a16:creationId xmlns:a16="http://schemas.microsoft.com/office/drawing/2014/main" id="{47F5ABE9-3D09-4DA6-83A9-EFCF82B2EF07}"/>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39E352B0-491E-4D3E-9292-74AE13B5D2CF}"/>
              </a:ext>
            </a:extLst>
          </p:cNvPr>
          <p:cNvSpPr>
            <a:spLocks noGrp="1" noChangeArrowheads="1"/>
          </p:cNvSpPr>
          <p:nvPr>
            <p:ph type="body" idx="1"/>
          </p:nvPr>
        </p:nvSpPr>
        <p:spPr/>
        <p:txBody>
          <a:bodyPr/>
          <a:lstStyle/>
          <a:p>
            <a:r>
              <a:rPr lang="en-US" altLang="en-US">
                <a:latin typeface="Geneva" charset="0"/>
              </a:rPr>
              <a:t>It is pretty rare that we know the population mean when we are estimating the variance. Instead, we have to first estimate the population mean with the sample mean. The process of estimating the mean affects our degrees of freedom.</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F7DF3C56-8E88-4228-A64D-5754DFC08B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EBA712A7-C00E-4C2D-9B18-BF48587F484D}" type="slidenum">
              <a:rPr lang="en-US" altLang="en-US" sz="1200" b="0"/>
              <a:pPr eaLnBrk="1" hangingPunct="1"/>
              <a:t>150</a:t>
            </a:fld>
            <a:endParaRPr lang="en-US" altLang="en-US" sz="1200" b="0"/>
          </a:p>
        </p:txBody>
      </p:sp>
      <p:sp>
        <p:nvSpPr>
          <p:cNvPr id="26626" name="Rectangle 2">
            <a:extLst>
              <a:ext uri="{FF2B5EF4-FFF2-40B4-BE49-F238E27FC236}">
                <a16:creationId xmlns:a16="http://schemas.microsoft.com/office/drawing/2014/main" id="{A3EF9F2B-99C9-4078-B170-AFFE5E14EEA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2090C23-0DFC-4EB1-B475-EA9BFFE75B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The interval extends 0.045 from the proportion in both directions.  This means that the </a:t>
            </a:r>
            <a:r>
              <a:rPr lang="en-US" altLang="en-US" i="1">
                <a:solidFill>
                  <a:srgbClr val="000000"/>
                </a:solidFill>
                <a:latin typeface="Geneva" charset="0"/>
              </a:rPr>
              <a:t>margin of error</a:t>
            </a:r>
            <a:r>
              <a:rPr lang="en-US" altLang="en-US">
                <a:solidFill>
                  <a:srgbClr val="000000"/>
                </a:solidFill>
                <a:latin typeface="Geneva" charset="0"/>
              </a:rPr>
              <a:t> is 0.045. </a:t>
            </a:r>
            <a:endParaRPr lang="en-US" altLang="en-US">
              <a:latin typeface="Times New Roman" panose="02020603050405020304"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F5655D41-472A-42A2-97CF-F1B811D799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322AA864-558A-49F5-8B66-B66DA467DC89}" type="slidenum">
              <a:rPr lang="en-US" altLang="en-US" sz="1200" b="0"/>
              <a:pPr eaLnBrk="1" hangingPunct="1"/>
              <a:t>151</a:t>
            </a:fld>
            <a:endParaRPr lang="en-US" altLang="en-US" sz="1200" b="0"/>
          </a:p>
        </p:txBody>
      </p:sp>
      <p:sp>
        <p:nvSpPr>
          <p:cNvPr id="28674" name="Rectangle 2">
            <a:extLst>
              <a:ext uri="{FF2B5EF4-FFF2-40B4-BE49-F238E27FC236}">
                <a16:creationId xmlns:a16="http://schemas.microsoft.com/office/drawing/2014/main" id="{CB6817E4-D3AB-4F74-8949-B77D5D9C368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0BBADCD0-3C07-44E3-8E11-E7AC29B55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What does the confidence interval tell candidate A?</a:t>
            </a:r>
          </a:p>
          <a:p>
            <a:pPr eaLnBrk="1" hangingPunct="1"/>
            <a:r>
              <a:rPr lang="en-US" altLang="en-US">
                <a:solidFill>
                  <a:srgbClr val="000000"/>
                </a:solidFill>
                <a:latin typeface="Geneva" charset="0"/>
              </a:rPr>
              <a:t>Well, in terms of percent, it is likely that between 47.5% and 56.5% of the voters favor candidate A and the margin of error is 4.5%.  So you can see that the confidence interval may leave Candidate A a little more nervous about the main vote because now she sees that she does not necessarily have more than half of the voters favoring her.</a:t>
            </a:r>
          </a:p>
          <a:p>
            <a:pPr eaLnBrk="1" hangingPunct="1"/>
            <a:endParaRPr lang="en-US" altLang="en-US">
              <a:solidFill>
                <a:srgbClr val="000000"/>
              </a:solidFill>
              <a:latin typeface="Geneva"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C494103-92DF-4123-8CCB-DF8E6E3817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C373516B-ED8C-4540-B2D7-C132590AB40F}" type="slidenum">
              <a:rPr lang="en-US" altLang="en-US" sz="1200" b="0"/>
              <a:pPr eaLnBrk="1" hangingPunct="1"/>
              <a:t>152</a:t>
            </a:fld>
            <a:endParaRPr lang="en-US" altLang="en-US" sz="1200" b="0"/>
          </a:p>
        </p:txBody>
      </p:sp>
      <p:sp>
        <p:nvSpPr>
          <p:cNvPr id="30722" name="Rectangle 2">
            <a:extLst>
              <a:ext uri="{FF2B5EF4-FFF2-40B4-BE49-F238E27FC236}">
                <a16:creationId xmlns:a16="http://schemas.microsoft.com/office/drawing/2014/main" id="{7EDBCDF6-4A5F-475B-BBB7-99DE3BE9F9BE}"/>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17D5BE5E-4544-4396-8D47-AC9F1E463D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What about candidate B?</a:t>
            </a:r>
          </a:p>
          <a:p>
            <a:pPr eaLnBrk="1" hangingPunct="1"/>
            <a:r>
              <a:rPr lang="en-US" altLang="en-US">
                <a:solidFill>
                  <a:srgbClr val="000000"/>
                </a:solidFill>
                <a:latin typeface="Geneva" charset="0"/>
              </a:rPr>
              <a:t>Remember that our vote was dichotomous - voters chose either candidate A or candidate B.  We</a:t>
            </a:r>
            <a:r>
              <a:rPr lang="ja-JP" altLang="en-US">
                <a:solidFill>
                  <a:srgbClr val="000000"/>
                </a:solidFill>
                <a:latin typeface="Geneva" charset="0"/>
              </a:rPr>
              <a:t>’</a:t>
            </a:r>
            <a:r>
              <a:rPr lang="en-US" altLang="ja-JP">
                <a:solidFill>
                  <a:srgbClr val="000000"/>
                </a:solidFill>
                <a:latin typeface="Geneva" charset="0"/>
              </a:rPr>
              <a:t>ve already computed the 95% confidence interval for candidate A, which means we can easily work out the confidence interval for candidate B by subtracting the limits for candidate A from one.</a:t>
            </a:r>
          </a:p>
          <a:p>
            <a:pPr eaLnBrk="1" hangingPunct="1"/>
            <a:endParaRPr lang="en-US" altLang="en-US">
              <a:solidFill>
                <a:srgbClr val="000000"/>
              </a:solidFill>
              <a:latin typeface="Geneva" charset="0"/>
            </a:endParaRPr>
          </a:p>
          <a:p>
            <a:pPr eaLnBrk="1" hangingPunct="1"/>
            <a:r>
              <a:rPr lang="en-US" altLang="en-US">
                <a:solidFill>
                  <a:srgbClr val="000000"/>
                </a:solidFill>
                <a:latin typeface="Geneva" charset="0"/>
              </a:rPr>
              <a:t>To compute the interval for candidate B, take 1 minus 0.475 which equals 0.525.  This is the upper limit.  Then take 1 minus 0.565, which equals 0.435.  This is the lower limit.</a:t>
            </a:r>
          </a:p>
          <a:p>
            <a:pPr eaLnBrk="1" hangingPunct="1"/>
            <a:r>
              <a:rPr lang="en-US" altLang="en-US">
                <a:solidFill>
                  <a:srgbClr val="000000"/>
                </a:solidFill>
                <a:latin typeface="Geneva" charset="0"/>
              </a:rPr>
              <a:t>The confidence interval is shown in the purple box.</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CD472703-AA6B-46C7-8409-5D59F0A12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442CBA04-916B-4AFF-9182-D7C6CEDD8A33}" type="slidenum">
              <a:rPr lang="en-US" altLang="en-US" sz="1200" b="0"/>
              <a:pPr eaLnBrk="1" hangingPunct="1"/>
              <a:t>153</a:t>
            </a:fld>
            <a:endParaRPr lang="en-US" altLang="en-US" sz="1200" b="0"/>
          </a:p>
        </p:txBody>
      </p:sp>
      <p:sp>
        <p:nvSpPr>
          <p:cNvPr id="32770" name="Rectangle 2">
            <a:extLst>
              <a:ext uri="{FF2B5EF4-FFF2-40B4-BE49-F238E27FC236}">
                <a16:creationId xmlns:a16="http://schemas.microsoft.com/office/drawing/2014/main" id="{ADDF86A5-7407-4795-89C1-12428716E0E9}"/>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5D02A55A-A416-47C5-B9D4-1176B1C77E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In terms of percent, this means that between 43.5% and 52.5% of the voters favor candidate B and, just like candidate A, the margin of error is 4.5%.  The confidence interval leaves Candidate B feeling more hopeful because it is possible that over 50% of the voters favor her.</a:t>
            </a:r>
          </a:p>
          <a:p>
            <a:pPr eaLnBrk="1" hangingPunct="1"/>
            <a:endParaRPr lang="en-US" altLang="en-US">
              <a:solidFill>
                <a:srgbClr val="000000"/>
              </a:solidFill>
              <a:latin typeface="Geneva" charset="0"/>
            </a:endParaRPr>
          </a:p>
          <a:p>
            <a:pPr eaLnBrk="1" hangingPunct="1"/>
            <a:endParaRPr lang="en-US" altLang="en-US">
              <a:solidFill>
                <a:srgbClr val="000000"/>
              </a:solidFill>
              <a:latin typeface="Geneva"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38EA96F6-378C-4E3C-8F58-7795DF5E7D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72127A5B-F366-4EE1-9BDC-496EDF5FD1A7}" type="slidenum">
              <a:rPr lang="en-US" altLang="en-US" sz="1200" b="0"/>
              <a:pPr eaLnBrk="1" hangingPunct="1"/>
              <a:t>154</a:t>
            </a:fld>
            <a:endParaRPr lang="en-US" altLang="en-US" sz="1200" b="0"/>
          </a:p>
        </p:txBody>
      </p:sp>
      <p:sp>
        <p:nvSpPr>
          <p:cNvPr id="34818" name="Rectangle 2">
            <a:extLst>
              <a:ext uri="{FF2B5EF4-FFF2-40B4-BE49-F238E27FC236}">
                <a16:creationId xmlns:a16="http://schemas.microsoft.com/office/drawing/2014/main" id="{4EE15D0E-7EDA-45CB-9F29-A3C667209058}"/>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223DF49-DDF2-48E6-B71A-09D559146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Always remember that these margins of error, 4.5% in this case, are for the percent of voters favoring candidate A or favoring candidate B.  They are NOT for the </a:t>
            </a:r>
            <a:r>
              <a:rPr lang="en-US" altLang="en-US" b="1" i="1">
                <a:solidFill>
                  <a:srgbClr val="000000"/>
                </a:solidFill>
                <a:latin typeface="Geneva" charset="0"/>
              </a:rPr>
              <a:t>difference</a:t>
            </a:r>
            <a:r>
              <a:rPr lang="en-US" altLang="en-US">
                <a:solidFill>
                  <a:srgbClr val="000000"/>
                </a:solidFill>
                <a:latin typeface="Geneva" charset="0"/>
              </a:rPr>
              <a:t> between the percent favoring candidate A and the percent favoring candidate B. </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A86E4E72-8CCB-49FB-A04E-22B08A978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fld id="{76904A1F-1B7B-42A8-A98D-5F6806295663}" type="slidenum">
              <a:rPr lang="en-US" altLang="en-US" sz="1200" b="0"/>
              <a:pPr eaLnBrk="1" hangingPunct="1"/>
              <a:t>155</a:t>
            </a:fld>
            <a:endParaRPr lang="en-US" altLang="en-US" sz="1200" b="0"/>
          </a:p>
        </p:txBody>
      </p:sp>
      <p:sp>
        <p:nvSpPr>
          <p:cNvPr id="36866" name="Rectangle 2">
            <a:extLst>
              <a:ext uri="{FF2B5EF4-FFF2-40B4-BE49-F238E27FC236}">
                <a16:creationId xmlns:a16="http://schemas.microsoft.com/office/drawing/2014/main" id="{18552156-7FF6-40D2-AFC6-E1EE041B240A}"/>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BC49D5B7-5587-46A7-9E54-B9D899530C8B}"/>
              </a:ext>
            </a:extLst>
          </p:cNvPr>
          <p:cNvSpPr>
            <a:spLocks noGrp="1" noChangeArrowheads="1"/>
          </p:cNvSpPr>
          <p:nvPr>
            <p:ph type="body" idx="1"/>
          </p:nvPr>
        </p:nvSpPr>
        <p:spPr>
          <a:xfrm>
            <a:off x="914400" y="4343400"/>
            <a:ext cx="5257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rPr>
              <a:t>The margin of error for differences is 9% which is twice the margin of error for the individual percent, which  is 4.5%.  When the choices are dichotomous, like in our example, the margin or error for the difference is always double that for the individual.  Keep this in mind when you hear reports in the media since they often interpret the individual margin of error as if it were the margin of error for differences.</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BBF39DE-D4A6-45AD-B1EB-B2A1ACB763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A294771-95DA-4EF2-92BB-6D3D81E65E19}" type="slidenum">
              <a:rPr lang="en-US" altLang="en-US" sz="1200"/>
              <a:pPr/>
              <a:t>157</a:t>
            </a:fld>
            <a:endParaRPr lang="en-US" altLang="en-US" sz="1200"/>
          </a:p>
        </p:txBody>
      </p:sp>
      <p:sp>
        <p:nvSpPr>
          <p:cNvPr id="15363" name="Rectangle 2">
            <a:extLst>
              <a:ext uri="{FF2B5EF4-FFF2-40B4-BE49-F238E27FC236}">
                <a16:creationId xmlns:a16="http://schemas.microsoft.com/office/drawing/2014/main" id="{3115C2FB-DA18-476D-8410-A9C1B2BDBA64}"/>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CDBFBFE5-E0DF-4E6A-8937-A675E00563D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statistician Ronald. Fisher explained the concept of hypothesis testing with a story of a lady tasting tea. Here we will consider a similar example based on James Bond who insisted that Martinis should be shaken rather than stirred. Suppose we gave Mr. Bond a series of 16 taste tests and on each one we asked him to decide whether the martini was shaken or stirred. Let's say Mr. Bond was correct on 13 of the 16 taste tests. Does this prove that Mr. Bond has at least some ability to tell whether the martini was shaken or stirred?</a:t>
            </a:r>
            <a:endParaRPr lang="en-US" altLang="en-US" dirty="0">
              <a:latin typeface="Geneva"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2797219-9549-45B6-A1AD-CA5E00F9FD51}"/>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9AF92E7E-10C8-4546-BD2C-F7C4438376D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1700">
                <a:latin typeface="Times New Roman" panose="02020603050405020304" pitchFamily="18" charset="0"/>
              </a:rPr>
              <a:t>This result does not prove that he can tell the difference; it could be he was just lucky and guessed right 13 out of 16 times. But how plausible is the explanation that he was just lucky? To assess its plausibility, we determine the probability that someone who was just guessing would be correct 13/16 times or more. This probability can be computed from the binomial distribution and equals 0.0106. This is a pretty low probability, and therefore someone would have to be very lucky to be correct 13 or more times out of 16 if they were just guessing. So either Mr. Bond was very lucky, or he can tell whether the drink was shaken or stirred. The hypothesis that he was guessing is not proven false, but considerable doubt is cast on it. Therefore, there is strong evidence that Mr. Bond can tell whether a drink was shaken or stirred.</a:t>
            </a:r>
          </a:p>
        </p:txBody>
      </p:sp>
      <p:sp>
        <p:nvSpPr>
          <p:cNvPr id="17412" name="Slide Number Placeholder 3">
            <a:extLst>
              <a:ext uri="{FF2B5EF4-FFF2-40B4-BE49-F238E27FC236}">
                <a16:creationId xmlns:a16="http://schemas.microsoft.com/office/drawing/2014/main" id="{70434835-BA17-4A78-88C5-A1067AF2EE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1DFBBD37-A83F-4F41-BFF8-BAE73AFB675A}" type="slidenum">
              <a:rPr lang="en-US" altLang="en-US" sz="1200"/>
              <a:pPr/>
              <a:t>158</a:t>
            </a:fld>
            <a:endParaRPr lang="en-US" altLang="en-US" sz="12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D8E02E52-B3EE-4255-BB2F-4E2F632A6CB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7AB5083C-324D-4660-B456-299C840C5436}"/>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dirty="0">
                <a:solidFill>
                  <a:srgbClr val="000000"/>
                </a:solidFill>
                <a:latin typeface="Times New Roman" panose="02020603050405020304" pitchFamily="18" charset="0"/>
                <a:cs typeface="Times New Roman" panose="02020603050405020304" pitchFamily="18" charset="0"/>
              </a:rPr>
              <a:t>We now consider the case study on bias against obese patients. Physicians were sampled randomly and each was shown a chart of a patient complaining of a migraine headache. They were then asked to estimate how long they would spend with the patient. The charts were identical except that for half the charts, the patient was obese and for the other half, the patient was of average weight. The mean time physicians reported that they would spend with obese patients was 24.7 minutes as compared to a mean of 31.4 minutes for average-weight patients. How might this difference between means have occurred? One possibility is that physicians were influenced by the weight of the patients. On the other hand, perhaps by chance, the physicians who viewed charts of the obese patients tend to see patients for less time than do the other physicians. Random assignment of charts does not ensure that the groups will be equal in all respects other than the chart they viewed. In fact, it is certain the groups differed in many ways by chance. For example, the two groups could not have exactly the same mean age (if measured precisely enough such as in days). Perhaps a physician's age affects how long he or she sees patients. There are innumerable differences between the groups that could affect how long they view patients. Therefore it is possible that these chance differences are responsible for the difference in times.</a:t>
            </a:r>
            <a:endParaRPr lang="en-US" altLang="en-US" sz="1400" dirty="0">
              <a:latin typeface="Calibri" panose="020F0502020204030204" pitchFamily="34" charset="0"/>
              <a:cs typeface="Times New Roman" panose="02020603050405020304" pitchFamily="18" charset="0"/>
            </a:endParaRPr>
          </a:p>
        </p:txBody>
      </p:sp>
      <p:sp>
        <p:nvSpPr>
          <p:cNvPr id="19460" name="Slide Number Placeholder 3">
            <a:extLst>
              <a:ext uri="{FF2B5EF4-FFF2-40B4-BE49-F238E27FC236}">
                <a16:creationId xmlns:a16="http://schemas.microsoft.com/office/drawing/2014/main" id="{62D0F287-606E-44EF-938C-F5A695E572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151F7813-09B2-41BB-AD58-BF6AE18E9D7F}" type="slidenum">
              <a:rPr lang="en-US" altLang="en-US" sz="1200"/>
              <a:pPr/>
              <a:t>159</a:t>
            </a:fld>
            <a:endParaRPr lang="en-US" altLang="en-US" sz="12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15F67D93-1BF8-4262-9270-A9067D136BA9}"/>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C43744F-F3B1-4001-8B76-29A1B8F18705}"/>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300">
                <a:latin typeface="Times New Roman" panose="02020603050405020304" pitchFamily="18" charset="0"/>
              </a:rPr>
              <a:t>To assess the plausibility of the hypothesis that the difference is due to chance, we compute the probability of getting a difference as large or larger than the observed difference of 6.7 minutes if this difference were, in fact, due solely to chance. Using methods presented in a later chapter, this probability can be computed to be 0.0057. Since this is such a low probability, we have confidence that the difference in times is due to the patient's weight and is not due to chance.</a:t>
            </a:r>
          </a:p>
        </p:txBody>
      </p:sp>
      <p:sp>
        <p:nvSpPr>
          <p:cNvPr id="21508" name="Slide Number Placeholder 3">
            <a:extLst>
              <a:ext uri="{FF2B5EF4-FFF2-40B4-BE49-F238E27FC236}">
                <a16:creationId xmlns:a16="http://schemas.microsoft.com/office/drawing/2014/main" id="{1CC4F64C-4A6A-43FE-839A-D25744E0C6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694D365-37A8-4A30-9277-44795A9DAE44}" type="slidenum">
              <a:rPr lang="en-US" altLang="en-US" sz="1200"/>
              <a:pPr/>
              <a:t>160</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BD11CFB-1925-41BF-AD60-CC31DA949D2E}"/>
              </a:ext>
            </a:extLst>
          </p:cNvPr>
          <p:cNvSpPr>
            <a:spLocks noGrp="1" noChangeArrowheads="1"/>
          </p:cNvSpPr>
          <p:nvPr>
            <p:ph type="sldNum" sz="quarter" idx="5"/>
          </p:nvPr>
        </p:nvSpPr>
        <p:spPr>
          <a:ln/>
        </p:spPr>
        <p:txBody>
          <a:bodyPr/>
          <a:lstStyle/>
          <a:p>
            <a:fld id="{9434E5C1-12DF-4DCB-9AE2-3E164C058AC6}" type="slidenum">
              <a:rPr lang="en-US" altLang="en-US"/>
              <a:pPr/>
              <a:t>18</a:t>
            </a:fld>
            <a:endParaRPr lang="en-US" altLang="en-US"/>
          </a:p>
        </p:txBody>
      </p:sp>
      <p:sp>
        <p:nvSpPr>
          <p:cNvPr id="17410" name="Rectangle 2">
            <a:extLst>
              <a:ext uri="{FF2B5EF4-FFF2-40B4-BE49-F238E27FC236}">
                <a16:creationId xmlns:a16="http://schemas.microsoft.com/office/drawing/2014/main" id="{F0426634-37CA-49A8-8549-1542CDE3F05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BFEB1005-2A0B-4B87-9B82-61431859A3F6}"/>
              </a:ext>
            </a:extLst>
          </p:cNvPr>
          <p:cNvSpPr>
            <a:spLocks noGrp="1" noChangeArrowheads="1"/>
          </p:cNvSpPr>
          <p:nvPr>
            <p:ph type="body" idx="1"/>
          </p:nvPr>
        </p:nvSpPr>
        <p:spPr/>
        <p:txBody>
          <a:bodyPr/>
          <a:lstStyle/>
          <a:p>
            <a:r>
              <a:rPr lang="en-US" altLang="en-US">
                <a:latin typeface="Geneva" charset="0"/>
              </a:rPr>
              <a:t>Returning to our problem of estimating the variance in Martian heights, let's assume we do not know the population mean and therefore we have to estimate it from the sample. We have sampled two Martians and found that their heights are 5 and 8. Therefore M, our estimate of the population mean, is </a:t>
            </a:r>
            <a:r>
              <a:rPr lang="en-US" altLang="en-US">
                <a:latin typeface="CourierNewPSMT" charset="0"/>
              </a:rPr>
              <a:t>M equal 5 plus 8 divided by 2 equals 6.5.</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7EE80B1-3E01-4518-9D53-2820E38744D1}"/>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772D57D4-8F0E-4946-BED9-0B206809FE1E}"/>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750"/>
              </a:spcBef>
            </a:pPr>
            <a:r>
              <a:rPr lang="en-US" altLang="en-US" sz="2100">
                <a:solidFill>
                  <a:srgbClr val="000000"/>
                </a:solidFill>
                <a:latin typeface="Times New Roman" panose="02020603050405020304" pitchFamily="18" charset="0"/>
                <a:cs typeface="Times New Roman" panose="02020603050405020304" pitchFamily="18" charset="0"/>
              </a:rPr>
              <a:t>It is very important to understand precisely what probability values mean. In the James Bond example, the computed probability of 0.0106 is the probability he would be correct on 13 or more taste tests (out of 16) if he were just guessing. It is easy to mistake this probability as the probability he cannot tell the difference. This is not at all what it means. The probability of 0.0106 is the probability of a certain outcome (13 or more out of 16) assuming a certain state of the world (James Bond was only guessing.) It is not the probability that a state of the world exists. </a:t>
            </a:r>
            <a:endParaRPr lang="en-US" altLang="en-US" sz="2100">
              <a:latin typeface="Calibri" panose="020F0502020204030204" pitchFamily="34" charset="0"/>
              <a:cs typeface="Times New Roman" panose="02020603050405020304" pitchFamily="18" charset="0"/>
            </a:endParaRPr>
          </a:p>
        </p:txBody>
      </p:sp>
      <p:sp>
        <p:nvSpPr>
          <p:cNvPr id="23556" name="Slide Number Placeholder 3">
            <a:extLst>
              <a:ext uri="{FF2B5EF4-FFF2-40B4-BE49-F238E27FC236}">
                <a16:creationId xmlns:a16="http://schemas.microsoft.com/office/drawing/2014/main" id="{181D45AF-21EF-4057-9A51-B705CBFE88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20462603-22EE-4FDF-B9EB-2E583072D3B3}" type="slidenum">
              <a:rPr lang="en-US" altLang="en-US" sz="1200"/>
              <a:pPr/>
              <a:t>161</a:t>
            </a:fld>
            <a:endParaRPr lang="en-US" altLang="en-US" sz="12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59AD9AE-40C4-461A-9193-739AB65138FA}"/>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9ED5EC77-BFCD-4D1E-B590-5E7AF4C4D828}"/>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New Roman" panose="02020603050405020304" pitchFamily="18" charset="0"/>
                <a:cs typeface="Times New Roman" panose="02020603050405020304" pitchFamily="18" charset="0"/>
              </a:rPr>
              <a:t>Although this might seem like a distinction without a difference, consider this example. An animal trainer claims that a trained bird can determine whether or not numbers are evenly divisible by 7. In an experiment assessing this claim, the bird is given a series of 16 test trials. On each trial, a number is displayed on a screen and the bird pecks at one of two keys to indicate its choice. The numbers are chosen in such a way that the probability of any number being evenly divisible by 7 is 0.50. The bird is correct on 9/16 choices. From the binomial distribution, we can compute that the probability that someone only guessing would be correct nine or more times out of 16 is 0.40. Since a bird who is only guessing would do as well as this trained bird 40% of the time, these data do not provide convincing evidence that the bird has any special ability As a scientist, you would seriously doubt that it does. Would you conclude that there is a 0.40 probability that the bird can tell whether a number is evenly divisible by 7? Certainly not! You would think the probability is much lower, perhaps lower than 0.0001.</a:t>
            </a:r>
            <a:endParaRPr lang="en-US" altLang="en-US" sz="1400">
              <a:latin typeface="Calibri" panose="020F0502020204030204" pitchFamily="34" charset="0"/>
              <a:cs typeface="Times New Roman" panose="02020603050405020304" pitchFamily="18" charset="0"/>
            </a:endParaRPr>
          </a:p>
        </p:txBody>
      </p:sp>
      <p:sp>
        <p:nvSpPr>
          <p:cNvPr id="25604" name="Slide Number Placeholder 3">
            <a:extLst>
              <a:ext uri="{FF2B5EF4-FFF2-40B4-BE49-F238E27FC236}">
                <a16:creationId xmlns:a16="http://schemas.microsoft.com/office/drawing/2014/main" id="{B3DA7719-83C6-4EC3-BAD1-72194F9B3A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61C69564-25DF-4DF2-A07F-49F3CA869BC2}" type="slidenum">
              <a:rPr lang="en-US" altLang="en-US" sz="1200"/>
              <a:pPr/>
              <a:t>162</a:t>
            </a:fld>
            <a:endParaRPr lang="en-US" altLang="en-US" sz="12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B397D39-4477-49B3-A77C-14483C037D8D}"/>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E7409026-7350-4199-9A03-03935B90F49B}"/>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New Roman" panose="02020603050405020304" pitchFamily="18" charset="0"/>
                <a:cs typeface="Times New Roman" panose="02020603050405020304" pitchFamily="18" charset="0"/>
              </a:rPr>
              <a:t>To reiterate, the probability value is the probability of an outcome (9/16 or better) and not the probability of a particular state of nature (the bird can tell whether a number is divisible by 7). In statistics, it is conventional to refer to possible states of nature as hypotheses since they are hypothesized states of nature. Using this terminology, the probability value is the probability of an outcome given a hypothesis. It is not the probability of the hypothesis given the outcome. This is not to say that we ignore the probability of the hypothesis. If the probability of the outcome given the hypothesis is sufficiently low, we have evidence that the hypothesis is false. However, we do not compute the probability that the hypothesis is false. In the James Bond example, the hypothesis is that he cannot tell the difference between shaken and stirred martinis. The probability value is low (0.0106), thus providing evidence that this hypothesis is not true. However, we have not computed the probability that he can tell the difference. A branch of statistics called Baysesian statistics provides methods for computing the probabilities of hypotheses. These computations require that one specify the subjective probability of a hypothesis before the data are considered and therefore are difficult to apply in some contexts.</a:t>
            </a:r>
            <a:endParaRPr lang="en-US" altLang="en-US" sz="1400">
              <a:latin typeface="Calibri" panose="020F0502020204030204" pitchFamily="34" charset="0"/>
              <a:cs typeface="Times New Roman" panose="02020603050405020304" pitchFamily="18" charset="0"/>
            </a:endParaRPr>
          </a:p>
        </p:txBody>
      </p:sp>
      <p:sp>
        <p:nvSpPr>
          <p:cNvPr id="27652" name="Slide Number Placeholder 3">
            <a:extLst>
              <a:ext uri="{FF2B5EF4-FFF2-40B4-BE49-F238E27FC236}">
                <a16:creationId xmlns:a16="http://schemas.microsoft.com/office/drawing/2014/main" id="{4B51B66B-AE45-4163-9DFC-7D283A3AC1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C80F544-CBC0-4004-8C4F-AD9C13608898}" type="slidenum">
              <a:rPr lang="en-US" altLang="en-US" sz="1200"/>
              <a:pPr/>
              <a:t>163</a:t>
            </a:fld>
            <a:endParaRPr lang="en-US" altLang="en-US" sz="12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6223322C-1F69-4F24-913F-D09D2D732482}"/>
              </a:ext>
            </a:extLst>
          </p:cNvPr>
          <p:cNvSpPr>
            <a:spLocks noGrp="1" noRot="1" noChangeAspect="1" noTextEdit="1"/>
          </p:cNvSpPr>
          <p:nvPr>
            <p:ph type="sldImg"/>
          </p:nvPr>
        </p:nvSpPr>
        <p:spPr>
          <a:ln/>
        </p:spPr>
      </p:sp>
      <p:sp>
        <p:nvSpPr>
          <p:cNvPr id="29699" name="Notes Placeholder 2">
            <a:extLst>
              <a:ext uri="{FF2B5EF4-FFF2-40B4-BE49-F238E27FC236}">
                <a16:creationId xmlns:a16="http://schemas.microsoft.com/office/drawing/2014/main" id="{7D6753B2-0C18-4C14-A014-474295E0FD6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300">
                <a:latin typeface="Times New Roman" panose="02020603050405020304" pitchFamily="18" charset="0"/>
              </a:rPr>
              <a:t>The hypothesis that there is no real effect and that any apparent effect is due to chance is called the null hypothesis. In the Physicians' Reactions example, the null hypothesis is that, in the population of physicians, the mean time expected to be spent with obese patients is equal to the mean time expected to be spent with average-weight patients. This null hypothesis can be written in two ways as shown.</a:t>
            </a:r>
          </a:p>
        </p:txBody>
      </p:sp>
      <p:sp>
        <p:nvSpPr>
          <p:cNvPr id="29700" name="Slide Number Placeholder 3">
            <a:extLst>
              <a:ext uri="{FF2B5EF4-FFF2-40B4-BE49-F238E27FC236}">
                <a16:creationId xmlns:a16="http://schemas.microsoft.com/office/drawing/2014/main" id="{FD33787F-DDEB-4E48-BB43-087EE7EC5D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122C623-9297-469B-B54B-CAB0BCA98E46}" type="slidenum">
              <a:rPr lang="en-US" altLang="en-US" sz="1200"/>
              <a:pPr/>
              <a:t>164</a:t>
            </a:fld>
            <a:endParaRPr lang="en-US" altLang="en-US" sz="12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F0AA481B-21F7-4693-831B-1BA6467B640A}"/>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9F86D223-AC92-41CC-88A3-83CFD4806E26}"/>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800">
                <a:latin typeface="Times New Roman" panose="02020603050405020304" pitchFamily="18" charset="0"/>
              </a:rPr>
              <a:t>The null hypothesis in a correlational study of the relationship between high-school grades and college grades would typically be that the population correlation is 0. The Greek letter rho is the population correlation and should not to be confused with r, the sample correlation.</a:t>
            </a:r>
          </a:p>
        </p:txBody>
      </p:sp>
      <p:sp>
        <p:nvSpPr>
          <p:cNvPr id="31748" name="Slide Number Placeholder 3">
            <a:extLst>
              <a:ext uri="{FF2B5EF4-FFF2-40B4-BE49-F238E27FC236}">
                <a16:creationId xmlns:a16="http://schemas.microsoft.com/office/drawing/2014/main" id="{F264C5A7-B8DD-4966-8B46-11198A37BF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A74C5A53-1194-41A9-99A8-C94C7D6B5C2E}" type="slidenum">
              <a:rPr lang="en-US" altLang="en-US" sz="1200"/>
              <a:pPr/>
              <a:t>165</a:t>
            </a:fld>
            <a:endParaRPr lang="en-US" altLang="en-US" sz="12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F8E704F-2E8B-4FB4-820B-5CB444F10FA6}"/>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10D08BC5-2D45-48CA-867C-87AA662EFA37}"/>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a:bodyPr>
          <a:lstStyle/>
          <a:p>
            <a:pPr>
              <a:lnSpc>
                <a:spcPct val="90000"/>
              </a:lnSpc>
              <a:spcBef>
                <a:spcPts val="938"/>
              </a:spcBef>
            </a:pPr>
            <a:r>
              <a:rPr lang="en-US" altLang="en-US" sz="2600">
                <a:solidFill>
                  <a:srgbClr val="000000"/>
                </a:solidFill>
                <a:latin typeface="Times New Roman" panose="02020603050405020304" pitchFamily="18" charset="0"/>
                <a:cs typeface="Times New Roman" panose="02020603050405020304" pitchFamily="18" charset="0"/>
              </a:rPr>
              <a:t>Although the null hypothesis is usually that the value of a parameter is 0, there are occasions on which the null hypothesis is a value other than 0. For example, if one were </a:t>
            </a:r>
            <a:r>
              <a:rPr lang="el-GR" altLang="en-US" sz="2600">
                <a:solidFill>
                  <a:srgbClr val="000000"/>
                </a:solidFill>
                <a:latin typeface="Times New Roman" panose="02020603050405020304" pitchFamily="18" charset="0"/>
                <a:cs typeface="Times New Roman" panose="02020603050405020304" pitchFamily="18" charset="0"/>
              </a:rPr>
              <a:t>testing whether a subject differed from chance in their ability to determine whether a flipped coin would come up heads or tails, the null hypothesis would be that π = 0.5</a:t>
            </a:r>
            <a:r>
              <a:rPr lang="en-US" altLang="en-US" sz="2600">
                <a:solidFill>
                  <a:srgbClr val="000000"/>
                </a:solidFill>
                <a:latin typeface="Times New Roman" panose="02020603050405020304" pitchFamily="18" charset="0"/>
                <a:cs typeface="Times New Roman" panose="02020603050405020304" pitchFamily="18" charset="0"/>
              </a:rPr>
              <a:t>0</a:t>
            </a:r>
            <a:r>
              <a:rPr lang="el-GR" altLang="en-US" sz="2600">
                <a:solidFill>
                  <a:srgbClr val="000000"/>
                </a:solidFill>
                <a:latin typeface="Times New Roman" panose="02020603050405020304" pitchFamily="18" charset="0"/>
                <a:cs typeface="Times New Roman" panose="02020603050405020304" pitchFamily="18" charset="0"/>
              </a:rPr>
              <a:t>. Similarly, in the James Bond example, the null hypothesis is that his probability o</a:t>
            </a:r>
            <a:r>
              <a:rPr lang="en-US" altLang="en-US" sz="2600">
                <a:solidFill>
                  <a:srgbClr val="000000"/>
                </a:solidFill>
                <a:latin typeface="Times New Roman" panose="02020603050405020304" pitchFamily="18" charset="0"/>
                <a:cs typeface="Times New Roman" panose="02020603050405020304" pitchFamily="18" charset="0"/>
              </a:rPr>
              <a:t>f telling the difference between shaken and stirred is 0.50.</a:t>
            </a:r>
            <a:endParaRPr lang="en-US" altLang="en-US" sz="2600">
              <a:latin typeface="Calibri" panose="020F0502020204030204" pitchFamily="34" charset="0"/>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9856B516-738F-4169-8E00-90DBFB39CF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0D85309-9F1E-42C0-AB3A-ACC8D6C88B4C}" type="slidenum">
              <a:rPr lang="en-US" altLang="en-US" sz="1200"/>
              <a:pPr/>
              <a:t>166</a:t>
            </a:fld>
            <a:endParaRPr lang="en-US" altLang="en-US" sz="12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7747E142-9E54-4D20-BB7F-4637B1D264FD}"/>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0912DC7A-BD1C-40C6-8EBF-D07404EF0728}"/>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688"/>
              </a:spcBef>
            </a:pPr>
            <a:r>
              <a:rPr lang="en-US" altLang="en-US" sz="1900">
                <a:solidFill>
                  <a:srgbClr val="000000"/>
                </a:solidFill>
                <a:latin typeface="Times New Roman" panose="02020603050405020304" pitchFamily="18" charset="0"/>
                <a:cs typeface="Times New Roman" panose="02020603050405020304" pitchFamily="18" charset="0"/>
              </a:rPr>
              <a:t>Keep in mind that the null hypothesis is typically the opposite of the researcher's hypothesis. In the Physicians' Reactions study, the researchers hypothesized that physicians would expect to spend less time with obese patients. The null hypothesis that the two types of patients are treated identically is put forward with the hope that it can be discredited. If the null hypothesis were true, a difference as large or larger than the sample difference of 6.7 minutes would be very unlikely to occur. Therefore, the researchers rejected the null hypothesis of no difference and concluded that, in the population, physicians intend to spend less time with obese patients. </a:t>
            </a:r>
            <a:endParaRPr lang="en-US" altLang="en-US" sz="1900">
              <a:latin typeface="Calibri" panose="020F0502020204030204" pitchFamily="34" charset="0"/>
              <a:cs typeface="Times New Roman" panose="02020603050405020304" pitchFamily="18" charset="0"/>
            </a:endParaRPr>
          </a:p>
        </p:txBody>
      </p:sp>
      <p:sp>
        <p:nvSpPr>
          <p:cNvPr id="35844" name="Slide Number Placeholder 3">
            <a:extLst>
              <a:ext uri="{FF2B5EF4-FFF2-40B4-BE49-F238E27FC236}">
                <a16:creationId xmlns:a16="http://schemas.microsoft.com/office/drawing/2014/main" id="{B93C27F3-1F48-46FE-B599-548370E60B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9650FCE1-D9B1-42F5-A5DC-BE786987B1DF}" type="slidenum">
              <a:rPr lang="en-US" altLang="en-US" sz="1200"/>
              <a:pPr/>
              <a:t>167</a:t>
            </a:fld>
            <a:endParaRPr lang="en-US" altLang="en-US" sz="12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D857B92-00C3-47E9-9B55-F7F2299D7269}"/>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82BF32C-A9BD-4F63-A225-04C79C6594E1}"/>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613"/>
              </a:spcBef>
            </a:pPr>
            <a:r>
              <a:rPr lang="en-US" altLang="en-US" sz="1700">
                <a:solidFill>
                  <a:srgbClr val="000000"/>
                </a:solidFill>
                <a:latin typeface="Times New Roman" panose="02020603050405020304" pitchFamily="18" charset="0"/>
                <a:cs typeface="Times New Roman" panose="02020603050405020304" pitchFamily="18" charset="0"/>
              </a:rPr>
              <a:t>If the null hypothesis is rejected, then the alternative to the null hypothesis (called the alternative hypothesis) is supported. The alternative hypothesis is simply the reverse of the null hypothesis. If the null hypothesis that the population mean for obese patients is equal to the population mean for average-weight patients is rejected, then there are two alternatives:1. The population mean for  obese patients is less than the mean for average-weight patients and 2. The population mean for obese patients is greater than the mean for average-weight patients. Naturally, the direction of the sample means determines which alternative is supported. Some textbooks have argued that rejecting the null hypothesis that two populations means are equal does not justify a conclusion about which population mean is larger. However, as is clear from the discussion in the chapter on confidence intervals, this view is incorrect. </a:t>
            </a:r>
            <a:endParaRPr lang="en-US" altLang="en-US" sz="1700">
              <a:latin typeface="Calibri" panose="020F0502020204030204" pitchFamily="34" charset="0"/>
              <a:cs typeface="Times New Roman" panose="02020603050405020304" pitchFamily="18" charset="0"/>
            </a:endParaRPr>
          </a:p>
        </p:txBody>
      </p:sp>
      <p:sp>
        <p:nvSpPr>
          <p:cNvPr id="37892" name="Slide Number Placeholder 3">
            <a:extLst>
              <a:ext uri="{FF2B5EF4-FFF2-40B4-BE49-F238E27FC236}">
                <a16:creationId xmlns:a16="http://schemas.microsoft.com/office/drawing/2014/main" id="{49CB9690-BB94-4E94-9CD8-CFC85BA47C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EBBEFC61-95AC-4084-A24D-5F495BA956A2}" type="slidenum">
              <a:rPr lang="en-US" altLang="en-US" sz="1200"/>
              <a:pPr/>
              <a:t>169</a:t>
            </a:fld>
            <a:endParaRPr lang="en-US" altLang="en-US" sz="12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BBF39DE-D4A6-45AD-B1EB-B2A1ACB763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A294771-95DA-4EF2-92BB-6D3D81E65E19}" type="slidenum">
              <a:rPr lang="en-US" altLang="en-US" sz="1200"/>
              <a:pPr/>
              <a:t>170</a:t>
            </a:fld>
            <a:endParaRPr lang="en-US" altLang="en-US" sz="1200"/>
          </a:p>
        </p:txBody>
      </p:sp>
      <p:sp>
        <p:nvSpPr>
          <p:cNvPr id="15363" name="Rectangle 2">
            <a:extLst>
              <a:ext uri="{FF2B5EF4-FFF2-40B4-BE49-F238E27FC236}">
                <a16:creationId xmlns:a16="http://schemas.microsoft.com/office/drawing/2014/main" id="{3115C2FB-DA18-476D-8410-A9C1B2BDBA64}"/>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CDBFBFE5-E0DF-4E6A-8937-A675E00563D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The statistician Ronald. Fisher explained the concept of hypothesis testing with a story of a lady tasting tea. Here we will consider a similar example based on James Bond who insisted that Martinis should be shaken rather than stirred. Suppose we gave Mr. Bond a series of 16 taste tests and on each one we asked him to decide whether the martini was shaken or stirred. Let's say Mr. Bond was correct on 13 of the 16 taste tests. Does this prove that Mr. Bond has at least some ability to tell whether the martini was shaken or stirred?</a:t>
            </a:r>
            <a:endParaRPr lang="en-US" altLang="en-US" dirty="0">
              <a:latin typeface="Geneva"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2797219-9549-45B6-A1AD-CA5E00F9FD51}"/>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9AF92E7E-10C8-4546-BD2C-F7C4438376D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1700">
                <a:latin typeface="Times New Roman" panose="02020603050405020304" pitchFamily="18" charset="0"/>
              </a:rPr>
              <a:t>This result does not prove that he can tell the difference; it could be he was just lucky and guessed right 13 out of 16 times. But how plausible is the explanation that he was just lucky? To assess its plausibility, we determine the probability that someone who was just guessing would be correct 13/16 times or more. This probability can be computed from the binomial distribution and equals 0.0106. This is a pretty low probability, and therefore someone would have to be very lucky to be correct 13 or more times out of 16 if they were just guessing. So either Mr. Bond was very lucky, or he can tell whether the drink was shaken or stirred. The hypothesis that he was guessing is not proven false, but considerable doubt is cast on it. Therefore, there is strong evidence that Mr. Bond can tell whether a drink was shaken or stirred.</a:t>
            </a:r>
          </a:p>
        </p:txBody>
      </p:sp>
      <p:sp>
        <p:nvSpPr>
          <p:cNvPr id="17412" name="Slide Number Placeholder 3">
            <a:extLst>
              <a:ext uri="{FF2B5EF4-FFF2-40B4-BE49-F238E27FC236}">
                <a16:creationId xmlns:a16="http://schemas.microsoft.com/office/drawing/2014/main" id="{70434835-BA17-4A78-88C5-A1067AF2EE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1DFBBD37-A83F-4F41-BFF8-BAE73AFB675A}" type="slidenum">
              <a:rPr lang="en-US" altLang="en-US" sz="1200"/>
              <a:pPr/>
              <a:t>171</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7C177F-A87A-49BB-A263-B78DAB495BC8}"/>
              </a:ext>
            </a:extLst>
          </p:cNvPr>
          <p:cNvSpPr>
            <a:spLocks noGrp="1" noChangeArrowheads="1"/>
          </p:cNvSpPr>
          <p:nvPr>
            <p:ph type="sldNum" sz="quarter" idx="5"/>
          </p:nvPr>
        </p:nvSpPr>
        <p:spPr>
          <a:ln/>
        </p:spPr>
        <p:txBody>
          <a:bodyPr/>
          <a:lstStyle/>
          <a:p>
            <a:fld id="{6AEF0A2D-F368-4EE5-8DFB-2BC5BE43957B}" type="slidenum">
              <a:rPr lang="en-US" altLang="en-US"/>
              <a:pPr/>
              <a:t>19</a:t>
            </a:fld>
            <a:endParaRPr lang="en-US" altLang="en-US"/>
          </a:p>
        </p:txBody>
      </p:sp>
      <p:sp>
        <p:nvSpPr>
          <p:cNvPr id="19458" name="Rectangle 2">
            <a:extLst>
              <a:ext uri="{FF2B5EF4-FFF2-40B4-BE49-F238E27FC236}">
                <a16:creationId xmlns:a16="http://schemas.microsoft.com/office/drawing/2014/main" id="{BDDCCB5F-2F9C-4D77-B3CD-D8A2B95533E8}"/>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9C7C66BB-1D3F-486E-9C7B-A3185AA38E94}"/>
              </a:ext>
            </a:extLst>
          </p:cNvPr>
          <p:cNvSpPr>
            <a:spLocks noGrp="1" noChangeArrowheads="1"/>
          </p:cNvSpPr>
          <p:nvPr>
            <p:ph type="body" idx="1"/>
          </p:nvPr>
        </p:nvSpPr>
        <p:spPr/>
        <p:txBody>
          <a:bodyPr/>
          <a:lstStyle/>
          <a:p>
            <a:r>
              <a:rPr lang="en-US" altLang="en-US">
                <a:latin typeface="Geneva" charset="0"/>
              </a:rPr>
              <a:t>We can now compute two estimates of variance. </a:t>
            </a:r>
          </a:p>
          <a:p>
            <a:r>
              <a:rPr lang="en-US" altLang="en-US">
                <a:latin typeface="CourierNewPSMT" charset="0"/>
              </a:rPr>
              <a:t>Estimate 1 equals 8 minus 6.5 squared which equals 2.25 and</a:t>
            </a:r>
          </a:p>
          <a:p>
            <a:r>
              <a:rPr lang="en-US" altLang="en-US">
                <a:latin typeface="CourierNewPSMT" charset="0"/>
              </a:rPr>
              <a:t>Estimate 2 equals 5 minus 6.5 squared which equals 2.25</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D8E02E52-B3EE-4255-BB2F-4E2F632A6CB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7AB5083C-324D-4660-B456-299C840C5436}"/>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New Roman" panose="02020603050405020304" pitchFamily="18" charset="0"/>
                <a:cs typeface="Times New Roman" panose="02020603050405020304" pitchFamily="18" charset="0"/>
              </a:rPr>
              <a:t>We now consider the case study on bias against obese patients. Physicians were sampled randomly and each was shown a chart of a patient complaining of a migraine headache. They were then asked to estimate how long they would spend with the patient. The charts were identical except that for half the charts, the patient was obese and for the other half, the patient was of average weight. The mean time physicians reported that they would spend with obese patients was 24.7 minutes as compared to a mean of 31.4 minutes for average-weight patients. How might this difference between means have occurred? One possibility is that physicians were influenced by the weight of the patients. On the other hand, perhaps by chance, the physicians who viewed charts of the obese patients tend to see patients for less time than do the other physicians. Random assignment of charts does not ensure that the groups will be equal in all respects other than the chart they viewed. In fact, it is certain the groups differed in many ways by chance. For example, the two groups could not have exactly the same mean age (if measured precisely enough such as in days). Perhaps a physician's age affects how long he or she sees patients. There are innumerable differences between the groups that could affect how long they view patients. Therefore it is possible that these chance differences are responsible for the difference in times.</a:t>
            </a:r>
            <a:endParaRPr lang="en-US" altLang="en-US" sz="1400">
              <a:latin typeface="Calibri" panose="020F0502020204030204" pitchFamily="34" charset="0"/>
              <a:cs typeface="Times New Roman" panose="02020603050405020304" pitchFamily="18" charset="0"/>
            </a:endParaRPr>
          </a:p>
        </p:txBody>
      </p:sp>
      <p:sp>
        <p:nvSpPr>
          <p:cNvPr id="19460" name="Slide Number Placeholder 3">
            <a:extLst>
              <a:ext uri="{FF2B5EF4-FFF2-40B4-BE49-F238E27FC236}">
                <a16:creationId xmlns:a16="http://schemas.microsoft.com/office/drawing/2014/main" id="{62D0F287-606E-44EF-938C-F5A695E572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151F7813-09B2-41BB-AD58-BF6AE18E9D7F}" type="slidenum">
              <a:rPr lang="en-US" altLang="en-US" sz="1200"/>
              <a:pPr/>
              <a:t>172</a:t>
            </a:fld>
            <a:endParaRPr lang="en-US" altLang="en-US" sz="12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15F67D93-1BF8-4262-9270-A9067D136BA9}"/>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C43744F-F3B1-4001-8B76-29A1B8F18705}"/>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300">
                <a:latin typeface="Times New Roman" panose="02020603050405020304" pitchFamily="18" charset="0"/>
              </a:rPr>
              <a:t>To assess the plausibility of the hypothesis that the difference is due to chance, we compute the probability of getting a difference as large or larger than the observed difference of 6.7 minutes if this difference were, in fact, due solely to chance. Using methods presented in a later chapter, this probability can be computed to be 0.0057. Since this is such a low probability, we have confidence that the difference in times is due to the patient's weight and is not due to chance.</a:t>
            </a:r>
          </a:p>
        </p:txBody>
      </p:sp>
      <p:sp>
        <p:nvSpPr>
          <p:cNvPr id="21508" name="Slide Number Placeholder 3">
            <a:extLst>
              <a:ext uri="{FF2B5EF4-FFF2-40B4-BE49-F238E27FC236}">
                <a16:creationId xmlns:a16="http://schemas.microsoft.com/office/drawing/2014/main" id="{1CC4F64C-4A6A-43FE-839A-D25744E0C6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694D365-37A8-4A30-9277-44795A9DAE44}" type="slidenum">
              <a:rPr lang="en-US" altLang="en-US" sz="1200"/>
              <a:pPr/>
              <a:t>173</a:t>
            </a:fld>
            <a:endParaRPr lang="en-US" altLang="en-US" sz="12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7EE80B1-3E01-4518-9D53-2820E38744D1}"/>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772D57D4-8F0E-4946-BED9-0B206809FE1E}"/>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750"/>
              </a:spcBef>
            </a:pPr>
            <a:r>
              <a:rPr lang="en-US" altLang="en-US" sz="2100">
                <a:solidFill>
                  <a:srgbClr val="000000"/>
                </a:solidFill>
                <a:latin typeface="Times New Roman" panose="02020603050405020304" pitchFamily="18" charset="0"/>
                <a:cs typeface="Times New Roman" panose="02020603050405020304" pitchFamily="18" charset="0"/>
              </a:rPr>
              <a:t>It is very important to understand precisely what probability values mean. In the James Bond example, the computed probability of 0.0106 is the probability he would be correct on 13 or more taste tests (out of 16) if he were just guessing. It is easy to mistake this probability as the probability he cannot tell the difference. This is not at all what it means. The probability of 0.0106 is the probability of a certain outcome (13 or more out of 16) assuming a certain state of the world (James Bond was only guessing.) It is not the probability that a state of the world exists. </a:t>
            </a:r>
            <a:endParaRPr lang="en-US" altLang="en-US" sz="2100">
              <a:latin typeface="Calibri" panose="020F0502020204030204" pitchFamily="34" charset="0"/>
              <a:cs typeface="Times New Roman" panose="02020603050405020304" pitchFamily="18" charset="0"/>
            </a:endParaRPr>
          </a:p>
        </p:txBody>
      </p:sp>
      <p:sp>
        <p:nvSpPr>
          <p:cNvPr id="23556" name="Slide Number Placeholder 3">
            <a:extLst>
              <a:ext uri="{FF2B5EF4-FFF2-40B4-BE49-F238E27FC236}">
                <a16:creationId xmlns:a16="http://schemas.microsoft.com/office/drawing/2014/main" id="{181D45AF-21EF-4057-9A51-B705CBFE88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20462603-22EE-4FDF-B9EB-2E583072D3B3}" type="slidenum">
              <a:rPr lang="en-US" altLang="en-US" sz="1200"/>
              <a:pPr/>
              <a:t>174</a:t>
            </a:fld>
            <a:endParaRPr lang="en-US" altLang="en-US" sz="12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59AD9AE-40C4-461A-9193-739AB65138FA}"/>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9ED5EC77-BFCD-4D1E-B590-5E7AF4C4D828}"/>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New Roman" panose="02020603050405020304" pitchFamily="18" charset="0"/>
                <a:cs typeface="Times New Roman" panose="02020603050405020304" pitchFamily="18" charset="0"/>
              </a:rPr>
              <a:t>Although this might seem like a distinction without a difference, consider this example. An animal trainer claims that a trained bird can determine whether or not numbers are evenly divisible by 7. In an experiment assessing this claim, the bird is given a series of 16 test trials. On each trial, a number is displayed on a screen and the bird pecks at one of two keys to indicate its choice. The numbers are chosen in such a way that the probability of any number being evenly divisible by 7 is 0.50. The bird is correct on 9/16 choices. From the binomial distribution, we can compute that the probability that someone only guessing would be correct nine or more times out of 16 is 0.40. Since a bird who is only guessing would do as well as this trained bird 40% of the time, these data do not provide convincing evidence that the bird has any special ability As a scientist, you would seriously doubt that it does. Would you conclude that there is a 0.40 probability that the bird can tell whether a number is evenly divisible by 7? Certainly not! You would think the probability is much lower, perhaps lower than 0.0001.</a:t>
            </a:r>
            <a:endParaRPr lang="en-US" altLang="en-US" sz="1400">
              <a:latin typeface="Calibri" panose="020F0502020204030204" pitchFamily="34" charset="0"/>
              <a:cs typeface="Times New Roman" panose="02020603050405020304" pitchFamily="18" charset="0"/>
            </a:endParaRPr>
          </a:p>
        </p:txBody>
      </p:sp>
      <p:sp>
        <p:nvSpPr>
          <p:cNvPr id="25604" name="Slide Number Placeholder 3">
            <a:extLst>
              <a:ext uri="{FF2B5EF4-FFF2-40B4-BE49-F238E27FC236}">
                <a16:creationId xmlns:a16="http://schemas.microsoft.com/office/drawing/2014/main" id="{B3DA7719-83C6-4EC3-BAD1-72194F9B3A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61C69564-25DF-4DF2-A07F-49F3CA869BC2}" type="slidenum">
              <a:rPr lang="en-US" altLang="en-US" sz="1200"/>
              <a:pPr/>
              <a:t>175</a:t>
            </a:fld>
            <a:endParaRPr lang="en-US" altLang="en-US" sz="12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B397D39-4477-49B3-A77C-14483C037D8D}"/>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E7409026-7350-4199-9A03-03935B90F49B}"/>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New Roman" panose="02020603050405020304" pitchFamily="18" charset="0"/>
                <a:cs typeface="Times New Roman" panose="02020603050405020304" pitchFamily="18" charset="0"/>
              </a:rPr>
              <a:t>To reiterate, the probability value is the probability of an outcome (9/16 or better) and not the probability of a particular state of nature (the bird can tell whether a number is divisible by 7). In statistics, it is conventional to refer to possible states of nature as hypotheses since they are hypothesized states of nature. Using this terminology, the probability value is the probability of an outcome given a hypothesis. It is not the probability of the hypothesis given the outcome. This is not to say that we ignore the probability of the hypothesis. If the probability of the outcome given the hypothesis is sufficiently low, we have evidence that the hypothesis is false. However, we do not compute the probability that the hypothesis is false. In the James Bond example, the hypothesis is that he cannot tell the difference between shaken and stirred martinis. The probability value is low (0.0106), thus providing evidence that this hypothesis is not true. However, we have not computed the probability that he can tell the difference. A branch of statistics called Baysesian statistics provides methods for computing the probabilities of hypotheses. These computations require that one specify the subjective probability of a hypothesis before the data are considered and therefore are difficult to apply in some contexts.</a:t>
            </a:r>
            <a:endParaRPr lang="en-US" altLang="en-US" sz="1400">
              <a:latin typeface="Calibri" panose="020F0502020204030204" pitchFamily="34" charset="0"/>
              <a:cs typeface="Times New Roman" panose="02020603050405020304" pitchFamily="18" charset="0"/>
            </a:endParaRPr>
          </a:p>
        </p:txBody>
      </p:sp>
      <p:sp>
        <p:nvSpPr>
          <p:cNvPr id="27652" name="Slide Number Placeholder 3">
            <a:extLst>
              <a:ext uri="{FF2B5EF4-FFF2-40B4-BE49-F238E27FC236}">
                <a16:creationId xmlns:a16="http://schemas.microsoft.com/office/drawing/2014/main" id="{4B51B66B-AE45-4163-9DFC-7D283A3AC1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C80F544-CBC0-4004-8C4F-AD9C13608898}" type="slidenum">
              <a:rPr lang="en-US" altLang="en-US" sz="1200"/>
              <a:pPr/>
              <a:t>176</a:t>
            </a:fld>
            <a:endParaRPr lang="en-US" altLang="en-US" sz="12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6223322C-1F69-4F24-913F-D09D2D732482}"/>
              </a:ext>
            </a:extLst>
          </p:cNvPr>
          <p:cNvSpPr>
            <a:spLocks noGrp="1" noRot="1" noChangeAspect="1" noTextEdit="1"/>
          </p:cNvSpPr>
          <p:nvPr>
            <p:ph type="sldImg"/>
          </p:nvPr>
        </p:nvSpPr>
        <p:spPr>
          <a:ln/>
        </p:spPr>
      </p:sp>
      <p:sp>
        <p:nvSpPr>
          <p:cNvPr id="29699" name="Notes Placeholder 2">
            <a:extLst>
              <a:ext uri="{FF2B5EF4-FFF2-40B4-BE49-F238E27FC236}">
                <a16:creationId xmlns:a16="http://schemas.microsoft.com/office/drawing/2014/main" id="{7D6753B2-0C18-4C14-A014-474295E0FD6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300">
                <a:latin typeface="Times New Roman" panose="02020603050405020304" pitchFamily="18" charset="0"/>
              </a:rPr>
              <a:t>The hypothesis that there is no real effect and that any apparent effect is due to chance is called the null hypothesis. In the Physicians' Reactions example, the null hypothesis is that, in the population of physicians, the mean time expected to be spent with obese patients is equal to the mean time expected to be spent with average-weight patients. This null hypothesis can be written in two ways as shown.</a:t>
            </a:r>
          </a:p>
        </p:txBody>
      </p:sp>
      <p:sp>
        <p:nvSpPr>
          <p:cNvPr id="29700" name="Slide Number Placeholder 3">
            <a:extLst>
              <a:ext uri="{FF2B5EF4-FFF2-40B4-BE49-F238E27FC236}">
                <a16:creationId xmlns:a16="http://schemas.microsoft.com/office/drawing/2014/main" id="{FD33787F-DDEB-4E48-BB43-087EE7EC5D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122C623-9297-469B-B54B-CAB0BCA98E46}" type="slidenum">
              <a:rPr lang="en-US" altLang="en-US" sz="1200"/>
              <a:pPr/>
              <a:t>177</a:t>
            </a:fld>
            <a:endParaRPr lang="en-US" altLang="en-US" sz="12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F0AA481B-21F7-4693-831B-1BA6467B640A}"/>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9F86D223-AC92-41CC-88A3-83CFD4806E26}"/>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800">
                <a:latin typeface="Times New Roman" panose="02020603050405020304" pitchFamily="18" charset="0"/>
              </a:rPr>
              <a:t>The null hypothesis in a correlational study of the relationship between high-school grades and college grades would typically be that the population correlation is 0. The Greek letter rho is the population correlation and should not to be confused with r, the sample correlation.</a:t>
            </a:r>
          </a:p>
        </p:txBody>
      </p:sp>
      <p:sp>
        <p:nvSpPr>
          <p:cNvPr id="31748" name="Slide Number Placeholder 3">
            <a:extLst>
              <a:ext uri="{FF2B5EF4-FFF2-40B4-BE49-F238E27FC236}">
                <a16:creationId xmlns:a16="http://schemas.microsoft.com/office/drawing/2014/main" id="{F264C5A7-B8DD-4966-8B46-11198A37BF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A74C5A53-1194-41A9-99A8-C94C7D6B5C2E}" type="slidenum">
              <a:rPr lang="en-US" altLang="en-US" sz="1200"/>
              <a:pPr/>
              <a:t>178</a:t>
            </a:fld>
            <a:endParaRPr lang="en-US" altLang="en-US" sz="12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F8E704F-2E8B-4FB4-820B-5CB444F10FA6}"/>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10D08BC5-2D45-48CA-867C-87AA662EFA37}"/>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a:bodyPr>
          <a:lstStyle/>
          <a:p>
            <a:pPr>
              <a:lnSpc>
                <a:spcPct val="90000"/>
              </a:lnSpc>
              <a:spcBef>
                <a:spcPts val="938"/>
              </a:spcBef>
            </a:pPr>
            <a:r>
              <a:rPr lang="en-US" altLang="en-US" sz="2600">
                <a:solidFill>
                  <a:srgbClr val="000000"/>
                </a:solidFill>
                <a:latin typeface="Times New Roman" panose="02020603050405020304" pitchFamily="18" charset="0"/>
                <a:cs typeface="Times New Roman" panose="02020603050405020304" pitchFamily="18" charset="0"/>
              </a:rPr>
              <a:t>Although the null hypothesis is usually that the value of a parameter is 0, there are occasions on which the null hypothesis is a value other than 0. For example, if one were </a:t>
            </a:r>
            <a:r>
              <a:rPr lang="el-GR" altLang="en-US" sz="2600">
                <a:solidFill>
                  <a:srgbClr val="000000"/>
                </a:solidFill>
                <a:latin typeface="Times New Roman" panose="02020603050405020304" pitchFamily="18" charset="0"/>
                <a:cs typeface="Times New Roman" panose="02020603050405020304" pitchFamily="18" charset="0"/>
              </a:rPr>
              <a:t>testing whether a subject differed from chance in their ability to determine whether a flipped coin would come up heads or tails, the null hypothesis would be that π = 0.5</a:t>
            </a:r>
            <a:r>
              <a:rPr lang="en-US" altLang="en-US" sz="2600">
                <a:solidFill>
                  <a:srgbClr val="000000"/>
                </a:solidFill>
                <a:latin typeface="Times New Roman" panose="02020603050405020304" pitchFamily="18" charset="0"/>
                <a:cs typeface="Times New Roman" panose="02020603050405020304" pitchFamily="18" charset="0"/>
              </a:rPr>
              <a:t>0</a:t>
            </a:r>
            <a:r>
              <a:rPr lang="el-GR" altLang="en-US" sz="2600">
                <a:solidFill>
                  <a:srgbClr val="000000"/>
                </a:solidFill>
                <a:latin typeface="Times New Roman" panose="02020603050405020304" pitchFamily="18" charset="0"/>
                <a:cs typeface="Times New Roman" panose="02020603050405020304" pitchFamily="18" charset="0"/>
              </a:rPr>
              <a:t>. Similarly, in the James Bond example, the null hypothesis is that his probability o</a:t>
            </a:r>
            <a:r>
              <a:rPr lang="en-US" altLang="en-US" sz="2600">
                <a:solidFill>
                  <a:srgbClr val="000000"/>
                </a:solidFill>
                <a:latin typeface="Times New Roman" panose="02020603050405020304" pitchFamily="18" charset="0"/>
                <a:cs typeface="Times New Roman" panose="02020603050405020304" pitchFamily="18" charset="0"/>
              </a:rPr>
              <a:t>f telling the difference between shaken and stirred is 0.50.</a:t>
            </a:r>
            <a:endParaRPr lang="en-US" altLang="en-US" sz="2600">
              <a:latin typeface="Calibri" panose="020F0502020204030204" pitchFamily="34" charset="0"/>
              <a:cs typeface="Times New Roman" panose="02020603050405020304" pitchFamily="18" charset="0"/>
            </a:endParaRPr>
          </a:p>
        </p:txBody>
      </p:sp>
      <p:sp>
        <p:nvSpPr>
          <p:cNvPr id="33796" name="Slide Number Placeholder 3">
            <a:extLst>
              <a:ext uri="{FF2B5EF4-FFF2-40B4-BE49-F238E27FC236}">
                <a16:creationId xmlns:a16="http://schemas.microsoft.com/office/drawing/2014/main" id="{9856B516-738F-4169-8E00-90DBFB39CF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0D85309-9F1E-42C0-AB3A-ACC8D6C88B4C}" type="slidenum">
              <a:rPr lang="en-US" altLang="en-US" sz="1200"/>
              <a:pPr/>
              <a:t>179</a:t>
            </a:fld>
            <a:endParaRPr lang="en-US" altLang="en-US" sz="12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7747E142-9E54-4D20-BB7F-4637B1D264FD}"/>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0912DC7A-BD1C-40C6-8EBF-D07404EF0728}"/>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688"/>
              </a:spcBef>
            </a:pPr>
            <a:r>
              <a:rPr lang="en-US" altLang="en-US" sz="1900">
                <a:solidFill>
                  <a:srgbClr val="000000"/>
                </a:solidFill>
                <a:latin typeface="Times New Roman" panose="02020603050405020304" pitchFamily="18" charset="0"/>
                <a:cs typeface="Times New Roman" panose="02020603050405020304" pitchFamily="18" charset="0"/>
              </a:rPr>
              <a:t>Keep in mind that the null hypothesis is typically the opposite of the researcher's hypothesis. In the Physicians' Reactions study, the researchers hypothesized that physicians would expect to spend less time with obese patients. The null hypothesis that the two types of patients are treated identically is put forward with the hope that it can be discredited. If the null hypothesis were true, a difference as large or larger than the sample difference of 6.7 minutes would be very unlikely to occur. Therefore, the researchers rejected the null hypothesis of no difference and concluded that, in the population, physicians intend to spend less time with obese patients. </a:t>
            </a:r>
            <a:endParaRPr lang="en-US" altLang="en-US" sz="1900">
              <a:latin typeface="Calibri" panose="020F0502020204030204" pitchFamily="34" charset="0"/>
              <a:cs typeface="Times New Roman" panose="02020603050405020304" pitchFamily="18" charset="0"/>
            </a:endParaRPr>
          </a:p>
        </p:txBody>
      </p:sp>
      <p:sp>
        <p:nvSpPr>
          <p:cNvPr id="35844" name="Slide Number Placeholder 3">
            <a:extLst>
              <a:ext uri="{FF2B5EF4-FFF2-40B4-BE49-F238E27FC236}">
                <a16:creationId xmlns:a16="http://schemas.microsoft.com/office/drawing/2014/main" id="{B93C27F3-1F48-46FE-B599-548370E60B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9650FCE1-D9B1-42F5-A5DC-BE786987B1DF}" type="slidenum">
              <a:rPr lang="en-US" altLang="en-US" sz="1200"/>
              <a:pPr/>
              <a:t>180</a:t>
            </a:fld>
            <a:endParaRPr lang="en-US" altLang="en-US" sz="12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2D857B92-00C3-47E9-9B55-F7F2299D7269}"/>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82BF32C-A9BD-4F63-A225-04C79C6594E1}"/>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613"/>
              </a:spcBef>
            </a:pPr>
            <a:r>
              <a:rPr lang="en-US" altLang="en-US" sz="1700">
                <a:solidFill>
                  <a:srgbClr val="000000"/>
                </a:solidFill>
                <a:latin typeface="Times New Roman" panose="02020603050405020304" pitchFamily="18" charset="0"/>
                <a:cs typeface="Times New Roman" panose="02020603050405020304" pitchFamily="18" charset="0"/>
              </a:rPr>
              <a:t>If the null hypothesis is rejected, then the alternative to the null hypothesis (called the alternative hypothesis) is supported. The alternative hypothesis is simply the reverse of the null hypothesis. If the null hypothesis that the population mean for obese patients is equal to the population mean for average-weight patients is rejected, then there are two alternatives:1. The population mean for  obese patients is less than the mean for average-weight patients and 2. The population mean for obese patients is greater than the mean for average-weight patients. Naturally, the direction of the sample means determines which alternative is supported. Some textbooks have argued that rejecting the null hypothesis that two populations means are equal does not justify a conclusion about which population mean is larger. However, as is clear from the discussion in the chapter on confidence intervals, this view is incorrect. </a:t>
            </a:r>
            <a:endParaRPr lang="en-US" altLang="en-US" sz="1700">
              <a:latin typeface="Calibri" panose="020F0502020204030204" pitchFamily="34" charset="0"/>
              <a:cs typeface="Times New Roman" panose="02020603050405020304" pitchFamily="18" charset="0"/>
            </a:endParaRPr>
          </a:p>
        </p:txBody>
      </p:sp>
      <p:sp>
        <p:nvSpPr>
          <p:cNvPr id="37892" name="Slide Number Placeholder 3">
            <a:extLst>
              <a:ext uri="{FF2B5EF4-FFF2-40B4-BE49-F238E27FC236}">
                <a16:creationId xmlns:a16="http://schemas.microsoft.com/office/drawing/2014/main" id="{49CB9690-BB94-4E94-9CD8-CFC85BA47C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EBBEFC61-95AC-4084-A24D-5F495BA956A2}" type="slidenum">
              <a:rPr lang="en-US" altLang="en-US" sz="1200"/>
              <a:pPr/>
              <a:t>181</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4448D34-3DEA-406E-8179-970765F70585}"/>
              </a:ext>
            </a:extLst>
          </p:cNvPr>
          <p:cNvSpPr>
            <a:spLocks noGrp="1" noChangeArrowheads="1"/>
          </p:cNvSpPr>
          <p:nvPr>
            <p:ph type="sldNum" sz="quarter" idx="5"/>
          </p:nvPr>
        </p:nvSpPr>
        <p:spPr>
          <a:ln/>
        </p:spPr>
        <p:txBody>
          <a:bodyPr/>
          <a:lstStyle/>
          <a:p>
            <a:fld id="{9D375A6A-B9E4-4E90-88B4-903FEBA9E794}" type="slidenum">
              <a:rPr lang="en-US" altLang="en-US"/>
              <a:pPr/>
              <a:t>20</a:t>
            </a:fld>
            <a:endParaRPr lang="en-US" altLang="en-US"/>
          </a:p>
        </p:txBody>
      </p:sp>
      <p:sp>
        <p:nvSpPr>
          <p:cNvPr id="33794" name="Rectangle 2">
            <a:extLst>
              <a:ext uri="{FF2B5EF4-FFF2-40B4-BE49-F238E27FC236}">
                <a16:creationId xmlns:a16="http://schemas.microsoft.com/office/drawing/2014/main" id="{4BBF2C9D-B9C6-4523-8824-FA8B81CB0EBA}"/>
              </a:ext>
            </a:extLst>
          </p:cNvPr>
          <p:cNvSpPr>
            <a:spLocks noGrp="1" noRot="1" noChangeAspect="1" noChangeArrowheads="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33795" name="Rectangle 3">
            <a:extLst>
              <a:ext uri="{FF2B5EF4-FFF2-40B4-BE49-F238E27FC236}">
                <a16:creationId xmlns:a16="http://schemas.microsoft.com/office/drawing/2014/main" id="{51B926CB-2BEA-487E-B090-10D17FAC7CF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Now for the key question: Are these two estimates independent? </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D778173-19F1-4163-AEE7-FE968E128B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C3CF9347-A8DF-4EEF-9C71-B6BDFF5EEC42}" type="slidenum">
              <a:rPr lang="en-US" altLang="en-US" sz="1200"/>
              <a:pPr/>
              <a:t>183</a:t>
            </a:fld>
            <a:endParaRPr lang="en-US" altLang="en-US" sz="1200"/>
          </a:p>
        </p:txBody>
      </p:sp>
      <p:sp>
        <p:nvSpPr>
          <p:cNvPr id="15363" name="Rectangle 2">
            <a:extLst>
              <a:ext uri="{FF2B5EF4-FFF2-40B4-BE49-F238E27FC236}">
                <a16:creationId xmlns:a16="http://schemas.microsoft.com/office/drawing/2014/main" id="{5F95322D-327F-4477-ACE5-66922568E974}"/>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2E24F7C1-B0B6-4A2B-9952-38E2073D2F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In the Physicians Reactions case study, the probability value associated with the significance test is 0.0057. Therefore, the null hypothesis was rejected, and it was concluded that physicians intend to spend less time with obese patients. Despite the low probability value, it is possible that that the null hypothesis of no true difference between obese and average-weight patients is true and that the large difference between sample means occurred by chance. If this is the case, then the conclusion that physicians intend to spend less time with obese patients is in error. This type of error is called a Type I error. More generally, a Type I error occurs when a significance test results in the rejection of a true null hypothesis. </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1978764-720D-4865-AC1F-06BBB85EEE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7DA796D0-9805-48EA-9282-D04AE49B67A1}" type="slidenum">
              <a:rPr lang="en-US" altLang="en-US" sz="1200"/>
              <a:pPr/>
              <a:t>184</a:t>
            </a:fld>
            <a:endParaRPr lang="en-US" altLang="en-US" sz="1200"/>
          </a:p>
        </p:txBody>
      </p:sp>
      <p:sp>
        <p:nvSpPr>
          <p:cNvPr id="17411" name="Rectangle 2">
            <a:extLst>
              <a:ext uri="{FF2B5EF4-FFF2-40B4-BE49-F238E27FC236}">
                <a16:creationId xmlns:a16="http://schemas.microsoft.com/office/drawing/2014/main" id="{25E605D7-6400-4BE5-A1DB-5AFCB3E5EE44}"/>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1184D2B4-53BF-4611-A284-2D1C5C1057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By one common convention, if the probability value is below 0.05 then the null hypothesis is rejected. Another convention, although slightly less common, is to reject the null hypothesis if the probability value is below 0.01. The threshold for rejecting the null hypothesis is called the alpha level or simply alpha It is also called the significance level. As discussed in the introduction to hypothesis testing, it is better to interpret the probability value as an indication of the weight of evidence against the null hypothesis than as part of a decision rule for making a reject or do-not-reject decision. Therefore, keep in mind that rejecting the null hypothesis is not an all-or-nothing decision. </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70A9199-77E6-4ABB-A13F-1DED37F9FA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0011D26A-A0FA-40F9-9768-8835BCEF2368}" type="slidenum">
              <a:rPr lang="en-US" altLang="en-US" sz="1200"/>
              <a:pPr/>
              <a:t>185</a:t>
            </a:fld>
            <a:endParaRPr lang="en-US" altLang="en-US" sz="1200"/>
          </a:p>
        </p:txBody>
      </p:sp>
      <p:sp>
        <p:nvSpPr>
          <p:cNvPr id="19459" name="Rectangle 2">
            <a:extLst>
              <a:ext uri="{FF2B5EF4-FFF2-40B4-BE49-F238E27FC236}">
                <a16:creationId xmlns:a16="http://schemas.microsoft.com/office/drawing/2014/main" id="{808A3863-0B46-4529-B783-8F86131FA071}"/>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E5F41080-2C2C-4FF1-9112-722F0270D4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 Type I error rate is affected by the alpha level: the lower the alpha level the lower the Type I error rate. It might seem that alpha is the probability of a Type I error. However, this is not correct. Instead, alpha is the probability of a Type I error given that the null hypothesis is true. If the null hypothesis is false, then it is impossible to make a Type I error. </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F70483C4-0117-49EF-B39D-585CC65B3F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1870F170-35A5-4C8C-9BA4-A4E61F64A6A2}" type="slidenum">
              <a:rPr lang="en-US" altLang="en-US" sz="1200"/>
              <a:pPr/>
              <a:t>186</a:t>
            </a:fld>
            <a:endParaRPr lang="en-US" altLang="en-US" sz="1200"/>
          </a:p>
        </p:txBody>
      </p:sp>
      <p:sp>
        <p:nvSpPr>
          <p:cNvPr id="21507" name="Rectangle 2">
            <a:extLst>
              <a:ext uri="{FF2B5EF4-FFF2-40B4-BE49-F238E27FC236}">
                <a16:creationId xmlns:a16="http://schemas.microsoft.com/office/drawing/2014/main" id="{F567126B-2D47-4006-84F4-E3735EACA6F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9D5781F9-8F62-4A79-B8B2-9277856311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 second type of error that can be made in significance testing is failing to reject a false null hypothesis. This kind of error is called a Type II error. Unlike a Type I error, a Type II error is not really an error. When a statistical test is not significant, it means that the data do not provide strong evidence that the null hypothesis is false. Lack of significance does not support the conclusion that the null hypothesis is true. Therefore, a researcher would not make the mistake of incorrectly concluding that the null hypothesis is true when a statistical test was not significant. Instead, the researcher would consider the test inconclusive. Contrast this with a Type I error in which the researcher erroneously concludes that the null hypothesis is false when, in fact, it is true.</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459080D-3C64-4C6E-BA28-FE1E9E6DAF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B87AD01A-1133-4991-9CEF-A4DA0A283312}" type="slidenum">
              <a:rPr lang="en-US" altLang="en-US" sz="1200"/>
              <a:pPr/>
              <a:t>187</a:t>
            </a:fld>
            <a:endParaRPr lang="en-US" altLang="en-US" sz="1200"/>
          </a:p>
        </p:txBody>
      </p:sp>
      <p:sp>
        <p:nvSpPr>
          <p:cNvPr id="23555" name="Rectangle 2">
            <a:extLst>
              <a:ext uri="{FF2B5EF4-FFF2-40B4-BE49-F238E27FC236}">
                <a16:creationId xmlns:a16="http://schemas.microsoft.com/office/drawing/2014/main" id="{E8398E4A-A683-4157-9C2B-261FE0D095E1}"/>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08FC0F44-92CE-4CDD-A308-AC2BADBCCF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A Type II error can only occur if the null hypothesis is false. If the null hypothesis is false, then the probability of a Type II error is called beta. The probability of correctly rejecting a false null hypothesis equals 1- beta and is called power. Power is covered in detail in another chapter.</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5867ABD-0525-438C-B7F8-EC583F3A7D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3D0176FC-D676-41B1-831F-0287FD1D98E0}" type="slidenum">
              <a:rPr lang="en-US" altLang="en-US" sz="1200"/>
              <a:pPr/>
              <a:t>189</a:t>
            </a:fld>
            <a:endParaRPr lang="en-US" altLang="en-US" sz="1200"/>
          </a:p>
        </p:txBody>
      </p:sp>
      <p:sp>
        <p:nvSpPr>
          <p:cNvPr id="6147" name="Rectangle 2">
            <a:extLst>
              <a:ext uri="{FF2B5EF4-FFF2-40B4-BE49-F238E27FC236}">
                <a16:creationId xmlns:a16="http://schemas.microsoft.com/office/drawing/2014/main" id="{D85A7460-773E-4343-94C5-934B08673CC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22438F7-F1AB-4644-A7E7-A4F3261BB58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When a probability value is below the alpha level, the effect is statistically significant and the null hypothesis is rejected. However, not all statistically significant effects should be treated the same way. For example, you should have more confidence that the null hypothesis is false if p = 0.003 than if p = 0.049. Keep in mind that rejecting the null hypothesis is not an all-or-none proposition.</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9E39A0D-73C7-4888-B60D-51A368DB4C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FDBFD2C7-F7EF-414B-8347-399E9A972E23}" type="slidenum">
              <a:rPr lang="en-US" altLang="en-US" sz="1200"/>
              <a:pPr/>
              <a:t>190</a:t>
            </a:fld>
            <a:endParaRPr lang="en-US" altLang="en-US" sz="1200"/>
          </a:p>
        </p:txBody>
      </p:sp>
      <p:sp>
        <p:nvSpPr>
          <p:cNvPr id="7171" name="Rectangle 2">
            <a:extLst>
              <a:ext uri="{FF2B5EF4-FFF2-40B4-BE49-F238E27FC236}">
                <a16:creationId xmlns:a16="http://schemas.microsoft.com/office/drawing/2014/main" id="{6718D773-1DE5-4726-B723-9A9FFF385C38}"/>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14479482-C5C2-4FC7-9AE2-EF27DACACCD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In the Physicians' Reactions case study, the null hypothesis is:</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The population mean of obese patients equals the population mean of average-weight patients.</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If this null hypothesis is rejected, then there are two alternatives:</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1. The population mean of obese patients is less than the population mean of average-weight patients</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2. The population mean of obese patients is greater than the population mean of average-weight patients</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 </a:t>
            </a:r>
            <a:endParaRPr lang="en-US" altLang="en-US">
              <a:latin typeface="Calibri" panose="020F0502020204030204" pitchFamily="34" charset="0"/>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cs typeface="Times New Roman" panose="02020603050405020304" pitchFamily="18" charset="0"/>
              </a:rPr>
              <a:t>Naturally, the direction of the sample means determines which alternative is adopted. If the sample mean for the obese patients is lower than than the sample mean for the average-weight patients, then you should conclude that the population mean for the obese patients is lower than the population mean for the average-weight patients.</a:t>
            </a:r>
            <a:endParaRPr lang="en-US" altLang="en-US">
              <a:latin typeface="Calibri" panose="020F0502020204030204" pitchFamily="34" charset="0"/>
              <a:cs typeface="Times New Roman" panose="02020603050405020304" pitchFamily="18"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563D4DC-6D66-49F8-8B06-B618E87931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DDF76BE1-29EC-4C3B-A292-6A516C7D95C0}" type="slidenum">
              <a:rPr lang="en-US" altLang="en-US" sz="1200"/>
              <a:pPr/>
              <a:t>191</a:t>
            </a:fld>
            <a:endParaRPr lang="en-US" altLang="en-US" sz="1200"/>
          </a:p>
        </p:txBody>
      </p:sp>
      <p:sp>
        <p:nvSpPr>
          <p:cNvPr id="8195" name="Rectangle 2">
            <a:extLst>
              <a:ext uri="{FF2B5EF4-FFF2-40B4-BE49-F238E27FC236}">
                <a16:creationId xmlns:a16="http://schemas.microsoft.com/office/drawing/2014/main" id="{631F6F15-538F-4B6A-8D61-B45107FB74B7}"/>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D1AD9102-00CC-4D0F-8E78-1FD4EE4A741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There are many situations in which it is very unlikely two conditions will have exactly the same population means. For example, it is practically impossible that aspirin and acetaminophen provide exactly the same degree of pain relief. Therefore, even before an experiment comparing their effectiveness is conducted, the researcher knows that the null hypothesis of exactly no difference is almost certainly false. However, the researcher does not know which drug offers more relief. If a test of the difference is significant, then the direction of the difference is established.</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F20811A-3D4B-400C-8A17-88F063FFDE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BCACDA31-E7CF-4D61-82DC-F31533CA4EE1}" type="slidenum">
              <a:rPr lang="en-US" altLang="en-US" sz="1200"/>
              <a:pPr/>
              <a:t>192</a:t>
            </a:fld>
            <a:endParaRPr lang="en-US" altLang="en-US" sz="1200"/>
          </a:p>
        </p:txBody>
      </p:sp>
      <p:sp>
        <p:nvSpPr>
          <p:cNvPr id="9219" name="Rectangle 2">
            <a:extLst>
              <a:ext uri="{FF2B5EF4-FFF2-40B4-BE49-F238E27FC236}">
                <a16:creationId xmlns:a16="http://schemas.microsoft.com/office/drawing/2014/main" id="{AFE7375E-0548-48D8-B684-3E745E52C484}"/>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988B3878-AB12-45F0-AA08-38479AAB118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200" dirty="0">
                <a:latin typeface="Times" panose="02020603050405020304" pitchFamily="18" charset="0"/>
              </a:rPr>
              <a:t>When a significance test results in a high probability value, it means that the data provide no evidence that the null hypothesis is false. However, the high probability value is not evidence that the null hypothesis is true. The problem is that it is impossible to distinguish a null effect from a very small effect. For example, in the James Bond Case Study, suppose Mr. Bond is, in fact, just barely better than chance at judging whether a Martini was shaken or stirred. Assume he has a 0.51 probability of being correct on a given trial (pi = 0.51). Let's say Experimenter Jones (who did not know that pi equals  0.51) tested Mr. Bond and found he was correct 49 times out of 100 tries. How would the significance test come out? The experimenter’s significance test would be based on the assumption that  Mr. Bond has a 0.50 probability of being correct on each trial (pi = 0.50). Given this assumption,  the probability of his being correct 49 or more times out of 100 is 0.69. This means that the probability value </a:t>
            </a:r>
            <a:r>
              <a:rPr lang="en-US" altLang="en-US" sz="1200">
                <a:latin typeface="Times" panose="02020603050405020304" pitchFamily="18" charset="0"/>
              </a:rPr>
              <a:t>is 0.69, </a:t>
            </a:r>
            <a:r>
              <a:rPr lang="en-US" altLang="en-US" sz="1200" dirty="0">
                <a:latin typeface="Times" panose="02020603050405020304" pitchFamily="18" charset="0"/>
              </a:rPr>
              <a:t>a value clearly higher than the conventional significance level of 0.05. This result, therefore, does not give even a hint that the null hypothesis is false. However, we know (but Experimenter Jones does not) that pi = 0.51 and not 0.50 and therefore that the null hypothesis is false. So, if Experimenter Jones had concluded that the null hypothesis were true based on the statistical analysis, he or she would have been mistaken. Concluding that the null hypothesis is true is called accepting the null hypothesis. To do so is a serious error. </a:t>
            </a:r>
            <a:endParaRPr lang="en-US" altLang="en-US" dirty="0">
              <a:latin typeface="Times" panose="02020603050405020304"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72F3F05-D521-483F-A985-5F53AD24E7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E3351B11-0112-414C-9AEB-ABB6726EAD64}" type="slidenum">
              <a:rPr lang="en-US" altLang="en-US" sz="1200"/>
              <a:pPr/>
              <a:t>193</a:t>
            </a:fld>
            <a:endParaRPr lang="en-US" altLang="en-US" sz="1200"/>
          </a:p>
        </p:txBody>
      </p:sp>
      <p:sp>
        <p:nvSpPr>
          <p:cNvPr id="10243" name="Rectangle 2">
            <a:extLst>
              <a:ext uri="{FF2B5EF4-FFF2-40B4-BE49-F238E27FC236}">
                <a16:creationId xmlns:a16="http://schemas.microsoft.com/office/drawing/2014/main" id="{5BFD5F16-45C5-458F-8AA8-B0F7A6DE56F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2EA74A1-608A-4DED-AC7B-997E0DCDC4E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rPr>
              <a:t>So how should the non-significant result be interpreted? The experimenter should report that there is no evidence Mr. Bond can tell whether a martini was shaken or stirred, but that there is no proof that he cannot. It is generally impossible to prove a negative. What if I claimed to have been Socrates in an earlier life? Since I have no evidence for this claim, I would have great difficulty convincing anyone that it is true. However, no one would be able to prove definitively that I was not.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86AD4B4-C7BB-4918-AB97-CC0FB8A6EF99}"/>
              </a:ext>
            </a:extLst>
          </p:cNvPr>
          <p:cNvSpPr>
            <a:spLocks noGrp="1" noChangeArrowheads="1"/>
          </p:cNvSpPr>
          <p:nvPr>
            <p:ph type="sldNum" sz="quarter" idx="5"/>
          </p:nvPr>
        </p:nvSpPr>
        <p:spPr>
          <a:ln/>
        </p:spPr>
        <p:txBody>
          <a:bodyPr/>
          <a:lstStyle/>
          <a:p>
            <a:fld id="{982C014C-6107-4A00-8594-F7C7CDD385B8}" type="slidenum">
              <a:rPr lang="en-US" altLang="en-US"/>
              <a:pPr/>
              <a:t>21</a:t>
            </a:fld>
            <a:endParaRPr lang="en-US" altLang="en-US"/>
          </a:p>
        </p:txBody>
      </p:sp>
      <p:sp>
        <p:nvSpPr>
          <p:cNvPr id="31746" name="Rectangle 2">
            <a:extLst>
              <a:ext uri="{FF2B5EF4-FFF2-40B4-BE49-F238E27FC236}">
                <a16:creationId xmlns:a16="http://schemas.microsoft.com/office/drawing/2014/main" id="{C636C1B4-E3F5-47A6-A53B-F5783AA6F069}"/>
              </a:ext>
            </a:extLst>
          </p:cNvPr>
          <p:cNvSpPr>
            <a:spLocks noGrp="1" noRot="1" noChangeAspect="1" noChangeArrowheads="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31747" name="Rectangle 3">
            <a:extLst>
              <a:ext uri="{FF2B5EF4-FFF2-40B4-BE49-F238E27FC236}">
                <a16:creationId xmlns:a16="http://schemas.microsoft.com/office/drawing/2014/main" id="{6725FD01-C127-4448-9C45-526B48156C7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Now for the key question: Are these two estimates independent? The answer is no because each height contributed to the calculation M. Since the first Martian's height of 8 influenced M, it also influenced Estimate 2.</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FE8EEADC-65FA-4865-B326-9A2E2A6814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394077C2-EDC2-47D1-91E9-E16E06CDF5D6}" type="slidenum">
              <a:rPr lang="en-US" altLang="en-US" sz="1200"/>
              <a:pPr/>
              <a:t>194</a:t>
            </a:fld>
            <a:endParaRPr lang="en-US" altLang="en-US" sz="1200"/>
          </a:p>
        </p:txBody>
      </p:sp>
      <p:sp>
        <p:nvSpPr>
          <p:cNvPr id="11267" name="Rectangle 2">
            <a:extLst>
              <a:ext uri="{FF2B5EF4-FFF2-40B4-BE49-F238E27FC236}">
                <a16:creationId xmlns:a16="http://schemas.microsoft.com/office/drawing/2014/main" id="{B5C58934-CFE1-45D5-83EC-D92D0D089545}"/>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512875C4-EFA4-41AF-9A9C-4B3E67DDD54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solidFill>
                  <a:srgbClr val="000000"/>
                </a:solidFill>
                <a:latin typeface="Times" panose="02020603050405020304" pitchFamily="18" charset="0"/>
              </a:rPr>
              <a:t>Often a non-significant finding increases one's confidence that the null hypothesis is false and the difference between population means is in the hypothesized direction. Consider the following hypothetical example. A researcher develops a treatment for anxiety that he or she believes is better than the traditional treatment. A study is conducted to test the relative effectiveness of the two treatments: 20 subjects are randomly divided into two groups of 10. One group receives the new treatment and the other receives the traditional treatment. The mean anxiety level is lower for the those receiving the new treatment than for those receiving the traditional treatment. However, the difference is not significant. The statistical analysis shows that a difference as large or larger than the one obtained in the experiment would occur 11% of the time even if there were no true difference between the treatments. In other words, the probability value is 0.11</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A5F41B1-E48C-4E33-9F52-6B231395D3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A9EA6FC8-FF6E-49BE-B6A3-19DE89AC0E30}" type="slidenum">
              <a:rPr lang="en-US" altLang="en-US" sz="1200"/>
              <a:pPr/>
              <a:t>195</a:t>
            </a:fld>
            <a:endParaRPr lang="en-US" altLang="en-US" sz="1200"/>
          </a:p>
        </p:txBody>
      </p:sp>
      <p:sp>
        <p:nvSpPr>
          <p:cNvPr id="12291" name="Rectangle 2">
            <a:extLst>
              <a:ext uri="{FF2B5EF4-FFF2-40B4-BE49-F238E27FC236}">
                <a16:creationId xmlns:a16="http://schemas.microsoft.com/office/drawing/2014/main" id="{7B5F12DC-CA99-4042-9C1A-900844118E2A}"/>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98B14AB-39A9-4780-879F-F01E1A06227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A naive researcher would interpret this finding as evidence that the new treatment is no more effective than the traditional treatment. </a:t>
            </a:r>
          </a:p>
          <a:p>
            <a:pPr eaLnBrk="1" hangingPunct="1"/>
            <a:endParaRPr lang="en-US" altLang="en-US">
              <a:latin typeface="Times" panose="02020603050405020304" pitchFamily="18" charset="0"/>
            </a:endParaRPr>
          </a:p>
          <a:p>
            <a:pPr eaLnBrk="1" hangingPunct="1"/>
            <a:r>
              <a:rPr lang="en-US" altLang="en-US">
                <a:latin typeface="Times" panose="02020603050405020304" pitchFamily="18" charset="0"/>
              </a:rPr>
              <a:t>However, the sophisticated researcher, although disappointed that the effect was not significant, would be encouraged that the new treatment led to less anxiety than the traditional treatment. The data support the thesis that the new treatment is better than the traditional one even though the effect is not statistically significant. This researcher should have more confidence that the new treatment is better than he or she had before the experiment was conducted. However, the support is weak and more data are needed. </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67A450F1-BF34-4EDF-87EE-CEB4A78DAD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D19BB50E-1281-4993-8F3D-0F582FF96F57}" type="slidenum">
              <a:rPr lang="en-US" altLang="en-US" sz="1200"/>
              <a:pPr/>
              <a:t>196</a:t>
            </a:fld>
            <a:endParaRPr lang="en-US" altLang="en-US" sz="1200"/>
          </a:p>
        </p:txBody>
      </p:sp>
      <p:sp>
        <p:nvSpPr>
          <p:cNvPr id="13315" name="Rectangle 2">
            <a:extLst>
              <a:ext uri="{FF2B5EF4-FFF2-40B4-BE49-F238E27FC236}">
                <a16:creationId xmlns:a16="http://schemas.microsoft.com/office/drawing/2014/main" id="{CB21F178-E5C9-4D00-8595-5F15BA77869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D5F3F6C9-8BF7-42C6-9FD4-D26E82C14E8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 What should the researcher do? A reasonable course of action would be to do the experiment again. Let's say the researcher repeated the experiment and again found the new treatment was better than the traditional treatment. However, once again the effect was not significant and this time the probability value was 0.07. The naive researcher would think that two out of two experiments failed to find significance and therefore the new treatment is unlikely to be better than the traditional treatment. The sophisticated researcher would note that two out of two times the new treatment was better than the original treatment. Moreover, two experiments each providing weak support that the new treatment is better, when taken together, can provide strong support. Using a method for combining probabilities, it can be determined that combining the probability values of 0.11 and 0.07 results in a probability value of 0.045. Therefore, these two non-significant findings taken together result in a significant finding.</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8CAB5AE-7E22-4E12-A159-6A74AD6B48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D978E39C-9E74-4581-93A1-C3AEF0D7BDB8}" type="slidenum">
              <a:rPr lang="en-US" altLang="en-US" sz="1200"/>
              <a:pPr/>
              <a:t>197</a:t>
            </a:fld>
            <a:endParaRPr lang="en-US" altLang="en-US" sz="1200"/>
          </a:p>
        </p:txBody>
      </p:sp>
      <p:sp>
        <p:nvSpPr>
          <p:cNvPr id="14339" name="Rectangle 2">
            <a:extLst>
              <a:ext uri="{FF2B5EF4-FFF2-40B4-BE49-F238E27FC236}">
                <a16:creationId xmlns:a16="http://schemas.microsoft.com/office/drawing/2014/main" id="{06AB4538-6642-450F-835D-D72F5500B3D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7CE1231F-5670-40C8-9A6F-81D6D5DCB64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Although there is never a statistical basis for concluding that an effect is exactly zero, a statistical analysis can demonstrate that an effect is very likely to be small. This is done by computing a confidence interval. If all effect sizes in the interval are small, then it can be concluded that the effect is small. For example, suppose an experiment tested the effectiveness of a treatment for insomnia. Assume that the mean time to fall asleep was 2 minutes shorter for those receiving the treatment than for those in the control group and that this difference was not significant. If the 95% confidence interval ranged from negative 4 to positive 8 minutes, then the researcher would be justified in concluding that the benefit is eight minutes or less. However, the researcher would not be justified in concluding the null hypothesis is true, or even that it was supported. </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C37E7E9-4706-46A0-9291-4C9812CE71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E2C5F3AF-EAC6-41B9-8124-B7897AEA2B11}" type="slidenum">
              <a:rPr lang="en-US" altLang="en-US" sz="1200"/>
              <a:pPr/>
              <a:t>199</a:t>
            </a:fld>
            <a:endParaRPr lang="en-US" altLang="en-US" sz="1200"/>
          </a:p>
        </p:txBody>
      </p:sp>
      <p:sp>
        <p:nvSpPr>
          <p:cNvPr id="15363" name="Rectangle 2">
            <a:extLst>
              <a:ext uri="{FF2B5EF4-FFF2-40B4-BE49-F238E27FC236}">
                <a16:creationId xmlns:a16="http://schemas.microsoft.com/office/drawing/2014/main" id="{0B336BA4-D5BC-492F-A1C4-42C2823E1FAA}"/>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12175E7-7385-49C9-B50B-311FD06F239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 first step is to specify the null hypothesis. For a two tailed test, the null hypothesis is typically that a parameter equals zero although there are exceptions. Typical null hypotheses are: mu = 0 and   mu 1 minus mu 2 equals 0. The latter  is equivalent to mu 1 equals mu 2.</a:t>
            </a:r>
          </a:p>
          <a:p>
            <a:pPr eaLnBrk="1" hangingPunct="1"/>
            <a:endParaRPr lang="en-US" altLang="en-US">
              <a:latin typeface="Times" panose="02020603050405020304" pitchFamily="18" charset="0"/>
            </a:endParaRPr>
          </a:p>
          <a:p>
            <a:pPr eaLnBrk="1" hangingPunct="1"/>
            <a:r>
              <a:rPr lang="en-US" altLang="en-US">
                <a:latin typeface="Times" panose="02020603050405020304" pitchFamily="18" charset="0"/>
              </a:rPr>
              <a:t>For a one-tailed test, the null hypothesis is either that a parameter is greater than or equal to zero or that a parameter is less than or equal to zero. If the prediction is that mu 1 is larger than mu 2 , then the null hypothesis (the reverse of the prediction) is mu 2 minus mu 1 is greater or equal to 0. This is equivalent to mu 1 is less than or equal to mu 2.</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9D6EE654-66BE-43D4-AE5C-0CA0D4D7FF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B284C45D-C402-4DB2-A47C-DC637E707AF5}" type="slidenum">
              <a:rPr lang="en-US" altLang="en-US" sz="1200"/>
              <a:pPr/>
              <a:t>200</a:t>
            </a:fld>
            <a:endParaRPr lang="en-US" altLang="en-US" sz="1200"/>
          </a:p>
        </p:txBody>
      </p:sp>
      <p:sp>
        <p:nvSpPr>
          <p:cNvPr id="17411" name="Rectangle 2">
            <a:extLst>
              <a:ext uri="{FF2B5EF4-FFF2-40B4-BE49-F238E27FC236}">
                <a16:creationId xmlns:a16="http://schemas.microsoft.com/office/drawing/2014/main" id="{491EA353-9F49-43AB-A666-732404267CC8}"/>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A9D64285-674A-4F08-B919-C54773E617A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 second step is to specify the alpha level which is also known as the significance level. Typical values are 0.05 and 0.01. </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941AA3E-78EA-4957-AD4A-56D7D76A59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50A70D80-44AE-41CB-9D79-BFB47E34876F}" type="slidenum">
              <a:rPr lang="en-US" altLang="en-US" sz="1200"/>
              <a:pPr/>
              <a:t>201</a:t>
            </a:fld>
            <a:endParaRPr lang="en-US" altLang="en-US" sz="1200"/>
          </a:p>
        </p:txBody>
      </p:sp>
      <p:sp>
        <p:nvSpPr>
          <p:cNvPr id="19459" name="Rectangle 2">
            <a:extLst>
              <a:ext uri="{FF2B5EF4-FFF2-40B4-BE49-F238E27FC236}">
                <a16:creationId xmlns:a16="http://schemas.microsoft.com/office/drawing/2014/main" id="{117B203F-D488-494B-9C95-FA31566A7A7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752DCA45-DD53-4B77-AE09-885CDC6983F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The third step is to compute the probability value (also known as the p value). This is the probability of obtaining a sample statistic as different or more different from the parameter specified in the null hypothesis given that the null hypothesis is true. </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BD6F82E1-EF69-4FF1-8AF9-DAFDAB575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37931725" indent="-37474525">
              <a:defRPr sz="6000">
                <a:solidFill>
                  <a:schemeClr val="tx1"/>
                </a:solidFill>
                <a:latin typeface="Times" panose="02020603050405020304" pitchFamily="18" charset="0"/>
                <a:ea typeface="MS PGothic" panose="020B0600070205080204" pitchFamily="34" charset="-128"/>
              </a:defRPr>
            </a:lvl2pPr>
            <a:lvl3pPr>
              <a:defRPr sz="6000">
                <a:solidFill>
                  <a:schemeClr val="tx1"/>
                </a:solidFill>
                <a:latin typeface="Times" panose="02020603050405020304" pitchFamily="18" charset="0"/>
                <a:ea typeface="MS PGothic" panose="020B0600070205080204" pitchFamily="34" charset="-128"/>
              </a:defRPr>
            </a:lvl3pPr>
            <a:lvl4pPr>
              <a:defRPr sz="6000">
                <a:solidFill>
                  <a:schemeClr val="tx1"/>
                </a:solidFill>
                <a:latin typeface="Times" panose="02020603050405020304" pitchFamily="18" charset="0"/>
                <a:ea typeface="MS PGothic" panose="020B0600070205080204" pitchFamily="34" charset="-128"/>
              </a:defRPr>
            </a:lvl4pPr>
            <a:lvl5pPr>
              <a:defRPr sz="6000">
                <a:solidFill>
                  <a:schemeClr val="tx1"/>
                </a:solidFill>
                <a:latin typeface="Times"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7A85959B-DAD1-465D-AEA8-91782EF5FA00}" type="slidenum">
              <a:rPr lang="en-US" altLang="en-US" sz="1200"/>
              <a:pPr/>
              <a:t>202</a:t>
            </a:fld>
            <a:endParaRPr lang="en-US" altLang="en-US" sz="1200"/>
          </a:p>
        </p:txBody>
      </p:sp>
      <p:sp>
        <p:nvSpPr>
          <p:cNvPr id="21507" name="Rectangle 2">
            <a:extLst>
              <a:ext uri="{FF2B5EF4-FFF2-40B4-BE49-F238E27FC236}">
                <a16:creationId xmlns:a16="http://schemas.microsoft.com/office/drawing/2014/main" id="{EC200026-DF62-4BFC-9359-7B833CA17B72}"/>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91EF8BE-21AD-4F6A-BCD4-BC7303C583E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rPr>
              <a:t>Finally, compare the probability value with the alpha level. If the probability value is lower then you reject the null hypothesis. Keep in mind that rejecting the null hypothesis is not an all-or-none decision. The lower the probability value, the more confidence you can have that the null hypothesis is false. However, if your probability value is higher than the conventional alpha level of 0.05, most scientists will consider your findings inconclusive. Failure to reject the null hypothesis does not constitute support for the null hypothesis. It just means you do not have sufficiently strong data to reject it. </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6F5EDB25-F3B0-414F-8A4A-E919B6FAA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2C758D5F-647C-4CBB-BD4A-8FD29699B312}" type="slidenum">
              <a:rPr lang="en-US" altLang="en-US" sz="1200"/>
              <a:pPr/>
              <a:t>204</a:t>
            </a:fld>
            <a:endParaRPr lang="en-US" altLang="en-US" sz="1200"/>
          </a:p>
        </p:txBody>
      </p:sp>
      <p:sp>
        <p:nvSpPr>
          <p:cNvPr id="9219" name="Rectangle 2">
            <a:extLst>
              <a:ext uri="{FF2B5EF4-FFF2-40B4-BE49-F238E27FC236}">
                <a16:creationId xmlns:a16="http://schemas.microsoft.com/office/drawing/2014/main" id="{6FF9F6DC-6A93-4178-8697-EBBD12B30908}"/>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3657823E-C5A7-4EFE-8818-C1AA39E3F46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There is a close relationship between confidence intervals and significance tests. Specifically, if a statistic is significantly different from 0 at the 0.05 level then the 95% confidence interval will not contain 0. All values in the confidence interval are plausible values for the parameter being estimated whereas values outside the interval are rejected as plausible values for the parameter. </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8A87E2DB-CF6B-4EC9-B8C2-B943E77E7E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A8AF4809-43CA-4EBC-A772-1DE7F3FDD479}" type="slidenum">
              <a:rPr lang="en-US" altLang="en-US" sz="1200"/>
              <a:pPr/>
              <a:t>205</a:t>
            </a:fld>
            <a:endParaRPr lang="en-US" altLang="en-US" sz="1200"/>
          </a:p>
        </p:txBody>
      </p:sp>
      <p:sp>
        <p:nvSpPr>
          <p:cNvPr id="10243" name="Rectangle 2">
            <a:extLst>
              <a:ext uri="{FF2B5EF4-FFF2-40B4-BE49-F238E27FC236}">
                <a16:creationId xmlns:a16="http://schemas.microsoft.com/office/drawing/2014/main" id="{27E842FF-0E4D-4894-A4CA-BD75DFC400FD}"/>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627D4C57-7B1A-40AB-BD14-9FE11EF6094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In the the </a:t>
            </a:r>
            <a:r>
              <a:rPr lang="en-US" altLang="en-US" u="sng">
                <a:solidFill>
                  <a:srgbClr val="0023E9"/>
                </a:solidFill>
                <a:latin typeface="Geneva" charset="0"/>
                <a:hlinkClick r:id="rId4"/>
              </a:rPr>
              <a:t>Physicians' Reactions</a:t>
            </a:r>
            <a:r>
              <a:rPr lang="en-US" altLang="en-US">
                <a:latin typeface="Geneva" charset="0"/>
              </a:rPr>
              <a:t> case study, the 95% confidence interval for the difference between means extends from 2.00 to 11.26. Therefore, any value lower than 2.00 or higher than 11.26 is rejected as a plausible value for the population difference between means. Since zero is lower than the lower limit of the interval (2.00), it is rejected as a plausible value and the test (of the null hypothesis that there is no difference between means) is significant. It turns out that the p value is 0.0057. </a:t>
            </a:r>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EAD69F-CEFA-4A1F-BCE9-274FE5BD6627}"/>
              </a:ext>
            </a:extLst>
          </p:cNvPr>
          <p:cNvSpPr>
            <a:spLocks noGrp="1" noChangeArrowheads="1"/>
          </p:cNvSpPr>
          <p:nvPr>
            <p:ph type="sldNum" sz="quarter" idx="5"/>
          </p:nvPr>
        </p:nvSpPr>
        <p:spPr>
          <a:ln/>
        </p:spPr>
        <p:txBody>
          <a:bodyPr/>
          <a:lstStyle/>
          <a:p>
            <a:fld id="{63CA1A18-6B5A-424D-AF57-F23FD9FF3BA7}" type="slidenum">
              <a:rPr lang="en-US" altLang="en-US"/>
              <a:pPr/>
              <a:t>22</a:t>
            </a:fld>
            <a:endParaRPr lang="en-US" altLang="en-US"/>
          </a:p>
        </p:txBody>
      </p:sp>
      <p:sp>
        <p:nvSpPr>
          <p:cNvPr id="21506" name="Rectangle 2">
            <a:extLst>
              <a:ext uri="{FF2B5EF4-FFF2-40B4-BE49-F238E27FC236}">
                <a16:creationId xmlns:a16="http://schemas.microsoft.com/office/drawing/2014/main" id="{1F98AE3D-867E-48A2-8F77-B501968613C5}"/>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A5DAD5AE-E6AC-4301-AC3C-0EF4FE040674}"/>
              </a:ext>
            </a:extLst>
          </p:cNvPr>
          <p:cNvSpPr>
            <a:spLocks noGrp="1" noChangeArrowheads="1"/>
          </p:cNvSpPr>
          <p:nvPr>
            <p:ph type="body" idx="1"/>
          </p:nvPr>
        </p:nvSpPr>
        <p:spPr/>
        <p:txBody>
          <a:bodyPr/>
          <a:lstStyle/>
          <a:p>
            <a:r>
              <a:rPr lang="en-US" altLang="en-US">
                <a:latin typeface="Geneva" charset="0"/>
              </a:rPr>
              <a:t>If the first height had been 10, then the estimate of the mean would have been 7.5 and the Estimate 2 of the variance would have been 6.25 instead of 2.25. </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CDDADEFB-6AA6-43D9-BF27-3D91A4B01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6DEE3D82-9B19-4C79-A2EA-D353EF9F7241}" type="slidenum">
              <a:rPr lang="en-US" altLang="en-US" sz="1200"/>
              <a:pPr/>
              <a:t>206</a:t>
            </a:fld>
            <a:endParaRPr lang="en-US" altLang="en-US" sz="1200"/>
          </a:p>
        </p:txBody>
      </p:sp>
      <p:sp>
        <p:nvSpPr>
          <p:cNvPr id="11267" name="Rectangle 2">
            <a:extLst>
              <a:ext uri="{FF2B5EF4-FFF2-40B4-BE49-F238E27FC236}">
                <a16:creationId xmlns:a16="http://schemas.microsoft.com/office/drawing/2014/main" id="{113CEB9E-034F-415B-A5F1-1E7F21F1A16A}"/>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08D479AD-FD8B-4FB6-860B-85FF64D46EF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charset="0"/>
                <a:ea typeface="Times New Roman" panose="02020603050405020304" pitchFamily="18" charset="0"/>
                <a:cs typeface="Geneva" charset="0"/>
              </a:rPr>
              <a:t>There is a similar relationship between the 99% confidence interval and significance at the 0.01 level. </a:t>
            </a:r>
            <a:r>
              <a:rPr lang="en-US" altLang="en-US">
                <a:solidFill>
                  <a:srgbClr val="000000"/>
                </a:solidFill>
                <a:latin typeface="Times New Roman" panose="02020603050405020304" pitchFamily="18" charset="0"/>
                <a:ea typeface="Times New Roman" panose="02020603050405020304" pitchFamily="18" charset="0"/>
                <a:cs typeface="Geneva" charset="0"/>
              </a:rPr>
              <a:t>If the 99% interval does not contain 0 then the effect is significant at the 0.01 level. If the interval contains 0 then the effect is not significant at the 0.01 level.</a:t>
            </a:r>
            <a:endParaRPr lang="en-US" altLang="en-US">
              <a:latin typeface="Calibri" panose="020F0502020204030204" pitchFamily="34" charset="0"/>
              <a:ea typeface="Times New Roman" panose="02020603050405020304" pitchFamily="18" charset="0"/>
              <a:cs typeface="Geneva" charset="0"/>
            </a:endParaRPr>
          </a:p>
          <a:p>
            <a:pPr>
              <a:lnSpc>
                <a:spcPct val="115000"/>
              </a:lnSpc>
              <a:spcBef>
                <a:spcPts val="1075"/>
              </a:spcBef>
            </a:pPr>
            <a:r>
              <a:rPr lang="en-US" altLang="en-US">
                <a:latin typeface="Times New Roman" panose="02020603050405020304" pitchFamily="18" charset="0"/>
                <a:ea typeface="Times New Roman" panose="02020603050405020304" pitchFamily="18" charset="0"/>
                <a:cs typeface="Geneva" charset="0"/>
              </a:rPr>
              <a:t> </a:t>
            </a:r>
            <a:endParaRPr lang="en-US" altLang="en-US">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2B9E0A2-76E4-4CA9-A6DB-64826E31C6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EA860E5C-02D7-4E23-B14E-877C77F0A67A}" type="slidenum">
              <a:rPr lang="en-US" altLang="en-US" sz="1200"/>
              <a:pPr/>
              <a:t>207</a:t>
            </a:fld>
            <a:endParaRPr lang="en-US" altLang="en-US" sz="1200"/>
          </a:p>
        </p:txBody>
      </p:sp>
      <p:sp>
        <p:nvSpPr>
          <p:cNvPr id="12291" name="Rectangle 2">
            <a:extLst>
              <a:ext uri="{FF2B5EF4-FFF2-40B4-BE49-F238E27FC236}">
                <a16:creationId xmlns:a16="http://schemas.microsoft.com/office/drawing/2014/main" id="{0D3DDC98-6085-4623-AB37-4CBA321CC6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ECD91B9E-D938-4D51-9009-C46E63190D7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Whenever an effect is significant, all values in the confidence interval will be on the same side of zero (either all positive or all negative). Therefore, a significant finding allows the researcher to reach a confident conclusion about the direction of the effect. </a:t>
            </a:r>
            <a:endParaRPr lang="en-US" altLang="en-US">
              <a:latin typeface="Times New Roman" panose="02020603050405020304"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30FF64A8-091E-48F8-8235-A769D94BCB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D543D8BE-FC3E-4000-BB26-5B3D1A0F7A1C}" type="slidenum">
              <a:rPr lang="en-US" altLang="en-US" sz="1200"/>
              <a:pPr/>
              <a:t>208</a:t>
            </a:fld>
            <a:endParaRPr lang="en-US" altLang="en-US" sz="1200"/>
          </a:p>
        </p:txBody>
      </p:sp>
      <p:sp>
        <p:nvSpPr>
          <p:cNvPr id="13315" name="Rectangle 2">
            <a:extLst>
              <a:ext uri="{FF2B5EF4-FFF2-40B4-BE49-F238E27FC236}">
                <a16:creationId xmlns:a16="http://schemas.microsoft.com/office/drawing/2014/main" id="{9AAE7B3A-1101-40C8-B4E5-55BDB0F18DDD}"/>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17B1619D-58A4-4C4D-96B1-0237C1DAFE7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There are many situations in which it is very unlikely two conditions will have exactly the same population means. For example, it is practically impossible that aspirin and acetaminophen provide exactly the same degree of pain relief. Therefore, even before an experiment comparing their effectiveness is conducted, the researcher knows that the null hypothesis of exactly no difference is false. However, the researcher does not know which drug offers more relief. If a test of the difference is significant, then the direction of the difference is established because the values in the confidence interval are either all  positive or all negative. If the 95% confidence interval contains zero then the difference will not be significant at the 0.05 level and the direction of the effect will not be established. </a:t>
            </a:r>
            <a:endParaRPr lang="en-US" altLang="en-US">
              <a:latin typeface="Times New Roman" panose="02020603050405020304"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3067D24-6D0E-4182-B4E2-BDA4C2FC7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algn="r"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81BAAC13-1F6F-42D3-AF0D-D74A8DDD3209}" type="slidenum">
              <a:rPr lang="en-US" altLang="en-US" sz="1200"/>
              <a:pPr/>
              <a:t>209</a:t>
            </a:fld>
            <a:endParaRPr lang="en-US" altLang="en-US" sz="1200"/>
          </a:p>
        </p:txBody>
      </p:sp>
      <p:sp>
        <p:nvSpPr>
          <p:cNvPr id="14339" name="Rectangle 2">
            <a:extLst>
              <a:ext uri="{FF2B5EF4-FFF2-40B4-BE49-F238E27FC236}">
                <a16:creationId xmlns:a16="http://schemas.microsoft.com/office/drawing/2014/main" id="{E5AA513C-3D32-427C-A3A6-45D0F983F4B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D3AA928-3A01-4ED8-89F9-AA20FDDD087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Looking at non-significant effects in terms of confidence intervals makes it very clear why the null hypothesis should not be accepted when it is not rejected: Every value in the confidence interval is a plausible value of the parameter. Since zero is in the interval, it cannot be rejected. However, there is an infinite number of values in the interval (assuming continuous measurement), and none of them can be rejected either.</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45B7C-B15B-CE45-BE33-B614F2A506E2}" type="slidenum">
              <a:rPr lang="en-US"/>
              <a:pPr/>
              <a:t>211</a:t>
            </a:fld>
            <a:endParaRPr lang="en-US"/>
          </a:p>
        </p:txBody>
      </p:sp>
      <p:sp>
        <p:nvSpPr>
          <p:cNvPr id="30722" name="Rectangle 2"/>
          <p:cNvSpPr>
            <a:spLocks noGrp="1" noRot="1" noChangeAspect="1" noChangeArrowheads="1" noTextEdit="1"/>
          </p:cNvSpPr>
          <p:nvPr>
            <p:ph type="sldImg"/>
          </p:nvPr>
        </p:nvSpPr>
        <p:spPr>
          <a:xfrm>
            <a:off x="857250" y="685800"/>
            <a:ext cx="5143500" cy="3429000"/>
          </a:xfrm>
          <a:ln/>
        </p:spPr>
      </p:sp>
      <p:sp>
        <p:nvSpPr>
          <p:cNvPr id="30723" name="Rectangle 3"/>
          <p:cNvSpPr>
            <a:spLocks noGrp="1" noChangeArrowheads="1"/>
          </p:cNvSpPr>
          <p:nvPr>
            <p:ph type="body" idx="1"/>
          </p:nvPr>
        </p:nvSpPr>
        <p:spPr/>
        <p:txBody>
          <a:bodyPr/>
          <a:lstStyle/>
          <a:p>
            <a:r>
              <a:rPr lang="en-US" dirty="0"/>
              <a:t>Misconceptions about significance testing are common. One is that the probability value is the probability that the null hypothesis is true. </a:t>
            </a:r>
          </a:p>
          <a:p>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45B7C-B15B-CE45-BE33-B614F2A506E2}" type="slidenum">
              <a:rPr lang="en-US"/>
              <a:pPr/>
              <a:t>212</a:t>
            </a:fld>
            <a:endParaRPr lang="en-US"/>
          </a:p>
        </p:txBody>
      </p:sp>
      <p:sp>
        <p:nvSpPr>
          <p:cNvPr id="30722" name="Rectangle 2"/>
          <p:cNvSpPr>
            <a:spLocks noGrp="1" noRot="1" noChangeAspect="1" noChangeArrowheads="1" noTextEdit="1"/>
          </p:cNvSpPr>
          <p:nvPr>
            <p:ph type="sldImg"/>
          </p:nvPr>
        </p:nvSpPr>
        <p:spPr>
          <a:xfrm>
            <a:off x="857250" y="685800"/>
            <a:ext cx="5143500" cy="3429000"/>
          </a:xfrm>
          <a:ln/>
        </p:spPr>
      </p:sp>
      <p:sp>
        <p:nvSpPr>
          <p:cNvPr id="3072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probability value is the probability of a result as extreme or more extreme given that the null hypothesis is true. It is the probability of the data given the null hypothesis. It is not the probability that the null hypothesis is true.</a:t>
            </a:r>
          </a:p>
          <a:p>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C2077F-B788-2A41-A4BA-1745DFD9B905}" type="slidenum">
              <a:rPr lang="en-US"/>
              <a:pPr/>
              <a:t>213</a:t>
            </a:fld>
            <a:endParaRPr lang="en-US"/>
          </a:p>
        </p:txBody>
      </p:sp>
      <p:sp>
        <p:nvSpPr>
          <p:cNvPr id="31746" name="Rectangle 2"/>
          <p:cNvSpPr>
            <a:spLocks noGrp="1" noRot="1" noChangeAspect="1" noChangeArrowheads="1" noTextEdit="1"/>
          </p:cNvSpPr>
          <p:nvPr>
            <p:ph type="sldImg"/>
          </p:nvPr>
        </p:nvSpPr>
        <p:spPr>
          <a:xfrm>
            <a:off x="857250" y="685800"/>
            <a:ext cx="5143500" cy="3429000"/>
          </a:xfrm>
          <a:ln/>
        </p:spPr>
      </p:sp>
      <p:sp>
        <p:nvSpPr>
          <p:cNvPr id="31747" name="Rectangle 3"/>
          <p:cNvSpPr>
            <a:spLocks noGrp="1" noChangeArrowheads="1"/>
          </p:cNvSpPr>
          <p:nvPr>
            <p:ph type="body" idx="1"/>
          </p:nvPr>
        </p:nvSpPr>
        <p:spPr/>
        <p:txBody>
          <a:bodyPr/>
          <a:lstStyle/>
          <a:p>
            <a:r>
              <a:rPr lang="en-US" dirty="0"/>
              <a:t>Another misconception is that a low probability value indicates a large effect.</a:t>
            </a:r>
          </a:p>
          <a:p>
            <a:endParaRPr 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C2077F-B788-2A41-A4BA-1745DFD9B905}" type="slidenum">
              <a:rPr lang="en-US"/>
              <a:pPr/>
              <a:t>214</a:t>
            </a:fld>
            <a:endParaRPr lang="en-US"/>
          </a:p>
        </p:txBody>
      </p:sp>
      <p:sp>
        <p:nvSpPr>
          <p:cNvPr id="31746" name="Rectangle 2"/>
          <p:cNvSpPr>
            <a:spLocks noGrp="1" noRot="1" noChangeAspect="1" noChangeArrowheads="1" noTextEdit="1"/>
          </p:cNvSpPr>
          <p:nvPr>
            <p:ph type="sldImg"/>
          </p:nvPr>
        </p:nvSpPr>
        <p:spPr>
          <a:xfrm>
            <a:off x="857250" y="685800"/>
            <a:ext cx="5143500" cy="3429000"/>
          </a:xfrm>
          <a:ln/>
        </p:spPr>
      </p:sp>
      <p:sp>
        <p:nvSpPr>
          <p:cNvPr id="31747" name="Rectangle 3"/>
          <p:cNvSpPr>
            <a:spLocks noGrp="1" noChangeArrowheads="1"/>
          </p:cNvSpPr>
          <p:nvPr>
            <p:ph type="body" idx="1"/>
          </p:nvPr>
        </p:nvSpPr>
        <p:spPr/>
        <p:txBody>
          <a:bodyPr/>
          <a:lstStyle/>
          <a:p>
            <a:r>
              <a:rPr lang="en-US" dirty="0"/>
              <a:t>Instead, a low probability value indicates that the sample outcome (or one more extreme) would be very unlikely if the null hypothesis were true. A low probability value can occur with small effect sizes, particularly if the sample size is large.</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55BF9-CCE5-5A4D-BFBE-88744EDC1F05}" type="slidenum">
              <a:rPr lang="en-US"/>
              <a:pPr/>
              <a:t>215</a:t>
            </a:fld>
            <a:endParaRPr lang="en-US"/>
          </a:p>
        </p:txBody>
      </p:sp>
      <p:sp>
        <p:nvSpPr>
          <p:cNvPr id="33794" name="Rectangle 2"/>
          <p:cNvSpPr>
            <a:spLocks noGrp="1" noRot="1" noChangeAspect="1" noChangeArrowheads="1" noTextEdit="1"/>
          </p:cNvSpPr>
          <p:nvPr>
            <p:ph type="sldImg"/>
          </p:nvPr>
        </p:nvSpPr>
        <p:spPr>
          <a:xfrm>
            <a:off x="857250" y="685800"/>
            <a:ext cx="5143500" cy="3429000"/>
          </a:xfrm>
          <a:ln/>
        </p:spPr>
      </p:sp>
      <p:sp>
        <p:nvSpPr>
          <p:cNvPr id="33795" name="Rectangle 3"/>
          <p:cNvSpPr>
            <a:spLocks noGrp="1" noChangeArrowheads="1"/>
          </p:cNvSpPr>
          <p:nvPr>
            <p:ph type="body" idx="1"/>
          </p:nvPr>
        </p:nvSpPr>
        <p:spPr/>
        <p:txBody>
          <a:bodyPr/>
          <a:lstStyle/>
          <a:p>
            <a:r>
              <a:rPr lang="en-US" dirty="0"/>
              <a:t>A third misconception is that a non-significant outcome means that the null hypothesis is probably true.</a:t>
            </a:r>
          </a:p>
          <a:p>
            <a:endParaRPr lang="en-US" dirty="0"/>
          </a:p>
          <a:p>
            <a:endParaRPr lang="en-US" dirty="0"/>
          </a:p>
          <a:p>
            <a:endParaRPr lang="en-US" dirty="0"/>
          </a:p>
          <a:p>
            <a:endParaRPr 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55BF9-CCE5-5A4D-BFBE-88744EDC1F05}" type="slidenum">
              <a:rPr lang="en-US"/>
              <a:pPr/>
              <a:t>216</a:t>
            </a:fld>
            <a:endParaRPr lang="en-US"/>
          </a:p>
        </p:txBody>
      </p:sp>
      <p:sp>
        <p:nvSpPr>
          <p:cNvPr id="33794" name="Rectangle 2"/>
          <p:cNvSpPr>
            <a:spLocks noGrp="1" noRot="1" noChangeAspect="1" noChangeArrowheads="1" noTextEdit="1"/>
          </p:cNvSpPr>
          <p:nvPr>
            <p:ph type="sldImg"/>
          </p:nvPr>
        </p:nvSpPr>
        <p:spPr>
          <a:xfrm>
            <a:off x="857250" y="685800"/>
            <a:ext cx="5143500" cy="3429000"/>
          </a:xfrm>
          <a:ln/>
        </p:spPr>
      </p:sp>
      <p:sp>
        <p:nvSpPr>
          <p:cNvPr id="33795" name="Rectangle 3"/>
          <p:cNvSpPr>
            <a:spLocks noGrp="1" noChangeArrowheads="1"/>
          </p:cNvSpPr>
          <p:nvPr>
            <p:ph type="body" idx="1"/>
          </p:nvPr>
        </p:nvSpPr>
        <p:spPr/>
        <p:txBody>
          <a:bodyPr/>
          <a:lstStyle/>
          <a:p>
            <a:r>
              <a:rPr lang="en-US" dirty="0"/>
              <a:t>Instead, a  non-significant outcome means that the data do not conclusively demonstrate that the null hypothesis is false. It does not imply the null hypothesis is true.</a:t>
            </a:r>
          </a:p>
          <a:p>
            <a:endParaRPr lang="en-US" dirty="0"/>
          </a:p>
          <a:p>
            <a:endParaRPr lang="en-US" dirty="0"/>
          </a:p>
          <a:p>
            <a:endParaRPr lang="en-US" dirty="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0E960C2C-54E5-4ACE-9A54-1E7033E67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FF94E814-CC18-4DD2-A634-8EC8137AFF9C}" type="slidenum">
              <a:rPr lang="en-US" altLang="en-US" sz="1200"/>
              <a:pPr/>
              <a:t>4</a:t>
            </a:fld>
            <a:endParaRPr lang="en-US" altLang="en-US" sz="1200"/>
          </a:p>
        </p:txBody>
      </p:sp>
      <p:sp>
        <p:nvSpPr>
          <p:cNvPr id="4098" name="Rectangle 2">
            <a:extLst>
              <a:ext uri="{FF2B5EF4-FFF2-40B4-BE49-F238E27FC236}">
                <a16:creationId xmlns:a16="http://schemas.microsoft.com/office/drawing/2014/main" id="{6EC7DE52-B371-4A8D-861D-84A2DDEAE75F}"/>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2CBA989C-8DD7-426F-8EBE-AFDE36E737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One of the major applications of statistics is estimating </a:t>
            </a:r>
            <a:r>
              <a:rPr lang="en-US" altLang="en-US" i="1">
                <a:latin typeface="Geneva" charset="0"/>
              </a:rPr>
              <a:t>population</a:t>
            </a:r>
            <a:r>
              <a:rPr lang="en-US" altLang="en-US">
                <a:latin typeface="Geneva" charset="0"/>
              </a:rPr>
              <a:t> </a:t>
            </a:r>
            <a:r>
              <a:rPr lang="en-US" altLang="en-US" i="1">
                <a:latin typeface="Geneva" charset="0"/>
              </a:rPr>
              <a:t>parameters </a:t>
            </a:r>
            <a:r>
              <a:rPr lang="en-US" altLang="en-US">
                <a:latin typeface="Geneva" charset="0"/>
              </a:rPr>
              <a:t>from sample </a:t>
            </a:r>
            <a:r>
              <a:rPr lang="en-US" altLang="en-US" i="1">
                <a:latin typeface="Geneva" charset="0"/>
              </a:rPr>
              <a:t>statistics</a:t>
            </a:r>
            <a:r>
              <a:rPr lang="en-US" altLang="en-US">
                <a:latin typeface="Geneva" charset="0"/>
              </a:rPr>
              <a:t>. </a:t>
            </a:r>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456A02-3949-4CE3-9389-13E7022940C7}"/>
              </a:ext>
            </a:extLst>
          </p:cNvPr>
          <p:cNvSpPr>
            <a:spLocks noGrp="1" noChangeArrowheads="1"/>
          </p:cNvSpPr>
          <p:nvPr>
            <p:ph type="sldNum" sz="quarter" idx="5"/>
          </p:nvPr>
        </p:nvSpPr>
        <p:spPr>
          <a:ln/>
        </p:spPr>
        <p:txBody>
          <a:bodyPr/>
          <a:lstStyle/>
          <a:p>
            <a:fld id="{8D143CB1-4244-4FB0-B764-74D383EF3345}" type="slidenum">
              <a:rPr lang="en-US" altLang="en-US"/>
              <a:pPr/>
              <a:t>23</a:t>
            </a:fld>
            <a:endParaRPr lang="en-US" altLang="en-US"/>
          </a:p>
        </p:txBody>
      </p:sp>
      <p:sp>
        <p:nvSpPr>
          <p:cNvPr id="35842" name="Rectangle 2">
            <a:extLst>
              <a:ext uri="{FF2B5EF4-FFF2-40B4-BE49-F238E27FC236}">
                <a16:creationId xmlns:a16="http://schemas.microsoft.com/office/drawing/2014/main" id="{BF06A1FA-4184-4852-AA15-F1B5CF5C4785}"/>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353B20B-B74B-4E0D-900B-4C45AECEE282}"/>
              </a:ext>
            </a:extLst>
          </p:cNvPr>
          <p:cNvSpPr>
            <a:spLocks noGrp="1" noChangeArrowheads="1"/>
          </p:cNvSpPr>
          <p:nvPr>
            <p:ph type="body" idx="1"/>
          </p:nvPr>
        </p:nvSpPr>
        <p:spPr/>
        <p:txBody>
          <a:bodyPr/>
          <a:lstStyle/>
          <a:p>
            <a:r>
              <a:rPr lang="en-US" altLang="en-US">
                <a:latin typeface="Geneva" charset="0"/>
              </a:rPr>
              <a:t>The important point is that the two estimates are not independent and therefore we do not have two degrees of freedom. Another way to think about the non-independence is to consider that if you knew the mean and one of the scores, you would know the other score. </a:t>
            </a:r>
            <a:endParaRPr lang="en-US"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55BF9-CCE5-5A4D-BFBE-88744EDC1F05}" type="slidenum">
              <a:rPr lang="en-US"/>
              <a:pPr/>
              <a:t>217</a:t>
            </a:fld>
            <a:endParaRPr lang="en-US"/>
          </a:p>
        </p:txBody>
      </p:sp>
      <p:sp>
        <p:nvSpPr>
          <p:cNvPr id="33794" name="Rectangle 2"/>
          <p:cNvSpPr>
            <a:spLocks noGrp="1" noRot="1" noChangeAspect="1" noChangeArrowheads="1" noTextEdit="1"/>
          </p:cNvSpPr>
          <p:nvPr>
            <p:ph type="sldImg"/>
          </p:nvPr>
        </p:nvSpPr>
        <p:spPr>
          <a:xfrm>
            <a:off x="857250" y="685800"/>
            <a:ext cx="5143500" cy="3429000"/>
          </a:xfrm>
          <a:ln/>
        </p:spPr>
      </p:sp>
      <p:sp>
        <p:nvSpPr>
          <p:cNvPr id="33795" name="Rectangle 3"/>
          <p:cNvSpPr>
            <a:spLocks noGrp="1" noChangeArrowheads="1"/>
          </p:cNvSpPr>
          <p:nvPr>
            <p:ph type="body" idx="1"/>
          </p:nvPr>
        </p:nvSpPr>
        <p:spPr/>
        <p:txBody>
          <a:bodyPr/>
          <a:lstStyle/>
          <a:p>
            <a:r>
              <a:rPr lang="en-US" dirty="0"/>
              <a:t>These misconceptions are widely held and can lead to serious errors of interpretation. These errors are easy to make. Now that you are forewarned, you should be able to avoid them.</a:t>
            </a:r>
          </a:p>
          <a:p>
            <a:endParaRPr lang="en-US" dirty="0"/>
          </a:p>
          <a:p>
            <a:endParaRPr lang="en-US" dirty="0"/>
          </a:p>
          <a:p>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E0BA558-5941-43EE-8266-36049A3553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171AD9AE-E077-405A-82E4-18947DCDD128}" type="slidenum">
              <a:rPr lang="en-US" altLang="en-US" sz="1200">
                <a:latin typeface="Times" panose="02020603050405020304" pitchFamily="18" charset="0"/>
              </a:rPr>
              <a:pPr/>
              <a:t>219</a:t>
            </a:fld>
            <a:endParaRPr lang="en-US" altLang="en-US" sz="1200">
              <a:latin typeface="Times" panose="02020603050405020304" pitchFamily="18" charset="0"/>
            </a:endParaRPr>
          </a:p>
        </p:txBody>
      </p:sp>
      <p:sp>
        <p:nvSpPr>
          <p:cNvPr id="15363" name="Rectangle 2">
            <a:extLst>
              <a:ext uri="{FF2B5EF4-FFF2-40B4-BE49-F238E27FC236}">
                <a16:creationId xmlns:a16="http://schemas.microsoft.com/office/drawing/2014/main" id="{8896BB61-1BD9-4C46-8DAE-911FB6521626}"/>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507129EA-0602-48A7-9CE9-9E18229C1E4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In this section, we’ll see how to test the null hypothesis that the population mean is equal to some hypothesized value. </a:t>
            </a:r>
          </a:p>
          <a:p>
            <a:pPr eaLnBrk="1" hangingPunct="1"/>
            <a:r>
              <a:rPr lang="en-US" altLang="en-US">
                <a:latin typeface="Geneva" pitchFamily="-64" charset="0"/>
                <a:ea typeface="ＭＳ Ｐゴシック" panose="020B0600070205080204" pitchFamily="34" charset="-128"/>
              </a:rPr>
              <a:t>First, let’s look at an example. </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98ECEE5-927D-44C0-BA06-8AF2B5C197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3EFF1FC-7799-4EA7-8DBF-B4DD340704DE}" type="slidenum">
              <a:rPr lang="en-US" altLang="en-US" sz="1200">
                <a:latin typeface="Times" panose="02020603050405020304" pitchFamily="18" charset="0"/>
              </a:rPr>
              <a:pPr/>
              <a:t>220</a:t>
            </a:fld>
            <a:endParaRPr lang="en-US" altLang="en-US" sz="1200">
              <a:latin typeface="Times" panose="02020603050405020304" pitchFamily="18" charset="0"/>
            </a:endParaRPr>
          </a:p>
        </p:txBody>
      </p:sp>
      <p:sp>
        <p:nvSpPr>
          <p:cNvPr id="17411" name="Rectangle 2">
            <a:extLst>
              <a:ext uri="{FF2B5EF4-FFF2-40B4-BE49-F238E27FC236}">
                <a16:creationId xmlns:a16="http://schemas.microsoft.com/office/drawing/2014/main" id="{6D6090C3-EBBD-4169-9A7F-2928A140CCAA}"/>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5B07C167-3CDE-471F-B5B8-7C98AC6F041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dirty="0">
                <a:solidFill>
                  <a:srgbClr val="000000"/>
                </a:solidFill>
                <a:latin typeface="Geneva" pitchFamily="-64" charset="0"/>
                <a:ea typeface="ＭＳ Ｐゴシック" panose="020B0600070205080204" pitchFamily="34" charset="-128"/>
                <a:cs typeface="Times New Roman" panose="02020603050405020304" pitchFamily="18" charset="0"/>
              </a:rPr>
              <a:t>Suppose an experimenter wanted to know if people are influenced by a subliminal message. </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dirty="0">
                <a:solidFill>
                  <a:srgbClr val="000000"/>
                </a:solidFill>
                <a:latin typeface="Geneva" pitchFamily="-64" charset="0"/>
                <a:ea typeface="ＭＳ Ｐゴシック" panose="020B0600070205080204" pitchFamily="34" charset="-128"/>
                <a:cs typeface="Times New Roman" panose="02020603050405020304" pitchFamily="18" charset="0"/>
              </a:rPr>
              <a:t>She shows nine subjects a series of 100 pairs of pictures, like the ones shown here. As each pair of pictures is shown, a subliminal message is presented suggesting the picture that the subject should choose. </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B3A57E7-491F-4E49-8BA4-B4614DFE3E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FC447825-ADAB-4B9B-AD92-CCED929E1CC5}" type="slidenum">
              <a:rPr lang="en-US" altLang="en-US" sz="1200">
                <a:latin typeface="Times" panose="02020603050405020304" pitchFamily="18" charset="0"/>
              </a:rPr>
              <a:pPr/>
              <a:t>221</a:t>
            </a:fld>
            <a:endParaRPr lang="en-US" altLang="en-US" sz="1200">
              <a:latin typeface="Times" panose="02020603050405020304" pitchFamily="18" charset="0"/>
            </a:endParaRPr>
          </a:p>
        </p:txBody>
      </p:sp>
      <p:sp>
        <p:nvSpPr>
          <p:cNvPr id="19459" name="Rectangle 2">
            <a:extLst>
              <a:ext uri="{FF2B5EF4-FFF2-40B4-BE49-F238E27FC236}">
                <a16:creationId xmlns:a16="http://schemas.microsoft.com/office/drawing/2014/main" id="{52A9C1F7-4583-41E5-A3D3-62F255744491}"/>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351AC48B-E517-44D3-A203-41C5D2499D5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The null hypothesis is that the subliminal message has no effect on which picture is chosen.  More specifically, the null hypothesis is that the mean number of times the suggested picture is chosen in the population is 50.  That is, if there were no effect of the subliminal message then subjects would choose the picture with the message 50% of the time.  Since we are testing 100 pairs of pictures, 50% of the time is equal to 50 of the pairs.</a:t>
            </a:r>
          </a:p>
          <a:p>
            <a:pPr eaLnBrk="1" hangingPunct="1"/>
            <a:r>
              <a:rPr lang="en-US" altLang="en-US">
                <a:latin typeface="Geneva" pitchFamily="-64" charset="0"/>
                <a:ea typeface="ＭＳ Ｐゴシック" panose="020B0600070205080204" pitchFamily="34" charset="-128"/>
              </a:rPr>
              <a:t>Written formally, the null hypothesis is that the population mean, or mu, is 50. </a:t>
            </a:r>
          </a:p>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AFE8CC55-41C9-4F29-B6DB-2CDB8C7033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4DB3429D-C66E-44C3-9CC3-7FA7016FB190}" type="slidenum">
              <a:rPr lang="en-US" altLang="en-US" sz="1200">
                <a:latin typeface="Times" panose="02020603050405020304" pitchFamily="18" charset="0"/>
              </a:rPr>
              <a:pPr/>
              <a:t>222</a:t>
            </a:fld>
            <a:endParaRPr lang="en-US" altLang="en-US" sz="1200">
              <a:latin typeface="Times" panose="02020603050405020304" pitchFamily="18" charset="0"/>
            </a:endParaRPr>
          </a:p>
        </p:txBody>
      </p:sp>
      <p:sp>
        <p:nvSpPr>
          <p:cNvPr id="21507" name="Rectangle 2">
            <a:extLst>
              <a:ext uri="{FF2B5EF4-FFF2-40B4-BE49-F238E27FC236}">
                <a16:creationId xmlns:a16="http://schemas.microsoft.com/office/drawing/2014/main" id="{B4E21831-0493-4415-B32B-BC499B6CAF3D}"/>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D0535B57-0842-4784-8186-398323E2B91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This table shows the frequency that the suggested picture was chosen by each of  the nine subjects.</a:t>
            </a:r>
          </a:p>
          <a:p>
            <a:pPr eaLnBrk="1" hangingPunct="1"/>
            <a:r>
              <a:rPr lang="en-US" altLang="en-US">
                <a:latin typeface="Geneva" pitchFamily="-64" charset="0"/>
                <a:ea typeface="ＭＳ Ｐゴシック" panose="020B0600070205080204" pitchFamily="34" charset="-128"/>
              </a:rPr>
              <a:t>You can see that the sample mean is 51, which is greater than the hypothesized population mean of 50 by 1.</a:t>
            </a:r>
          </a:p>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AEFB51E-41BB-46A7-B3F3-7880EE155B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69B2A744-4C69-4FB9-9D57-B03D9ECA466A}" type="slidenum">
              <a:rPr lang="en-US" altLang="en-US" sz="1200">
                <a:latin typeface="Times" panose="02020603050405020304" pitchFamily="18" charset="0"/>
              </a:rPr>
              <a:pPr/>
              <a:t>223</a:t>
            </a:fld>
            <a:endParaRPr lang="en-US" altLang="en-US" sz="1200">
              <a:latin typeface="Times" panose="02020603050405020304" pitchFamily="18" charset="0"/>
            </a:endParaRPr>
          </a:p>
        </p:txBody>
      </p:sp>
      <p:sp>
        <p:nvSpPr>
          <p:cNvPr id="23555" name="Rectangle 2">
            <a:extLst>
              <a:ext uri="{FF2B5EF4-FFF2-40B4-BE49-F238E27FC236}">
                <a16:creationId xmlns:a16="http://schemas.microsoft.com/office/drawing/2014/main" id="{B7779325-FA58-4889-9D7C-03C0242E0793}"/>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4C382EA0-93FA-4E19-990F-4A16F14C273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Helvetica" panose="020B0604020202020204" pitchFamily="34" charset="0"/>
                <a:ea typeface="ＭＳ Ｐゴシック" panose="020B0600070205080204" pitchFamily="34" charset="-128"/>
              </a:rPr>
              <a:t>To test the significance of the difference from the null hypothesis, we assume that the null hypothesis is true and then we calculate the probability that a sample mean would be greater than the population mean by one or more. If this probability is low, then doubt is cast on the validity of the null hypothesis.</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72508DE4-844A-40A6-BAAC-5A3CDC0549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6818DA7D-5F74-4CD1-B661-2321E6347DDA}" type="slidenum">
              <a:rPr lang="en-US" altLang="en-US" sz="1200">
                <a:latin typeface="Times" panose="02020603050405020304" pitchFamily="18" charset="0"/>
              </a:rPr>
              <a:pPr/>
              <a:t>224</a:t>
            </a:fld>
            <a:endParaRPr lang="en-US" altLang="en-US" sz="1200">
              <a:latin typeface="Times" panose="02020603050405020304" pitchFamily="18" charset="0"/>
            </a:endParaRPr>
          </a:p>
        </p:txBody>
      </p:sp>
      <p:sp>
        <p:nvSpPr>
          <p:cNvPr id="25603" name="Rectangle 2">
            <a:extLst>
              <a:ext uri="{FF2B5EF4-FFF2-40B4-BE49-F238E27FC236}">
                <a16:creationId xmlns:a16="http://schemas.microsoft.com/office/drawing/2014/main" id="{107F5087-FA89-4190-A893-42C17FFE66B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03170607-4815-4C36-B739-9CFCE700F7D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The  first step is to determine the sampling distribution of the mean. As shown in an earlier section, the mean of the sampling distribution of the mean is equal to the population mean, which,  in this example, is 50. The standard deviation of the sampling distribution of the mean, also known as the standard error of the mean, is equal to the population standard deviation divided by the square root of N.  </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FA26B6D-5834-4976-9F91-B85ED45E2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4F6EBD9D-AD70-4F52-A9E1-3C003BFB3A4A}" type="slidenum">
              <a:rPr lang="en-US" altLang="en-US" sz="1200">
                <a:latin typeface="Times" panose="02020603050405020304" pitchFamily="18" charset="0"/>
              </a:rPr>
              <a:pPr/>
              <a:t>225</a:t>
            </a:fld>
            <a:endParaRPr lang="en-US" altLang="en-US" sz="1200">
              <a:latin typeface="Times" panose="02020603050405020304" pitchFamily="18" charset="0"/>
            </a:endParaRPr>
          </a:p>
        </p:txBody>
      </p:sp>
      <p:sp>
        <p:nvSpPr>
          <p:cNvPr id="27651" name="Rectangle 2">
            <a:extLst>
              <a:ext uri="{FF2B5EF4-FFF2-40B4-BE49-F238E27FC236}">
                <a16:creationId xmlns:a16="http://schemas.microsoft.com/office/drawing/2014/main" id="{0EE93FE4-F521-449C-BB4D-6924A8E1720C}"/>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B45ABA27-3F23-4571-B869-BB341C11DDB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In practice, we rarely know the population standard deviation, and therefore use the sample standard deviation as an estimate.</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182B132-BF5F-4904-9F07-5761672D37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C6A8BFF3-6438-4A9D-81CC-813A08F0726D}" type="slidenum">
              <a:rPr lang="en-US" altLang="en-US" sz="1200">
                <a:latin typeface="Times" panose="02020603050405020304" pitchFamily="18" charset="0"/>
              </a:rPr>
              <a:pPr/>
              <a:t>226</a:t>
            </a:fld>
            <a:endParaRPr lang="en-US" altLang="en-US" sz="1200">
              <a:latin typeface="Times" panose="02020603050405020304" pitchFamily="18" charset="0"/>
            </a:endParaRPr>
          </a:p>
        </p:txBody>
      </p:sp>
      <p:sp>
        <p:nvSpPr>
          <p:cNvPr id="29699" name="Rectangle 2">
            <a:extLst>
              <a:ext uri="{FF2B5EF4-FFF2-40B4-BE49-F238E27FC236}">
                <a16:creationId xmlns:a16="http://schemas.microsoft.com/office/drawing/2014/main" id="{904A8AE5-65E3-4704-8826-50C49455F3AF}"/>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8BDF80BF-5D50-425F-B3D8-E2B88D5E0E9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However, it is useful to see how the probability is computed when the population standard deviation is known, since this will help you understand how it is calculated when the standard deviation is estimated.  The subliminal perception example is one of the exceptional situations in which the standard deviation is known. Specifically, if the null hypothesis is true, then the population standard deviation is 5. This value was calculated from the binomial distribution for an N equal to 100 and a population proportion (pi) equal to .5. The formula for the standard deviation is shown here. It is not critical for present purposes that you recall the details of the binomial distribution. It is important to know that this is an example in which the population standard deviation is known to be 5.</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39689037-9155-402E-96D1-ACA8716E8A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8E250949-8406-4044-953A-5E1730252E40}" type="slidenum">
              <a:rPr lang="en-US" altLang="en-US" sz="1200">
                <a:latin typeface="Times" panose="02020603050405020304" pitchFamily="18" charset="0"/>
              </a:rPr>
              <a:pPr/>
              <a:t>227</a:t>
            </a:fld>
            <a:endParaRPr lang="en-US" altLang="en-US" sz="1200">
              <a:latin typeface="Times" panose="02020603050405020304" pitchFamily="18" charset="0"/>
            </a:endParaRPr>
          </a:p>
        </p:txBody>
      </p:sp>
      <p:sp>
        <p:nvSpPr>
          <p:cNvPr id="31747" name="Rectangle 2">
            <a:extLst>
              <a:ext uri="{FF2B5EF4-FFF2-40B4-BE49-F238E27FC236}">
                <a16:creationId xmlns:a16="http://schemas.microsoft.com/office/drawing/2014/main" id="{F58ED9F9-7B52-4A5C-8F02-AE999151BAD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9ED9839-FA22-434E-9FEF-4D7A4E23D40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Next we determine the standard error.</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Substituting the standard deviation of 5 and N of 9 into the equation, the standard error is calculated to  be 1.667. Be careful not to confuse the N of 100 shown previously, which represents the number of pairs of pictures each subject saw, with the N of 9 shown here, which represents the number of subjects.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C888E4-E996-42AF-8139-3940A0B391A7}"/>
              </a:ext>
            </a:extLst>
          </p:cNvPr>
          <p:cNvSpPr>
            <a:spLocks noGrp="1" noChangeArrowheads="1"/>
          </p:cNvSpPr>
          <p:nvPr>
            <p:ph type="sldNum" sz="quarter" idx="5"/>
          </p:nvPr>
        </p:nvSpPr>
        <p:spPr>
          <a:ln/>
        </p:spPr>
        <p:txBody>
          <a:bodyPr/>
          <a:lstStyle/>
          <a:p>
            <a:fld id="{CA7DA710-60C7-41F9-9598-F18B723E21AC}" type="slidenum">
              <a:rPr lang="en-US" altLang="en-US"/>
              <a:pPr/>
              <a:t>24</a:t>
            </a:fld>
            <a:endParaRPr lang="en-US" altLang="en-US"/>
          </a:p>
        </p:txBody>
      </p:sp>
      <p:sp>
        <p:nvSpPr>
          <p:cNvPr id="37890" name="Rectangle 2">
            <a:extLst>
              <a:ext uri="{FF2B5EF4-FFF2-40B4-BE49-F238E27FC236}">
                <a16:creationId xmlns:a16="http://schemas.microsoft.com/office/drawing/2014/main" id="{2BC610F3-F84E-4653-9F52-4E37AA6AAC07}"/>
              </a:ext>
            </a:extLst>
          </p:cNvPr>
          <p:cNvSpPr>
            <a:spLocks noGrp="1" noRot="1" noChangeAspect="1" noChangeArrowheads="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37891" name="Rectangle 3">
            <a:extLst>
              <a:ext uri="{FF2B5EF4-FFF2-40B4-BE49-F238E27FC236}">
                <a16:creationId xmlns:a16="http://schemas.microsoft.com/office/drawing/2014/main" id="{40EBDA78-4EB8-41DF-B340-DDCA4A34306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For example, if value1 is 5 and the mean is 6.5, you can compute that the total of the two scores is 13 and therefore that value2 must be 8.</a:t>
            </a:r>
            <a:endParaRPr lang="en-US"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CFDD72F-53E9-489C-887A-9695325CBB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A6F37B49-EEBC-4DC2-A845-75614652935A}" type="slidenum">
              <a:rPr lang="en-US" altLang="en-US" sz="1200">
                <a:latin typeface="Times" panose="02020603050405020304" pitchFamily="18" charset="0"/>
              </a:rPr>
              <a:pPr/>
              <a:t>228</a:t>
            </a:fld>
            <a:endParaRPr lang="en-US" altLang="en-US" sz="1200">
              <a:latin typeface="Times" panose="02020603050405020304" pitchFamily="18" charset="0"/>
            </a:endParaRPr>
          </a:p>
        </p:txBody>
      </p:sp>
      <p:sp>
        <p:nvSpPr>
          <p:cNvPr id="33795" name="Rectangle 2">
            <a:extLst>
              <a:ext uri="{FF2B5EF4-FFF2-40B4-BE49-F238E27FC236}">
                <a16:creationId xmlns:a16="http://schemas.microsoft.com/office/drawing/2014/main" id="{FF1EF269-DCA3-4249-97D3-2BA3C54C9E7B}"/>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92BF4403-7CB4-46D0-AAFC-4FE9482F26F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To recap, we want to know the probability of obtaining a sample mean of 51 or more when the sampling distribution of the mean has a mean of 50 and a standard deviation of 1.667. </a:t>
            </a:r>
          </a:p>
          <a:p>
            <a:pPr eaLnBrk="1" hangingPunct="1"/>
            <a:r>
              <a:rPr lang="en-US" altLang="en-US">
                <a:latin typeface="Geneva" pitchFamily="-64" charset="0"/>
                <a:ea typeface="ＭＳ Ｐゴシック" panose="020B0600070205080204" pitchFamily="34" charset="-128"/>
              </a:rPr>
              <a:t>To do this, we need to assume that the sampling distribution of the mean is normally distributed. </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B75B0F60-4C4F-4F6F-8979-B8C7FB7759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96D1BC9-FD64-42CC-99EC-9273B96D1596}" type="slidenum">
              <a:rPr lang="en-US" altLang="en-US" sz="1200">
                <a:latin typeface="Times" panose="02020603050405020304" pitchFamily="18" charset="0"/>
              </a:rPr>
              <a:pPr/>
              <a:t>229</a:t>
            </a:fld>
            <a:endParaRPr lang="en-US" altLang="en-US" sz="1200">
              <a:latin typeface="Times" panose="02020603050405020304" pitchFamily="18" charset="0"/>
            </a:endParaRPr>
          </a:p>
        </p:txBody>
      </p:sp>
      <p:sp>
        <p:nvSpPr>
          <p:cNvPr id="35843" name="Rectangle 2">
            <a:extLst>
              <a:ext uri="{FF2B5EF4-FFF2-40B4-BE49-F238E27FC236}">
                <a16:creationId xmlns:a16="http://schemas.microsoft.com/office/drawing/2014/main" id="{208341A1-5CCA-414E-AFC2-711A336E291B}"/>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97196AD-74A7-4B17-B9C0-EA220F64E16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We can use the normal distribution calculator to find the probability.  Type in the mean of 50 and the standard deviation of 1.667.  The calculator then works out the area under the curve above 51.  The probability of obtaining a sample mean of 51 or larger is 0.274, and is displayed here as the shaded area under the curve.   </a:t>
            </a:r>
          </a:p>
          <a:p>
            <a:pPr eaLnBrk="1" hangingPunct="1"/>
            <a:endParaRPr lang="en-US" altLang="en-US">
              <a:latin typeface="Geneva" pitchFamily="-64" charset="0"/>
              <a:ea typeface="ＭＳ Ｐゴシック" panose="020B0600070205080204" pitchFamily="34" charset="-128"/>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7618967-664E-4C6E-B492-3E8C0A094F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9BB8979A-49C2-4652-AE13-BED7800DEEE5}" type="slidenum">
              <a:rPr lang="en-US" altLang="en-US" sz="1200">
                <a:latin typeface="Times" panose="02020603050405020304" pitchFamily="18" charset="0"/>
              </a:rPr>
              <a:pPr/>
              <a:t>230</a:t>
            </a:fld>
            <a:endParaRPr lang="en-US" altLang="en-US" sz="1200">
              <a:latin typeface="Times" panose="02020603050405020304" pitchFamily="18" charset="0"/>
            </a:endParaRPr>
          </a:p>
        </p:txBody>
      </p:sp>
      <p:sp>
        <p:nvSpPr>
          <p:cNvPr id="37891" name="Rectangle 2">
            <a:extLst>
              <a:ext uri="{FF2B5EF4-FFF2-40B4-BE49-F238E27FC236}">
                <a16:creationId xmlns:a16="http://schemas.microsoft.com/office/drawing/2014/main" id="{C0BC1129-4B04-456C-AFA6-505331E314F1}"/>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715FD77-660F-4E08-BCE6-98A42B4E275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What can we conclude from this?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The probability is 0.274 that a sample mean of 51 or higher would be found even if the subliminal message has no effect. This is a relatively high probability.</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The probability should be much lower such as less than 0.05 in order to strongly support a conclusion that the independent variable has an effect. The probability of 0.274  indicates that the finding might well have been due to chance and therefore we do not reject the null hypothesis. In short, this experiment does not provide convincing evidence that subliminal messages have an effect. Nor does it demonstrate that subliminal messages have no effect.</a:t>
            </a:r>
            <a:r>
              <a:rPr lang="en-US" altLang="en-US">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B4A6F83-7807-4834-A174-6ED493E953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48894862-8CB5-427A-8F77-24D40D4C9A61}" type="slidenum">
              <a:rPr lang="en-US" altLang="en-US" sz="1200">
                <a:latin typeface="Times" panose="02020603050405020304" pitchFamily="18" charset="0"/>
              </a:rPr>
              <a:pPr/>
              <a:t>231</a:t>
            </a:fld>
            <a:endParaRPr lang="en-US" altLang="en-US" sz="1200">
              <a:latin typeface="Times" panose="02020603050405020304" pitchFamily="18" charset="0"/>
            </a:endParaRPr>
          </a:p>
        </p:txBody>
      </p:sp>
      <p:sp>
        <p:nvSpPr>
          <p:cNvPr id="39939" name="Rectangle 2">
            <a:extLst>
              <a:ext uri="{FF2B5EF4-FFF2-40B4-BE49-F238E27FC236}">
                <a16:creationId xmlns:a16="http://schemas.microsoft.com/office/drawing/2014/main" id="{5465E906-6F8A-4899-82AC-69B456EA4A7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299097D-1AE8-441B-A0F7-E076A5B90DF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pitchFamily="-64" charset="0"/>
                <a:ea typeface="ＭＳ Ｐゴシック" panose="020B0600070205080204" pitchFamily="34" charset="-128"/>
              </a:rPr>
              <a:t>We just performed what’s called a one-tailed test because we computed the probability of a sample mean being one or more points </a:t>
            </a:r>
            <a:r>
              <a:rPr lang="en-US" altLang="en-US" b="1" i="1" dirty="0">
                <a:latin typeface="Geneva" pitchFamily="-64" charset="0"/>
                <a:ea typeface="ＭＳ Ｐゴシック" panose="020B0600070205080204" pitchFamily="34" charset="-128"/>
              </a:rPr>
              <a:t>higher</a:t>
            </a:r>
            <a:r>
              <a:rPr lang="en-US" altLang="en-US" dirty="0">
                <a:latin typeface="Geneva" pitchFamily="-64" charset="0"/>
                <a:ea typeface="ＭＳ Ｐゴシック" panose="020B0600070205080204" pitchFamily="34" charset="-128"/>
              </a:rPr>
              <a:t> that than the hypothesized mean of 50. That is, we tested in one direction only.  We only looked at the area of the distribution </a:t>
            </a:r>
            <a:r>
              <a:rPr lang="en-US" altLang="en-US" b="1" i="1" dirty="0">
                <a:latin typeface="Geneva" pitchFamily="-64" charset="0"/>
                <a:ea typeface="ＭＳ Ｐゴシック" panose="020B0600070205080204" pitchFamily="34" charset="-128"/>
              </a:rPr>
              <a:t>above</a:t>
            </a:r>
            <a:r>
              <a:rPr lang="en-US" altLang="en-US" dirty="0">
                <a:latin typeface="Geneva" pitchFamily="-64" charset="0"/>
                <a:ea typeface="ＭＳ Ｐゴシック" panose="020B0600070205080204" pitchFamily="34" charset="-128"/>
              </a:rPr>
              <a:t> 51.</a:t>
            </a:r>
          </a:p>
          <a:p>
            <a:pPr eaLnBrk="1" hangingPunct="1"/>
            <a:r>
              <a:rPr lang="en-US" altLang="en-US" dirty="0">
                <a:latin typeface="Geneva" pitchFamily="-64" charset="0"/>
                <a:ea typeface="ＭＳ Ｐゴシック" panose="020B0600070205080204" pitchFamily="34" charset="-128"/>
              </a:rPr>
              <a:t>To test the two tailed hypothesis, compute the probability of a sample mean differing by one or more in </a:t>
            </a:r>
            <a:r>
              <a:rPr lang="en-US" altLang="en-US" b="1" i="1" dirty="0">
                <a:latin typeface="Geneva" pitchFamily="-64" charset="0"/>
                <a:ea typeface="ＭＳ Ｐゴシック" panose="020B0600070205080204" pitchFamily="34" charset="-128"/>
              </a:rPr>
              <a:t>either</a:t>
            </a:r>
            <a:r>
              <a:rPr lang="en-US" altLang="en-US" dirty="0">
                <a:latin typeface="Geneva" pitchFamily="-64" charset="0"/>
                <a:ea typeface="ＭＳ Ｐゴシック" panose="020B0600070205080204" pitchFamily="34" charset="-128"/>
              </a:rPr>
              <a:t> direction from the hypothesized mean of 50. To do this work out the probability of a mean being less than or equal to 49 or greater than or equal to 51.</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F9EAC5C-0564-44D3-BC69-340201D582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A3F56F72-45EB-455E-A5B5-5A7ABC8A2D08}" type="slidenum">
              <a:rPr lang="en-US" altLang="en-US" sz="1200">
                <a:latin typeface="Times" panose="02020603050405020304" pitchFamily="18" charset="0"/>
              </a:rPr>
              <a:pPr/>
              <a:t>232</a:t>
            </a:fld>
            <a:endParaRPr lang="en-US" altLang="en-US" sz="1200">
              <a:latin typeface="Times" panose="02020603050405020304" pitchFamily="18" charset="0"/>
            </a:endParaRPr>
          </a:p>
        </p:txBody>
      </p:sp>
      <p:sp>
        <p:nvSpPr>
          <p:cNvPr id="41987" name="Rectangle 2">
            <a:extLst>
              <a:ext uri="{FF2B5EF4-FFF2-40B4-BE49-F238E27FC236}">
                <a16:creationId xmlns:a16="http://schemas.microsoft.com/office/drawing/2014/main" id="{C560F740-C0B9-47C4-B599-1290EE75746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065834A-2B1A-4D30-AA31-40D0D430882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So when we’re talking about tails, remember that we mean the ends of the distribution, not the fluffy kind.</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178E2E3E-E075-47A1-B7AD-DD84C969D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65C8386B-2D79-49B8-AFD1-1F81AFE95B92}" type="slidenum">
              <a:rPr lang="en-US" altLang="en-US" sz="1200">
                <a:latin typeface="Times" panose="02020603050405020304" pitchFamily="18" charset="0"/>
              </a:rPr>
              <a:pPr/>
              <a:t>233</a:t>
            </a:fld>
            <a:endParaRPr lang="en-US" altLang="en-US" sz="1200">
              <a:latin typeface="Times" panose="02020603050405020304" pitchFamily="18" charset="0"/>
            </a:endParaRPr>
          </a:p>
        </p:txBody>
      </p:sp>
      <p:sp>
        <p:nvSpPr>
          <p:cNvPr id="44035" name="Rectangle 2">
            <a:extLst>
              <a:ext uri="{FF2B5EF4-FFF2-40B4-BE49-F238E27FC236}">
                <a16:creationId xmlns:a16="http://schemas.microsoft.com/office/drawing/2014/main" id="{4A9879C6-2B32-439F-B2C1-805BFA3009D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0B0A1DA6-2AA9-4A87-B8F7-8110210A7FB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Again, we can use the normal distribution calculator to work out the two-tailed probability.  As you can see, the probability is 0.548, which, as you might have guessed, is twice the probability of 0.274 shown earlier.</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3F18419-34EB-4407-B8AD-BEF756B42F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8E60017-3E1F-42B5-9929-1DAB82D6F9DC}" type="slidenum">
              <a:rPr lang="en-US" altLang="en-US" sz="1200">
                <a:latin typeface="Times" panose="02020603050405020304" pitchFamily="18" charset="0"/>
              </a:rPr>
              <a:pPr/>
              <a:t>234</a:t>
            </a:fld>
            <a:endParaRPr lang="en-US" altLang="en-US" sz="1200">
              <a:latin typeface="Times" panose="02020603050405020304" pitchFamily="18" charset="0"/>
            </a:endParaRPr>
          </a:p>
        </p:txBody>
      </p:sp>
      <p:sp>
        <p:nvSpPr>
          <p:cNvPr id="46083" name="Rectangle 2">
            <a:extLst>
              <a:ext uri="{FF2B5EF4-FFF2-40B4-BE49-F238E27FC236}">
                <a16:creationId xmlns:a16="http://schemas.microsoft.com/office/drawing/2014/main" id="{FEBB0242-9226-41D7-BC35-B42DADE73D41}"/>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BC8CFFF0-A009-4311-940B-A3765953922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Before statisticians could get hold of these fantastic calculators, they had to  find probabilities the old fashioned way.  They did probability calculations using Z-scores and the standard normal distribution.  To do this, compute Z using the formula shown here.  Z is a value on the standardized normal distribution, M is the sample mean, mu is the hypothesized value of the mean, and sigma-sub-M is the standard error of the mean. For this example, Z is equal to 51 minus 50, divided by 1.667, which equals 0.60. </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385BF667-5A56-435C-9095-57FFB566A6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D5C8B51E-C925-4AF7-95FC-A14E638CCF66}" type="slidenum">
              <a:rPr lang="en-US" altLang="en-US" sz="1200">
                <a:latin typeface="Times" panose="02020603050405020304" pitchFamily="18" charset="0"/>
              </a:rPr>
              <a:pPr/>
              <a:t>235</a:t>
            </a:fld>
            <a:endParaRPr lang="en-US" altLang="en-US" sz="1200">
              <a:latin typeface="Times" panose="02020603050405020304" pitchFamily="18" charset="0"/>
            </a:endParaRPr>
          </a:p>
        </p:txBody>
      </p:sp>
      <p:sp>
        <p:nvSpPr>
          <p:cNvPr id="48131" name="Rectangle 2">
            <a:extLst>
              <a:ext uri="{FF2B5EF4-FFF2-40B4-BE49-F238E27FC236}">
                <a16:creationId xmlns:a16="http://schemas.microsoft.com/office/drawing/2014/main" id="{ADBF17DD-E7AB-4E55-9C64-E2B9AFC517C1}"/>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5320B45-A3F8-4BB2-8444-7BCC634363A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We can find the answer using the normal calculator with a mean of 0 and a standard deviation of 1, which are properties of a standard normal distribution. Notice that the probability, shown here as the shaded blue area, is the same as when we calculated it earlier for the one-tailed test. Of course in the old days, statisticians would use a table, not a calculator.</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1D3E6E2A-3B76-4C6E-B9A2-02469E025E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3B870C70-EA60-410B-BF43-1431413FC113}" type="slidenum">
              <a:rPr lang="en-US" altLang="en-US" sz="1200">
                <a:latin typeface="Times" panose="02020603050405020304" pitchFamily="18" charset="0"/>
              </a:rPr>
              <a:pPr/>
              <a:t>236</a:t>
            </a:fld>
            <a:endParaRPr lang="en-US" altLang="en-US" sz="1200">
              <a:latin typeface="Times" panose="02020603050405020304" pitchFamily="18" charset="0"/>
            </a:endParaRPr>
          </a:p>
        </p:txBody>
      </p:sp>
      <p:sp>
        <p:nvSpPr>
          <p:cNvPr id="50179" name="Rectangle 2">
            <a:extLst>
              <a:ext uri="{FF2B5EF4-FFF2-40B4-BE49-F238E27FC236}">
                <a16:creationId xmlns:a16="http://schemas.microsoft.com/office/drawing/2014/main" id="{56A98DE2-B22D-46C4-B04E-9BDD9EDA7FA1}"/>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FD3659E4-713D-46F4-8EF7-8AA8C32695B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dirty="0">
                <a:solidFill>
                  <a:srgbClr val="000000"/>
                </a:solidFill>
                <a:latin typeface="Geneva" pitchFamily="-64" charset="0"/>
                <a:ea typeface="ＭＳ Ｐゴシック" panose="020B0600070205080204" pitchFamily="34" charset="-128"/>
                <a:cs typeface="Times New Roman" panose="02020603050405020304" pitchFamily="18" charset="0"/>
              </a:rPr>
              <a:t>Unfortunately, in the real-world, it is very rare that we would know the mean and standard deviation of the population. </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dirty="0">
                <a:solidFill>
                  <a:srgbClr val="000000"/>
                </a:solidFill>
                <a:latin typeface="Geneva" pitchFamily="-64" charset="0"/>
                <a:ea typeface="ＭＳ Ｐゴシック" panose="020B0600070205080204" pitchFamily="34" charset="-128"/>
                <a:cs typeface="Times New Roman" panose="02020603050405020304" pitchFamily="18" charset="0"/>
              </a:rPr>
              <a:t>Typically, we have to </a:t>
            </a:r>
            <a:r>
              <a:rPr lang="en-US" altLang="en-US" b="1" i="1" dirty="0">
                <a:solidFill>
                  <a:srgbClr val="000000"/>
                </a:solidFill>
                <a:latin typeface="Geneva" pitchFamily="-64" charset="0"/>
                <a:ea typeface="ＭＳ Ｐゴシック" panose="020B0600070205080204" pitchFamily="34" charset="-128"/>
                <a:cs typeface="Times New Roman" panose="02020603050405020304" pitchFamily="18" charset="0"/>
              </a:rPr>
              <a:t>estimate</a:t>
            </a:r>
            <a:r>
              <a:rPr lang="en-US" altLang="en-US" dirty="0">
                <a:solidFill>
                  <a:srgbClr val="000000"/>
                </a:solidFill>
                <a:latin typeface="Geneva" pitchFamily="-64" charset="0"/>
                <a:ea typeface="ＭＳ Ｐゴシック" panose="020B0600070205080204" pitchFamily="34" charset="-128"/>
                <a:cs typeface="Times New Roman" panose="02020603050405020304" pitchFamily="18" charset="0"/>
              </a:rPr>
              <a:t> these using our sample data. We estimate the population mean with our sample mean, estimate the population standard deviation with the sample standard deviation, and estimate the standard error of the mean with the estimated standard error of the mean. </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97892D72-28C6-44FA-8C6B-CB278D3867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F3751AC-B44A-433B-BF6E-65159117100C}" type="slidenum">
              <a:rPr lang="en-US" altLang="en-US" sz="1200">
                <a:latin typeface="Times" panose="02020603050405020304" pitchFamily="18" charset="0"/>
              </a:rPr>
              <a:pPr/>
              <a:t>237</a:t>
            </a:fld>
            <a:endParaRPr lang="en-US" altLang="en-US" sz="1200">
              <a:latin typeface="Times" panose="02020603050405020304" pitchFamily="18" charset="0"/>
            </a:endParaRPr>
          </a:p>
        </p:txBody>
      </p:sp>
      <p:sp>
        <p:nvSpPr>
          <p:cNvPr id="52227" name="Rectangle 2">
            <a:extLst>
              <a:ext uri="{FF2B5EF4-FFF2-40B4-BE49-F238E27FC236}">
                <a16:creationId xmlns:a16="http://schemas.microsoft.com/office/drawing/2014/main" id="{D71B6BC4-041A-459D-BF70-F43B71067F8D}"/>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1C8D681-1FBD-48EB-9170-6A8E7C81B7C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To take a real-world example, we’ll use the data from the ADHD treatment case study.  We’ll summarize the study here but for more details refer to the case studies section. </a:t>
            </a:r>
          </a:p>
          <a:p>
            <a:pPr eaLnBrk="1" hangingPunct="1"/>
            <a:r>
              <a:rPr lang="en-US" altLang="en-US">
                <a:latin typeface="Geneva" pitchFamily="-64" charset="0"/>
                <a:ea typeface="ＭＳ Ｐゴシック" panose="020B0600070205080204" pitchFamily="34" charset="-128"/>
              </a:rPr>
              <a:t>These data consist of the scores of 24 children with ADHD on a delay of gratification task. Each child was tested under four different drug dosage levels, so we’re looking at a repeated measures design.  But we’ll simplify a little and concentrate on two conditions instead of all four.   Here you can see the results for four children in the placebo condition (D0)  who received 0 milligrams of the drug, and in the high dosage condition (D60) in which they received .6 milligrams of the drug per kilogram of body weight.</a:t>
            </a:r>
          </a:p>
          <a:p>
            <a:pPr eaLnBrk="1" hangingPunct="1"/>
            <a:endParaRPr lang="en-US" altLang="en-US">
              <a:latin typeface="Geneva" pitchFamily="-64" charset="0"/>
              <a:ea typeface="ＭＳ Ｐゴシック" panose="020B0600070205080204" pitchFamily="34" charset="-128"/>
            </a:endParaRPr>
          </a:p>
          <a:p>
            <a:pPr eaLnBrk="1" hangingPunct="1"/>
            <a:r>
              <a:rPr lang="en-US" altLang="en-US">
                <a:latin typeface="Geneva" pitchFamily="-64" charset="0"/>
                <a:ea typeface="ＭＳ Ｐゴシック" panose="020B0600070205080204" pitchFamily="34" charset="-128"/>
              </a:rPr>
              <a:t>Notice that difference scores are shown here in the last column. When children perform better in the high-dosage condition than in the placebo condition, the difference score is positive, and when children perform better in the placebo condition than in the high dosage condition, the difference score is negative.</a:t>
            </a:r>
          </a:p>
          <a:p>
            <a:pPr eaLnBrk="1" hangingPunct="1"/>
            <a:r>
              <a:rPr lang="en-US" altLang="en-US">
                <a:latin typeface="Geneva" pitchFamily="-64" charset="0"/>
                <a:ea typeface="ＭＳ Ｐゴシック" panose="020B0600070205080204" pitchFamily="34" charset="-128"/>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1AC8205-ECC3-42FC-94DE-047270AD9ADC}"/>
              </a:ext>
            </a:extLst>
          </p:cNvPr>
          <p:cNvSpPr>
            <a:spLocks noGrp="1" noChangeArrowheads="1"/>
          </p:cNvSpPr>
          <p:nvPr>
            <p:ph type="sldNum" sz="quarter" idx="5"/>
          </p:nvPr>
        </p:nvSpPr>
        <p:spPr>
          <a:ln/>
        </p:spPr>
        <p:txBody>
          <a:bodyPr/>
          <a:lstStyle/>
          <a:p>
            <a:fld id="{F6A94523-4575-4CE7-A7F2-4F436940F3B0}" type="slidenum">
              <a:rPr lang="en-US" altLang="en-US"/>
              <a:pPr/>
              <a:t>25</a:t>
            </a:fld>
            <a:endParaRPr lang="en-US" altLang="en-US"/>
          </a:p>
        </p:txBody>
      </p:sp>
      <p:sp>
        <p:nvSpPr>
          <p:cNvPr id="23554" name="Rectangle 2">
            <a:extLst>
              <a:ext uri="{FF2B5EF4-FFF2-40B4-BE49-F238E27FC236}">
                <a16:creationId xmlns:a16="http://schemas.microsoft.com/office/drawing/2014/main" id="{AC212C0E-9CC1-4B91-B1DE-E2E01751B64C}"/>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297915-5E2D-4113-92E5-0F8F076FB2DD}"/>
              </a:ext>
            </a:extLst>
          </p:cNvPr>
          <p:cNvSpPr>
            <a:spLocks noGrp="1" noChangeArrowheads="1"/>
          </p:cNvSpPr>
          <p:nvPr>
            <p:ph type="body" idx="1"/>
          </p:nvPr>
        </p:nvSpPr>
        <p:spPr/>
        <p:txBody>
          <a:bodyPr/>
          <a:lstStyle/>
          <a:p>
            <a:r>
              <a:rPr lang="en-US" altLang="en-US">
                <a:latin typeface="Geneva" charset="0"/>
              </a:rPr>
              <a:t>In general, the degrees of freedom for an estimate is equal to the number of values minus the number of parameters estimated en route to the estimate in question. In the Martians example, there are two values(8 and 5) and we had to estimate one parameter mu on the way to estimating the parameter of interest sigma. Therefore, the estimate of variance has 2 minus 1 equals 1 degrees of freedom. </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E24F9F46-82C6-4F6F-9CBE-068E60C020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FC2B868-D8AE-4FFC-A3EC-66194C4DF21E}" type="slidenum">
              <a:rPr lang="en-US" altLang="en-US" sz="1200">
                <a:latin typeface="Times" panose="02020603050405020304" pitchFamily="18" charset="0"/>
              </a:rPr>
              <a:pPr/>
              <a:t>238</a:t>
            </a:fld>
            <a:endParaRPr lang="en-US" altLang="en-US" sz="1200">
              <a:latin typeface="Times" panose="02020603050405020304" pitchFamily="18" charset="0"/>
            </a:endParaRPr>
          </a:p>
        </p:txBody>
      </p:sp>
      <p:sp>
        <p:nvSpPr>
          <p:cNvPr id="54275" name="Rectangle 2">
            <a:extLst>
              <a:ext uri="{FF2B5EF4-FFF2-40B4-BE49-F238E27FC236}">
                <a16:creationId xmlns:a16="http://schemas.microsoft.com/office/drawing/2014/main" id="{658A18EF-0C44-4F0A-8DF6-953441BFBCA1}"/>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F9E39B2D-8A88-46B9-9726-A25B17234A0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If the drug has a positive effect, and improves performance on the delay of gratification task, then the mean difference score in the population will be positive. If the drug has </a:t>
            </a:r>
            <a:r>
              <a:rPr lang="en-US" altLang="en-US" b="1" i="1">
                <a:latin typeface="Geneva" pitchFamily="-64" charset="0"/>
                <a:ea typeface="ＭＳ Ｐゴシック" panose="020B0600070205080204" pitchFamily="34" charset="-128"/>
              </a:rPr>
              <a:t>no</a:t>
            </a:r>
            <a:r>
              <a:rPr lang="en-US" altLang="en-US">
                <a:latin typeface="Geneva" pitchFamily="-64" charset="0"/>
                <a:ea typeface="ＭＳ Ｐゴシック" panose="020B0600070205080204" pitchFamily="34" charset="-128"/>
              </a:rPr>
              <a:t> effect, then the mean difference score in the population is 0.  This is the null hypothesis.</a:t>
            </a: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D822072-80F1-4D32-B10E-40E897B15F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B0B8236E-A7B5-4C28-9C37-C7BAFEABBACE}" type="slidenum">
              <a:rPr lang="en-US" altLang="en-US" sz="1200">
                <a:latin typeface="Times" panose="02020603050405020304" pitchFamily="18" charset="0"/>
              </a:rPr>
              <a:pPr/>
              <a:t>239</a:t>
            </a:fld>
            <a:endParaRPr lang="en-US" altLang="en-US" sz="1200">
              <a:latin typeface="Times" panose="02020603050405020304" pitchFamily="18" charset="0"/>
            </a:endParaRPr>
          </a:p>
        </p:txBody>
      </p:sp>
      <p:sp>
        <p:nvSpPr>
          <p:cNvPr id="56323" name="Rectangle 2">
            <a:extLst>
              <a:ext uri="{FF2B5EF4-FFF2-40B4-BE49-F238E27FC236}">
                <a16:creationId xmlns:a16="http://schemas.microsoft.com/office/drawing/2014/main" id="{6C25BABE-6DD7-4AFF-A071-C76F2FA36B09}"/>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6D3B50A8-40B2-43E9-8AB1-5949C1E26C8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To test the null hypothesis, we do a t-test. To compute t, we take a statistic, subtract the hypothesized value, and divide that by the estimated standard error of the statistic.</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Because we're testing a single mean, we take the sample mean minus the hypothesized value of the population mean, and divide it by the estimated standard error of the mean.</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a:latin typeface="Calibri" panose="020F0502020204030204" pitchFamily="34" charset="0"/>
                <a:ea typeface="ＭＳ Ｐゴシック" panose="020B0600070205080204" pitchFamily="34" charset="-128"/>
                <a:cs typeface="Times New Roman" panose="02020603050405020304" pitchFamily="18" charset="0"/>
              </a:rPr>
              <a:t> </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6107E0F-9F1B-4D3C-BA8C-59A8A8EA5D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D93CE884-9F2D-4951-8883-AA08685DC183}" type="slidenum">
              <a:rPr lang="en-US" altLang="en-US" sz="1200">
                <a:latin typeface="Times" panose="02020603050405020304" pitchFamily="18" charset="0"/>
              </a:rPr>
              <a:pPr/>
              <a:t>240</a:t>
            </a:fld>
            <a:endParaRPr lang="en-US" altLang="en-US" sz="1200">
              <a:latin typeface="Times" panose="02020603050405020304" pitchFamily="18" charset="0"/>
            </a:endParaRPr>
          </a:p>
        </p:txBody>
      </p:sp>
      <p:sp>
        <p:nvSpPr>
          <p:cNvPr id="58371" name="Rectangle 2">
            <a:extLst>
              <a:ext uri="{FF2B5EF4-FFF2-40B4-BE49-F238E27FC236}">
                <a16:creationId xmlns:a16="http://schemas.microsoft.com/office/drawing/2014/main" id="{6FB16D03-09FA-42E1-A19D-CFBD89CD2109}"/>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2300486E-A74C-4D2B-BDA3-F21E9664C03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You might notice how similar this formula for t is to the formula for Z that we saw earlier.</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723E5528-211B-476E-B1BB-7D0BC23F64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9C402FC0-4D87-4F75-8645-F106FC9752C2}" type="slidenum">
              <a:rPr lang="en-US" altLang="en-US" sz="1200">
                <a:latin typeface="Times" panose="02020603050405020304" pitchFamily="18" charset="0"/>
              </a:rPr>
              <a:pPr/>
              <a:t>241</a:t>
            </a:fld>
            <a:endParaRPr lang="en-US" altLang="en-US" sz="1200">
              <a:latin typeface="Times" panose="02020603050405020304" pitchFamily="18" charset="0"/>
            </a:endParaRPr>
          </a:p>
        </p:txBody>
      </p:sp>
      <p:sp>
        <p:nvSpPr>
          <p:cNvPr id="60419" name="Rectangle 2">
            <a:extLst>
              <a:ext uri="{FF2B5EF4-FFF2-40B4-BE49-F238E27FC236}">
                <a16:creationId xmlns:a16="http://schemas.microsoft.com/office/drawing/2014/main" id="{1E13627B-C67B-4717-8A07-10591200FF99}"/>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E092527E-1ACF-42DD-8E5B-F0C6C26A8F9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Getting back to our ADHD example, we still need to calculate the estimated standard error of the mean to complete our  formula.  The estimated standard error of the mean is computed by dividing the standard deviation by the square root of N.  It equals 1.54. N is 24 because there were 24 subjects even though the data from only the first four were shown previously.</a:t>
            </a:r>
          </a:p>
          <a:p>
            <a:pPr eaLnBrk="1" hangingPunct="1"/>
            <a:endParaRPr lang="en-US" altLang="en-US">
              <a:latin typeface="Geneva" pitchFamily="-64" charset="0"/>
              <a:ea typeface="ＭＳ Ｐゴシック" panose="020B0600070205080204" pitchFamily="34" charset="-128"/>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2EFECBDA-5659-454D-AA14-BE6991500B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E303B8E4-27D9-4649-B040-857089F167EA}" type="slidenum">
              <a:rPr lang="en-US" altLang="en-US" sz="1200">
                <a:latin typeface="Times" panose="02020603050405020304" pitchFamily="18" charset="0"/>
              </a:rPr>
              <a:pPr/>
              <a:t>242</a:t>
            </a:fld>
            <a:endParaRPr lang="en-US" altLang="en-US" sz="1200">
              <a:latin typeface="Times" panose="02020603050405020304" pitchFamily="18" charset="0"/>
            </a:endParaRPr>
          </a:p>
        </p:txBody>
      </p:sp>
      <p:sp>
        <p:nvSpPr>
          <p:cNvPr id="62467" name="Rectangle 2">
            <a:extLst>
              <a:ext uri="{FF2B5EF4-FFF2-40B4-BE49-F238E27FC236}">
                <a16:creationId xmlns:a16="http://schemas.microsoft.com/office/drawing/2014/main" id="{6AF74D04-BE20-47A8-A948-E8389A8B5B55}"/>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54AAE11E-DE04-4618-A658-60DD26C523A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Now we can compute t.  The mean of the 24 difference scores is 4.96. We subtract the hypothesized population mean of 0, then divide by the estimated standard error of the mean, which we’ve just worked out to be 1.54.  This gives us a t value of 3.22. </a:t>
            </a:r>
          </a:p>
          <a:p>
            <a:pPr eaLnBrk="1" hangingPunct="1"/>
            <a:endParaRPr lang="en-US" altLang="en-US">
              <a:latin typeface="Geneva" pitchFamily="-64" charset="0"/>
              <a:ea typeface="ＭＳ Ｐゴシック" panose="020B0600070205080204" pitchFamily="34" charset="-128"/>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D5B58AE-3168-4045-AFC4-B34B13766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E23CEC2-0AB2-4FCE-B9AF-4EF6E92B9B7B}" type="slidenum">
              <a:rPr lang="en-US" altLang="en-US" sz="1200">
                <a:latin typeface="Times" panose="02020603050405020304" pitchFamily="18" charset="0"/>
              </a:rPr>
              <a:pPr/>
              <a:t>243</a:t>
            </a:fld>
            <a:endParaRPr lang="en-US" altLang="en-US" sz="1200">
              <a:latin typeface="Times" panose="02020603050405020304" pitchFamily="18" charset="0"/>
            </a:endParaRPr>
          </a:p>
        </p:txBody>
      </p:sp>
      <p:sp>
        <p:nvSpPr>
          <p:cNvPr id="64515" name="Rectangle 2">
            <a:extLst>
              <a:ext uri="{FF2B5EF4-FFF2-40B4-BE49-F238E27FC236}">
                <a16:creationId xmlns:a16="http://schemas.microsoft.com/office/drawing/2014/main" id="{70B94340-7BF4-456E-86A9-D8118ACA580A}"/>
              </a:ext>
            </a:extLst>
          </p:cNvPr>
          <p:cNvSpPr>
            <a:spLocks noGrp="1" noRot="1" noChangeAspect="1" noChangeArrowheads="1" noTextEdit="1"/>
          </p:cNvSpPr>
          <p:nvPr>
            <p:ph type="sldImg"/>
          </p:nvPr>
        </p:nvSpPr>
        <p:spPr>
          <a:solidFill>
            <a:srgbClr val="FFFFFF"/>
          </a:solidFill>
          <a:ln/>
        </p:spPr>
      </p:sp>
      <p:sp>
        <p:nvSpPr>
          <p:cNvPr id="64516" name="Rectangle 3">
            <a:extLst>
              <a:ext uri="{FF2B5EF4-FFF2-40B4-BE49-F238E27FC236}">
                <a16:creationId xmlns:a16="http://schemas.microsoft.com/office/drawing/2014/main" id="{9FB02D9B-7237-4728-8070-50848525C3EB}"/>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Geneva" pitchFamily="-64" charset="0"/>
                <a:ea typeface="ＭＳ Ｐゴシック" panose="020B0600070205080204" pitchFamily="34" charset="-128"/>
              </a:rPr>
              <a:t>To get the probability value for a t of 3.22, we need to know how many degrees of freedom we have.  The degrees of freedom is equal to N minus 1, which is 23 in this case. Notice that N is the number of difference scores because these are the scores were are analyzing.</a:t>
            </a:r>
          </a:p>
          <a:p>
            <a:pPr eaLnBrk="1" hangingPunct="1"/>
            <a:endParaRPr lang="en-US" altLang="en-US">
              <a:latin typeface="Geneva" pitchFamily="-64" charset="0"/>
              <a:ea typeface="ＭＳ Ｐゴシック" panose="020B0600070205080204" pitchFamily="34" charset="-128"/>
            </a:endParaRPr>
          </a:p>
          <a:p>
            <a:pPr eaLnBrk="1" hangingPunct="1"/>
            <a:endParaRPr lang="en-US" altLang="en-US">
              <a:latin typeface="Geneva" pitchFamily="-64" charset="0"/>
              <a:ea typeface="ＭＳ Ｐゴシック" panose="020B0600070205080204" pitchFamily="34" charset="-128"/>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B3EFDC50-418E-4879-8F47-7256E100AF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46F47B71-3869-4CDF-8A58-4DE23744CBD0}" type="slidenum">
              <a:rPr lang="en-US" altLang="en-US" sz="1200">
                <a:latin typeface="Times" panose="02020603050405020304" pitchFamily="18" charset="0"/>
              </a:rPr>
              <a:pPr/>
              <a:t>244</a:t>
            </a:fld>
            <a:endParaRPr lang="en-US" altLang="en-US" sz="1200">
              <a:latin typeface="Times" panose="02020603050405020304" pitchFamily="18" charset="0"/>
            </a:endParaRPr>
          </a:p>
        </p:txBody>
      </p:sp>
      <p:sp>
        <p:nvSpPr>
          <p:cNvPr id="66563" name="Rectangle 2">
            <a:extLst>
              <a:ext uri="{FF2B5EF4-FFF2-40B4-BE49-F238E27FC236}">
                <a16:creationId xmlns:a16="http://schemas.microsoft.com/office/drawing/2014/main" id="{46D01BA9-7382-463E-AAB2-77E7F329D139}"/>
              </a:ext>
            </a:extLst>
          </p:cNvPr>
          <p:cNvSpPr>
            <a:spLocks noGrp="1" noRot="1" noChangeAspect="1" noChangeArrowheads="1" noTextEdit="1"/>
          </p:cNvSpPr>
          <p:nvPr>
            <p:ph type="sldImg"/>
          </p:nvPr>
        </p:nvSpPr>
        <p:spPr>
          <a:solidFill>
            <a:srgbClr val="FFFFFF"/>
          </a:solidFill>
          <a:ln/>
        </p:spPr>
      </p:sp>
      <p:sp>
        <p:nvSpPr>
          <p:cNvPr id="66564" name="Rectangle 3">
            <a:extLst>
              <a:ext uri="{FF2B5EF4-FFF2-40B4-BE49-F238E27FC236}">
                <a16:creationId xmlns:a16="http://schemas.microsoft.com/office/drawing/2014/main" id="{2396BFD4-AA7E-4755-934F-1756BE48648D}"/>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Geneva" pitchFamily="-64" charset="0"/>
                <a:ea typeface="ＭＳ Ｐゴシック" panose="020B0600070205080204" pitchFamily="34" charset="-128"/>
              </a:rPr>
              <a:t>Now that we know the degrees of freedom and the t value, we can consult the t distribution calculator, or a t table in a statistics textbook.</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A03502F6-1C9F-4EC8-96BF-69749E4AE5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84C1A145-2080-4533-9D5A-4FD9E169816C}" type="slidenum">
              <a:rPr lang="en-US" altLang="en-US" sz="1200">
                <a:latin typeface="Times" panose="02020603050405020304" pitchFamily="18" charset="0"/>
              </a:rPr>
              <a:pPr/>
              <a:t>245</a:t>
            </a:fld>
            <a:endParaRPr lang="en-US" altLang="en-US" sz="1200">
              <a:latin typeface="Times" panose="02020603050405020304" pitchFamily="18" charset="0"/>
            </a:endParaRPr>
          </a:p>
        </p:txBody>
      </p:sp>
      <p:sp>
        <p:nvSpPr>
          <p:cNvPr id="68611" name="Rectangle 2">
            <a:extLst>
              <a:ext uri="{FF2B5EF4-FFF2-40B4-BE49-F238E27FC236}">
                <a16:creationId xmlns:a16="http://schemas.microsoft.com/office/drawing/2014/main" id="{D1564F2D-B581-4C0F-BCC4-16AAAACD6CF5}"/>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B80C1A3-FD06-4FEF-9B00-063BF6F12D2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As shown here in our two-tailed test, the probability of getting a t value of less than -3.22 or greater than 3.22 is only 0.0038.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pitchFamily="-64" charset="0"/>
                <a:ea typeface="ＭＳ Ｐゴシック" panose="020B0600070205080204" pitchFamily="34" charset="-128"/>
                <a:cs typeface="Times New Roman" panose="02020603050405020304" pitchFamily="18" charset="0"/>
              </a:rPr>
              <a:t>This means that if the null hypothesis that  the drug has no effect were true then the probability of finding a difference between means in the placebo and drug conditions as large or larger (in either direction) as the difference found in the experiment is 0.0038 which is very low.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FB4D9346-EFB3-4251-B076-39132F32F5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2CF55C77-A471-4FBC-A61C-3F17F3CC42D9}" type="slidenum">
              <a:rPr lang="en-US" altLang="en-US" sz="1200">
                <a:latin typeface="Times" panose="02020603050405020304" pitchFamily="18" charset="0"/>
              </a:rPr>
              <a:pPr/>
              <a:t>246</a:t>
            </a:fld>
            <a:endParaRPr lang="en-US" altLang="en-US" sz="1200">
              <a:latin typeface="Times" panose="02020603050405020304" pitchFamily="18" charset="0"/>
            </a:endParaRPr>
          </a:p>
        </p:txBody>
      </p:sp>
      <p:sp>
        <p:nvSpPr>
          <p:cNvPr id="70659" name="Rectangle 2">
            <a:extLst>
              <a:ext uri="{FF2B5EF4-FFF2-40B4-BE49-F238E27FC236}">
                <a16:creationId xmlns:a16="http://schemas.microsoft.com/office/drawing/2014/main" id="{4534291C-D74F-4F7C-985F-09275649E954}"/>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52FA7AC1-B10F-4267-A34E-615B71521A2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Therefore the null hypothesis that the population mean difference score is zero can be rejected. We are justified in drawing a confident conclusion that the population mean for the drug condition is higher than the population mean for the placebo condition. </a:t>
            </a:r>
          </a:p>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660180A-12FD-404C-89D3-735F46D974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fld id="{564C7EBF-ABD3-4B9D-A347-B9C0E2172C23}" type="slidenum">
              <a:rPr lang="en-US" altLang="en-US" sz="1200">
                <a:latin typeface="Times" panose="02020603050405020304" pitchFamily="18" charset="0"/>
              </a:rPr>
              <a:pPr/>
              <a:t>247</a:t>
            </a:fld>
            <a:endParaRPr lang="en-US" altLang="en-US" sz="1200">
              <a:latin typeface="Times" panose="02020603050405020304" pitchFamily="18" charset="0"/>
            </a:endParaRPr>
          </a:p>
        </p:txBody>
      </p:sp>
      <p:sp>
        <p:nvSpPr>
          <p:cNvPr id="72707" name="Rectangle 2">
            <a:extLst>
              <a:ext uri="{FF2B5EF4-FFF2-40B4-BE49-F238E27FC236}">
                <a16:creationId xmlns:a16="http://schemas.microsoft.com/office/drawing/2014/main" id="{5CD8DE92-A372-419F-97D9-515DF9333EFC}"/>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8B90F189-80FB-48ED-9FB9-D24DFD2D6CB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ea typeface="ＭＳ Ｐゴシック" panose="020B0600070205080204" pitchFamily="34" charset="-128"/>
              </a:rPr>
              <a:t>Finally, let’s review the assumptions of a single mean t test.</a:t>
            </a:r>
          </a:p>
          <a:p>
            <a:pPr eaLnBrk="1" hangingPunct="1"/>
            <a:r>
              <a:rPr lang="en-US" altLang="en-US">
                <a:latin typeface="Geneva" pitchFamily="-64" charset="0"/>
                <a:ea typeface="ＭＳ Ｐゴシック" panose="020B0600070205080204" pitchFamily="34" charset="-128"/>
              </a:rPr>
              <a:t> Firstly, we assume each value is sampled independently from each other value, and second, we assume the values are sampled from a normal distribution. In this example, the values are the difference scores.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C3D804-D57B-4577-9807-A8C356ED266B}"/>
              </a:ext>
            </a:extLst>
          </p:cNvPr>
          <p:cNvSpPr>
            <a:spLocks noGrp="1" noChangeArrowheads="1"/>
          </p:cNvSpPr>
          <p:nvPr>
            <p:ph type="sldNum" sz="quarter" idx="5"/>
          </p:nvPr>
        </p:nvSpPr>
        <p:spPr>
          <a:ln/>
        </p:spPr>
        <p:txBody>
          <a:bodyPr/>
          <a:lstStyle/>
          <a:p>
            <a:fld id="{A8302CD4-2095-49AB-B75A-763113241296}" type="slidenum">
              <a:rPr lang="en-US" altLang="en-US"/>
              <a:pPr/>
              <a:t>26</a:t>
            </a:fld>
            <a:endParaRPr lang="en-US" altLang="en-US"/>
          </a:p>
        </p:txBody>
      </p:sp>
      <p:sp>
        <p:nvSpPr>
          <p:cNvPr id="39938" name="Rectangle 2">
            <a:extLst>
              <a:ext uri="{FF2B5EF4-FFF2-40B4-BE49-F238E27FC236}">
                <a16:creationId xmlns:a16="http://schemas.microsoft.com/office/drawing/2014/main" id="{857230E4-969A-4378-9127-C21878DC57AA}"/>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8611F5E1-580D-4E52-85AA-788A292F6CDD}"/>
              </a:ext>
            </a:extLst>
          </p:cNvPr>
          <p:cNvSpPr>
            <a:spLocks noGrp="1" noChangeArrowheads="1"/>
          </p:cNvSpPr>
          <p:nvPr>
            <p:ph type="body" idx="1"/>
          </p:nvPr>
        </p:nvSpPr>
        <p:spPr/>
        <p:txBody>
          <a:bodyPr/>
          <a:lstStyle/>
          <a:p>
            <a:r>
              <a:rPr lang="en-US" altLang="en-US">
                <a:latin typeface="Geneva" charset="0"/>
              </a:rPr>
              <a:t>If we had sampled 12 Martians, then our estimate of variance would have had 11 degrees of freedom. Therefore the degrees of freedom of an estimate of variance is equal to N -1 where N is the number of observations. Recall from the section on </a:t>
            </a:r>
            <a:r>
              <a:rPr lang="en-US" altLang="en-US">
                <a:solidFill>
                  <a:srgbClr val="0000EE"/>
                </a:solidFill>
              </a:rPr>
              <a:t>variability </a:t>
            </a:r>
            <a:r>
              <a:rPr lang="en-US" altLang="en-US">
                <a:latin typeface="Geneva" charset="0"/>
              </a:rPr>
              <a:t>that the formula for estimating the variance in a sample is as shown. Specifically, the estimated variance equals the sum of the of the squared deviations divided by the number of observations minus 1.</a:t>
            </a:r>
          </a:p>
          <a:p>
            <a:r>
              <a:rPr lang="en-US" altLang="en-US">
                <a:latin typeface="Geneva" charset="0"/>
              </a:rPr>
              <a:t>The denominator of this formula is the degrees of freedom.</a:t>
            </a:r>
            <a:endParaRPr lang="en-US"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7CAA0B06-A5F4-4DF5-B095-62A5A8696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33CDB1A-42C9-47F8-9DAB-8C0E56E39753}" type="slidenum">
              <a:rPr lang="en-US" altLang="en-US" sz="1200"/>
              <a:pPr/>
              <a:t>249</a:t>
            </a:fld>
            <a:endParaRPr lang="en-US" altLang="en-US" sz="1200"/>
          </a:p>
        </p:txBody>
      </p:sp>
      <p:sp>
        <p:nvSpPr>
          <p:cNvPr id="15363" name="Rectangle 2">
            <a:extLst>
              <a:ext uri="{FF2B5EF4-FFF2-40B4-BE49-F238E27FC236}">
                <a16:creationId xmlns:a16="http://schemas.microsoft.com/office/drawing/2014/main" id="{E69BCA45-2BD5-4C9D-8F84-F5114795A16E}"/>
              </a:ext>
            </a:extLst>
          </p:cNvPr>
          <p:cNvSpPr>
            <a:spLocks noGrp="1" noRot="1" noChangeAspect="1" noChangeArrowheads="1"/>
          </p:cNvSpPr>
          <p:nvPr>
            <p:ph type="sldImg"/>
          </p:nvPr>
        </p:nvSpPr>
        <p:spPr>
          <a:solidFill>
            <a:srgbClr val="FFFFFF"/>
          </a:solidFill>
          <a:ln/>
        </p:spPr>
      </p:sp>
      <p:sp>
        <p:nvSpPr>
          <p:cNvPr id="15364" name="Rectangle 3">
            <a:extLst>
              <a:ext uri="{FF2B5EF4-FFF2-40B4-BE49-F238E27FC236}">
                <a16:creationId xmlns:a16="http://schemas.microsoft.com/office/drawing/2014/main" id="{8B8BB107-1E5A-4644-9691-353956148FE7}"/>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a:latin typeface="Geneva" pitchFamily="-64" charset="0"/>
              </a:rPr>
              <a:t>In this section, we are going to look at how to test for differences between means from two separate groups of subjects. A later section describes how to test for differences between the means of two conditions in designs in where only one group of subjects is used and each subject is tested in each condition.</a:t>
            </a:r>
          </a:p>
          <a:p>
            <a:pPr eaLnBrk="1" hangingPunct="1"/>
            <a:endParaRPr lang="en-US" altLang="en-US" dirty="0">
              <a:latin typeface="Geneva" pitchFamily="-64"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8E0F3E0A-C4EB-4BAE-A4A5-78FB446A3C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8D06FE3-3841-4E9D-A4B6-5E81ACAD0B74}" type="slidenum">
              <a:rPr lang="en-US" altLang="en-US" sz="1200"/>
              <a:pPr/>
              <a:t>250</a:t>
            </a:fld>
            <a:endParaRPr lang="en-US" altLang="en-US" sz="1200"/>
          </a:p>
        </p:txBody>
      </p:sp>
      <p:sp>
        <p:nvSpPr>
          <p:cNvPr id="17411" name="Rectangle 2">
            <a:extLst>
              <a:ext uri="{FF2B5EF4-FFF2-40B4-BE49-F238E27FC236}">
                <a16:creationId xmlns:a16="http://schemas.microsoft.com/office/drawing/2014/main" id="{2D3C1C03-ADF5-4832-AF36-3EA7A4F8DCA4}"/>
              </a:ext>
            </a:extLst>
          </p:cNvPr>
          <p:cNvSpPr>
            <a:spLocks noGrp="1" noRot="1" noChangeAspect="1" noChangeArrowheads="1"/>
          </p:cNvSpPr>
          <p:nvPr>
            <p:ph type="sldImg"/>
          </p:nvPr>
        </p:nvSpPr>
        <p:spPr>
          <a:solidFill>
            <a:srgbClr val="FFFFFF"/>
          </a:solidFill>
          <a:ln/>
        </p:spPr>
      </p:sp>
      <p:sp>
        <p:nvSpPr>
          <p:cNvPr id="17412" name="Rectangle 3">
            <a:extLst>
              <a:ext uri="{FF2B5EF4-FFF2-40B4-BE49-F238E27FC236}">
                <a16:creationId xmlns:a16="http://schemas.microsoft.com/office/drawing/2014/main" id="{0377FCCA-1B30-4E1E-BD2E-3E81232160B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It is much more common for a researcher to be interested in the difference between means than in the specific values of the means themselves.</a:t>
            </a: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A3C3580-757C-4735-9544-D19BEF7E0A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32DCE5F-9ED6-437A-A7A7-3AE29A906D02}" type="slidenum">
              <a:rPr lang="en-US" altLang="en-US" sz="1200"/>
              <a:pPr/>
              <a:t>251</a:t>
            </a:fld>
            <a:endParaRPr lang="en-US" altLang="en-US" sz="1200"/>
          </a:p>
        </p:txBody>
      </p:sp>
      <p:sp>
        <p:nvSpPr>
          <p:cNvPr id="19459" name="Rectangle 2">
            <a:extLst>
              <a:ext uri="{FF2B5EF4-FFF2-40B4-BE49-F238E27FC236}">
                <a16:creationId xmlns:a16="http://schemas.microsoft.com/office/drawing/2014/main" id="{F3317474-307F-4A2E-A355-3D3B757DE540}"/>
              </a:ext>
            </a:extLst>
          </p:cNvPr>
          <p:cNvSpPr>
            <a:spLocks noGrp="1" noRot="1" noChangeAspect="1" noChangeArrowheads="1" noTextEdit="1"/>
          </p:cNvSpPr>
          <p:nvPr>
            <p:ph type="sldImg"/>
          </p:nvPr>
        </p:nvSpPr>
        <p:spPr>
          <a:solidFill>
            <a:srgbClr val="FFFFFF"/>
          </a:solidFill>
          <a:ln/>
        </p:spPr>
      </p:sp>
      <p:sp>
        <p:nvSpPr>
          <p:cNvPr id="19460" name="Rectangle 3">
            <a:extLst>
              <a:ext uri="{FF2B5EF4-FFF2-40B4-BE49-F238E27FC236}">
                <a16:creationId xmlns:a16="http://schemas.microsoft.com/office/drawing/2014/main" id="{F8B8DE31-6E0E-4944-9BC4-440B98CF380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a:latin typeface="Geneva" pitchFamily="-64" charset="0"/>
              </a:rPr>
              <a:t>We’ll take as an example the data from the "</a:t>
            </a:r>
            <a:r>
              <a:rPr lang="en-US" altLang="en-US" dirty="0">
                <a:solidFill>
                  <a:srgbClr val="0000EE"/>
                </a:solidFill>
                <a:latin typeface="Times New Roman" panose="02020603050405020304" pitchFamily="18" charset="0"/>
              </a:rPr>
              <a:t>Animal Research</a:t>
            </a:r>
            <a:r>
              <a:rPr lang="en-US" altLang="en-US" dirty="0">
                <a:latin typeface="Geneva" pitchFamily="-64" charset="0"/>
              </a:rPr>
              <a:t>" case study. In this experiment, students rated whether they thought animal research is wrong on a 7-point scale. The sample sizes, means, and variances are shown separately for males and females. As you can see, the females rated animal research as more wrong than did the males. </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EE8CA02E-D75A-48D8-BC97-4371F5CA9C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E9BCDC7-DE8C-48E1-ADFB-8F59939B50B1}" type="slidenum">
              <a:rPr lang="en-US" altLang="en-US" sz="1200"/>
              <a:pPr/>
              <a:t>252</a:t>
            </a:fld>
            <a:endParaRPr lang="en-US" altLang="en-US" sz="1200"/>
          </a:p>
        </p:txBody>
      </p:sp>
      <p:sp>
        <p:nvSpPr>
          <p:cNvPr id="21507" name="Rectangle 2">
            <a:extLst>
              <a:ext uri="{FF2B5EF4-FFF2-40B4-BE49-F238E27FC236}">
                <a16:creationId xmlns:a16="http://schemas.microsoft.com/office/drawing/2014/main" id="{A8E10AD8-4458-422D-B5EE-8024A5176314}"/>
              </a:ext>
            </a:extLst>
          </p:cNvPr>
          <p:cNvSpPr>
            <a:spLocks noGrp="1" noRot="1" noChangeAspect="1" noChangeArrowheads="1" noTextEdit="1"/>
          </p:cNvSpPr>
          <p:nvPr>
            <p:ph type="sldImg"/>
          </p:nvPr>
        </p:nvSpPr>
        <p:spPr>
          <a:solidFill>
            <a:srgbClr val="FFFFFF"/>
          </a:solidFill>
          <a:ln/>
        </p:spPr>
      </p:sp>
      <p:sp>
        <p:nvSpPr>
          <p:cNvPr id="21508" name="Rectangle 3">
            <a:extLst>
              <a:ext uri="{FF2B5EF4-FFF2-40B4-BE49-F238E27FC236}">
                <a16:creationId xmlns:a16="http://schemas.microsoft.com/office/drawing/2014/main" id="{79CEA3EB-1453-4015-8E6F-53928806898B}"/>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This sample difference between the female mean of 5.35 and the male mean of 3.88 is 1.47. However, the gender difference in this PARTICULAR sample is not very important. What is important is the difference in the </a:t>
            </a:r>
            <a:r>
              <a:rPr lang="en-US" altLang="en-US" i="1">
                <a:solidFill>
                  <a:srgbClr val="0000EE"/>
                </a:solidFill>
                <a:latin typeface="Verdana-Italic" charset="0"/>
              </a:rPr>
              <a:t>population</a:t>
            </a:r>
            <a:r>
              <a:rPr lang="en-US" altLang="en-US">
                <a:latin typeface="Geneva" pitchFamily="-64" charset="0"/>
              </a:rPr>
              <a:t>. The difference in sample means is used to estimate the difference in population means. </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42A75277-B720-4B81-8777-6ACB9FA6B4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22E2820-3E24-4499-B33E-FC593CD62161}" type="slidenum">
              <a:rPr lang="en-US" altLang="en-US" sz="1200"/>
              <a:pPr/>
              <a:t>253</a:t>
            </a:fld>
            <a:endParaRPr lang="en-US" altLang="en-US" sz="1200"/>
          </a:p>
        </p:txBody>
      </p:sp>
      <p:sp>
        <p:nvSpPr>
          <p:cNvPr id="23555" name="Rectangle 2">
            <a:extLst>
              <a:ext uri="{FF2B5EF4-FFF2-40B4-BE49-F238E27FC236}">
                <a16:creationId xmlns:a16="http://schemas.microsoft.com/office/drawing/2014/main" id="{DDDD3C91-1AC6-4BDD-A1AC-2B8537FFC93A}"/>
              </a:ext>
            </a:extLst>
          </p:cNvPr>
          <p:cNvSpPr>
            <a:spLocks noGrp="1" noRot="1" noChangeAspect="1" noChangeArrowheads="1" noTextEdit="1"/>
          </p:cNvSpPr>
          <p:nvPr>
            <p:ph type="sldImg"/>
          </p:nvPr>
        </p:nvSpPr>
        <p:spPr>
          <a:solidFill>
            <a:srgbClr val="FFFFFF"/>
          </a:solidFill>
          <a:ln/>
        </p:spPr>
      </p:sp>
      <p:sp>
        <p:nvSpPr>
          <p:cNvPr id="23556" name="Rectangle 3">
            <a:extLst>
              <a:ext uri="{FF2B5EF4-FFF2-40B4-BE49-F238E27FC236}">
                <a16:creationId xmlns:a16="http://schemas.microsoft.com/office/drawing/2014/main" id="{93F16C32-CDBD-4459-95EA-01B707107206}"/>
              </a:ext>
            </a:extLst>
          </p:cNvPr>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tLang="en-US">
                <a:latin typeface="Geneva" pitchFamily="-64" charset="0"/>
              </a:rPr>
              <a:t>In order to test whether there is a difference between population, we are going to make three assumptions:</a:t>
            </a:r>
          </a:p>
          <a:p>
            <a:pPr marL="228600" indent="-228600" eaLnBrk="1" hangingPunct="1"/>
            <a:r>
              <a:rPr lang="en-US" altLang="en-US">
                <a:latin typeface="Geneva" pitchFamily="-64" charset="0"/>
              </a:rPr>
              <a:t>1. The two populations have the same variance. This assumption is called the assumption of </a:t>
            </a:r>
            <a:r>
              <a:rPr lang="en-US" altLang="en-US" i="1">
                <a:latin typeface="Verdana-Italic" charset="0"/>
              </a:rPr>
              <a:t>homogeneity of variance</a:t>
            </a:r>
            <a:r>
              <a:rPr lang="en-US" altLang="en-US">
                <a:latin typeface="Geneva" pitchFamily="-64" charset="0"/>
              </a:rPr>
              <a:t>.</a:t>
            </a:r>
          </a:p>
          <a:p>
            <a:pPr marL="228600" indent="-228600" eaLnBrk="1" hangingPunct="1">
              <a:buFont typeface="Times" panose="02020603050405020304" pitchFamily="18" charset="0"/>
              <a:buNone/>
            </a:pPr>
            <a:r>
              <a:rPr lang="en-US" altLang="en-US">
                <a:latin typeface="Geneva" pitchFamily="-64" charset="0"/>
              </a:rPr>
              <a:t>2. The populations are </a:t>
            </a:r>
            <a:r>
              <a:rPr lang="en-US" altLang="en-US" i="1">
                <a:solidFill>
                  <a:srgbClr val="0000EE"/>
                </a:solidFill>
                <a:latin typeface="Verdana-Italic" charset="0"/>
              </a:rPr>
              <a:t>normally distributed</a:t>
            </a:r>
            <a:r>
              <a:rPr lang="en-US" altLang="en-US">
                <a:latin typeface="Geneva" pitchFamily="-64" charset="0"/>
              </a:rPr>
              <a:t>. </a:t>
            </a:r>
          </a:p>
          <a:p>
            <a:pPr marL="228600" indent="-228600" eaLnBrk="1" hangingPunct="1">
              <a:buFont typeface="Times" panose="02020603050405020304" pitchFamily="18" charset="0"/>
              <a:buNone/>
            </a:pPr>
            <a:r>
              <a:rPr lang="en-US" altLang="en-US">
                <a:latin typeface="Geneva" pitchFamily="-64" charset="0"/>
              </a:rPr>
              <a:t>3. Each value is sampled </a:t>
            </a:r>
            <a:r>
              <a:rPr lang="en-US" altLang="en-US" i="1">
                <a:solidFill>
                  <a:srgbClr val="0000EE"/>
                </a:solidFill>
                <a:latin typeface="Verdana-Italic" charset="0"/>
              </a:rPr>
              <a:t>independently</a:t>
            </a:r>
            <a:r>
              <a:rPr lang="en-US" altLang="en-US">
                <a:latin typeface="Geneva" pitchFamily="-64" charset="0"/>
              </a:rPr>
              <a:t> from each other value. If a subject provides two scores, then the values are not independent. The analysis of data with two scores per subject is shown in the section on the </a:t>
            </a:r>
            <a:r>
              <a:rPr lang="en-US" altLang="en-US">
                <a:solidFill>
                  <a:srgbClr val="0000EE"/>
                </a:solidFill>
                <a:latin typeface="Times New Roman" panose="02020603050405020304" pitchFamily="18" charset="0"/>
              </a:rPr>
              <a:t>correlated t test</a:t>
            </a:r>
            <a:r>
              <a:rPr lang="en-US" altLang="en-US">
                <a:latin typeface="Geneva" pitchFamily="-64" charset="0"/>
              </a:rPr>
              <a:t> later in this chapter.</a:t>
            </a:r>
          </a:p>
          <a:p>
            <a:pPr marL="228600" indent="-228600" eaLnBrk="1" hangingPunct="1">
              <a:buFont typeface="Times" panose="02020603050405020304" pitchFamily="18" charset="0"/>
              <a:buNone/>
            </a:pPr>
            <a:endParaRPr lang="en-US" altLang="en-US">
              <a:latin typeface="Geneva" pitchFamily="-64" charset="0"/>
            </a:endParaRPr>
          </a:p>
          <a:p>
            <a:pPr marL="228600" indent="-228600" eaLnBrk="1" hangingPunct="1">
              <a:buFont typeface="Times" panose="02020603050405020304" pitchFamily="18" charset="0"/>
              <a:buNone/>
            </a:pPr>
            <a:r>
              <a:rPr lang="en-US" altLang="en-US">
                <a:latin typeface="Geneva" pitchFamily="-64" charset="0"/>
              </a:rPr>
              <a:t>The consequences of violating the former two assumptions are investigated in the </a:t>
            </a:r>
            <a:r>
              <a:rPr lang="en-US" altLang="en-US">
                <a:solidFill>
                  <a:srgbClr val="0000EE"/>
                </a:solidFill>
                <a:latin typeface="Times New Roman" panose="02020603050405020304" pitchFamily="18" charset="0"/>
              </a:rPr>
              <a:t>simulation in the section on Robustness</a:t>
            </a:r>
            <a:r>
              <a:rPr lang="en-US" altLang="en-US">
                <a:latin typeface="Geneva" pitchFamily="-64" charset="0"/>
              </a:rPr>
              <a:t>. For now, it is enough to say that small-to-moderate violations of the first two assumptions do not make much difference. However, it is important not to violate assumption 3.</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7976792D-8733-44FF-8E4E-B60C188755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B07DABA-DAF7-4BEB-902D-ACC644A77010}" type="slidenum">
              <a:rPr lang="en-US" altLang="en-US" sz="1200"/>
              <a:pPr/>
              <a:t>254</a:t>
            </a:fld>
            <a:endParaRPr lang="en-US" altLang="en-US" sz="1200"/>
          </a:p>
        </p:txBody>
      </p:sp>
      <p:sp>
        <p:nvSpPr>
          <p:cNvPr id="25603" name="Rectangle 2">
            <a:extLst>
              <a:ext uri="{FF2B5EF4-FFF2-40B4-BE49-F238E27FC236}">
                <a16:creationId xmlns:a16="http://schemas.microsoft.com/office/drawing/2014/main" id="{CDE0EFC4-C160-4BC1-AAB9-27CE67B7B81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042A42E-0439-47A7-A7AE-66C87CFCA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rPr>
              <a:t>In the section on </a:t>
            </a:r>
            <a:r>
              <a:rPr lang="en-US" altLang="en-US">
                <a:solidFill>
                  <a:srgbClr val="0000EE"/>
                </a:solidFill>
                <a:latin typeface="Times New Roman" panose="02020603050405020304" pitchFamily="18" charset="0"/>
              </a:rPr>
              <a:t>testing a single mean, we</a:t>
            </a:r>
            <a:r>
              <a:rPr lang="en-US" altLang="en-US">
                <a:latin typeface="Geneva" pitchFamily="-64" charset="0"/>
              </a:rPr>
              <a:t> saw this general formula for significance testing .The  t value equals the statistic minus the hypothesized value divided by the estimated standard error of the statistic.</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3DF10D4-00C0-456A-B127-993D119D6B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E1245AE-8EFE-4007-8705-30978FB7780C}" type="slidenum">
              <a:rPr lang="en-US" altLang="en-US" sz="1200"/>
              <a:pPr/>
              <a:t>255</a:t>
            </a:fld>
            <a:endParaRPr lang="en-US" altLang="en-US" sz="1200"/>
          </a:p>
        </p:txBody>
      </p:sp>
      <p:sp>
        <p:nvSpPr>
          <p:cNvPr id="27651" name="Rectangle 2">
            <a:extLst>
              <a:ext uri="{FF2B5EF4-FFF2-40B4-BE49-F238E27FC236}">
                <a16:creationId xmlns:a16="http://schemas.microsoft.com/office/drawing/2014/main" id="{1EBDE02A-6E45-4650-B8B1-37989C563F8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8332DBE0-670F-4956-A609-CF5C9C10DB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rPr>
              <a:t>In this case, our statistic is the difference between sample means and our hypothesized value is 0. The hypothesized value is the null hypothesis that there is no difference between the two populations or that the difference between population means is 0. </a:t>
            </a:r>
          </a:p>
          <a:p>
            <a:pPr eaLnBrk="1" hangingPunct="1"/>
            <a:endParaRPr lang="en-US" altLang="en-US">
              <a:latin typeface="Geneva" pitchFamily="-64" charset="0"/>
            </a:endParaRPr>
          </a:p>
          <a:p>
            <a:pPr eaLnBrk="1" hangingPunct="1"/>
            <a:r>
              <a:rPr lang="en-US" altLang="en-US">
                <a:latin typeface="Geneva" pitchFamily="-64" charset="0"/>
              </a:rPr>
              <a:t>We will continue to use the data from the "Animal Research" case study and will compute a significance test on the difference between the mean score of the males and the mean score of the females. </a:t>
            </a:r>
            <a:r>
              <a:rPr lang="en-US" altLang="en-US">
                <a:latin typeface="Times New Roman" panose="02020603050405020304" pitchFamily="18" charset="0"/>
              </a:rPr>
              <a:t>For this calculation, we will make the three assumptions specified previously. </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BD799E5-48AD-4D2D-A3AD-F790145C5D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2453B46-AF5B-466B-BDD6-5CC7ED6F0054}" type="slidenum">
              <a:rPr lang="en-US" altLang="en-US" sz="1200"/>
              <a:pPr/>
              <a:t>256</a:t>
            </a:fld>
            <a:endParaRPr lang="en-US" altLang="en-US" sz="1200"/>
          </a:p>
        </p:txBody>
      </p:sp>
      <p:sp>
        <p:nvSpPr>
          <p:cNvPr id="29699" name="Rectangle 2">
            <a:extLst>
              <a:ext uri="{FF2B5EF4-FFF2-40B4-BE49-F238E27FC236}">
                <a16:creationId xmlns:a16="http://schemas.microsoft.com/office/drawing/2014/main" id="{9DFEAA26-CEE4-47DF-9B32-3E63B0E6C4FF}"/>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A63D8FC-4811-4DF1-86AC-AE4B76238F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rPr>
              <a:t>The first step is to compute the statistic, which is simply the difference between means. </a:t>
            </a:r>
            <a:r>
              <a:rPr lang="en-US" altLang="en-US">
                <a:latin typeface="CourierNewPSMT" charset="0"/>
              </a:rPr>
              <a:t>The mean of the females minus the mean of the males equals 1.47. </a:t>
            </a:r>
            <a:r>
              <a:rPr lang="en-US" altLang="en-US">
                <a:latin typeface="Geneva" pitchFamily="-64" charset="0"/>
              </a:rPr>
              <a:t>Since the hypothesized value is 0, we do not need to subtract it from the statistic.</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D9171BC9-E36C-4623-AD10-7127513777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38B47DD-0755-4D87-B9C3-C7A9586A7212}" type="slidenum">
              <a:rPr lang="en-US" altLang="en-US" sz="1200"/>
              <a:pPr/>
              <a:t>257</a:t>
            </a:fld>
            <a:endParaRPr lang="en-US" altLang="en-US" sz="1200"/>
          </a:p>
        </p:txBody>
      </p:sp>
      <p:sp>
        <p:nvSpPr>
          <p:cNvPr id="31747" name="Rectangle 2">
            <a:extLst>
              <a:ext uri="{FF2B5EF4-FFF2-40B4-BE49-F238E27FC236}">
                <a16:creationId xmlns:a16="http://schemas.microsoft.com/office/drawing/2014/main" id="{16117B60-EEDD-4A86-8B92-C11C454BB3AE}"/>
              </a:ext>
            </a:extLst>
          </p:cNvPr>
          <p:cNvSpPr>
            <a:spLocks noGrp="1" noRot="1" noChangeAspect="1" noChangeArrowheads="1" noTextEdit="1"/>
          </p:cNvSpPr>
          <p:nvPr>
            <p:ph type="sldImg"/>
          </p:nvPr>
        </p:nvSpPr>
        <p:spPr>
          <a:solidFill>
            <a:srgbClr val="FFFFFF"/>
          </a:solidFill>
          <a:ln/>
        </p:spPr>
      </p:sp>
      <p:sp>
        <p:nvSpPr>
          <p:cNvPr id="31748" name="Rectangle 3">
            <a:extLst>
              <a:ext uri="{FF2B5EF4-FFF2-40B4-BE49-F238E27FC236}">
                <a16:creationId xmlns:a16="http://schemas.microsoft.com/office/drawing/2014/main" id="{8B34235F-0CC7-43C5-8C71-3F54371646F7}"/>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The next step is to compute the estimate of the standard error of the statistic. </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E8FBCED-F9AF-4943-B710-90E3B9E66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13771AE-6BA9-43C1-9931-7C6080FC081A}" type="slidenum">
              <a:rPr lang="en-US" altLang="en-US" sz="1200"/>
              <a:pPr/>
              <a:t>258</a:t>
            </a:fld>
            <a:endParaRPr lang="en-US" altLang="en-US" sz="1200"/>
          </a:p>
        </p:txBody>
      </p:sp>
      <p:sp>
        <p:nvSpPr>
          <p:cNvPr id="33795" name="Rectangle 2">
            <a:extLst>
              <a:ext uri="{FF2B5EF4-FFF2-40B4-BE49-F238E27FC236}">
                <a16:creationId xmlns:a16="http://schemas.microsoft.com/office/drawing/2014/main" id="{39B2FEB6-01FE-45F2-897B-3A3657AFE396}"/>
              </a:ext>
            </a:extLst>
          </p:cNvPr>
          <p:cNvSpPr>
            <a:spLocks noGrp="1" noRot="1" noChangeAspect="1" noChangeArrowheads="1" noTextEdit="1"/>
          </p:cNvSpPr>
          <p:nvPr>
            <p:ph type="sldImg"/>
          </p:nvPr>
        </p:nvSpPr>
        <p:spPr>
          <a:solidFill>
            <a:srgbClr val="FFFFFF"/>
          </a:solidFill>
          <a:ln/>
        </p:spPr>
      </p:sp>
      <p:sp>
        <p:nvSpPr>
          <p:cNvPr id="33796" name="Rectangle 3">
            <a:extLst>
              <a:ext uri="{FF2B5EF4-FFF2-40B4-BE49-F238E27FC236}">
                <a16:creationId xmlns:a16="http://schemas.microsoft.com/office/drawing/2014/main" id="{877885F1-3B5B-45A9-B61C-3589175C77EF}"/>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The statistic is the difference between means so the estimated standard error of the statistic is indicated by s sub (m1 minus m2). </a:t>
            </a:r>
          </a:p>
          <a:p>
            <a:pPr eaLnBrk="1" hangingPunct="1"/>
            <a:endParaRPr lang="en-US" altLang="en-US">
              <a:latin typeface="Geneva" pitchFamily="-6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BEB1776-9D60-4AE0-B531-846EB2CFF2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0CC829C6-9EEA-49C3-9589-C8EC9A9C8AC5}" type="slidenum">
              <a:rPr lang="en-US" altLang="en-US" sz="1200"/>
              <a:pPr eaLnBrk="1" hangingPunct="1"/>
              <a:t>28</a:t>
            </a:fld>
            <a:endParaRPr lang="en-US" altLang="en-US" sz="1200"/>
          </a:p>
        </p:txBody>
      </p:sp>
      <p:sp>
        <p:nvSpPr>
          <p:cNvPr id="15363" name="Rectangle 2">
            <a:extLst>
              <a:ext uri="{FF2B5EF4-FFF2-40B4-BE49-F238E27FC236}">
                <a16:creationId xmlns:a16="http://schemas.microsoft.com/office/drawing/2014/main" id="{187E7522-0C88-4EA2-9693-15D2EB5A9CE2}"/>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27CC3407-6845-4AC1-903C-E997900C0E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Here, we’ll discuss two characteristics of point estimates: bias and precision. </a:t>
            </a:r>
          </a:p>
          <a:p>
            <a:pPr eaLnBrk="1" hangingPunct="1"/>
            <a:r>
              <a:rPr lang="en-US" altLang="en-US">
                <a:latin typeface="Geneva" charset="0"/>
              </a:rPr>
              <a:t>An estimator is biased if it tends to either overestimate or underestimate the parameter.</a:t>
            </a:r>
          </a:p>
          <a:p>
            <a:pPr eaLnBrk="1" hangingPunct="1"/>
            <a:r>
              <a:rPr lang="en-US" altLang="en-US">
                <a:latin typeface="Geneva" charset="0"/>
              </a:rPr>
              <a:t>The precision of an estimator refers to how close it comes to the parameter.</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C16B76C7-BDEB-4700-93DB-B4CA560366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113C111-303A-4D2D-AACB-857E652667EC}" type="slidenum">
              <a:rPr lang="en-US" altLang="en-US" sz="1200"/>
              <a:pPr/>
              <a:t>259</a:t>
            </a:fld>
            <a:endParaRPr lang="en-US" altLang="en-US" sz="1200"/>
          </a:p>
        </p:txBody>
      </p:sp>
      <p:sp>
        <p:nvSpPr>
          <p:cNvPr id="35843" name="Rectangle 2">
            <a:extLst>
              <a:ext uri="{FF2B5EF4-FFF2-40B4-BE49-F238E27FC236}">
                <a16:creationId xmlns:a16="http://schemas.microsoft.com/office/drawing/2014/main" id="{308FD8F8-2CA0-4A71-911B-338B6167B814}"/>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691D167-9DBA-409F-B028-EB80831110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rPr>
              <a:t>The standard error of the difference in means in the population is shown here.</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ACFBA7B0-9AFD-4362-8619-50FB823ED7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779F520-21A5-4D23-B2C2-F6BE476B88D0}" type="slidenum">
              <a:rPr lang="en-US" altLang="en-US" sz="1200"/>
              <a:pPr/>
              <a:t>260</a:t>
            </a:fld>
            <a:endParaRPr lang="en-US" altLang="en-US" sz="1200"/>
          </a:p>
        </p:txBody>
      </p:sp>
      <p:sp>
        <p:nvSpPr>
          <p:cNvPr id="37891" name="Rectangle 2">
            <a:extLst>
              <a:ext uri="{FF2B5EF4-FFF2-40B4-BE49-F238E27FC236}">
                <a16:creationId xmlns:a16="http://schemas.microsoft.com/office/drawing/2014/main" id="{65E8A3A2-7BCA-4928-BDA9-1A69C4FCBD04}"/>
              </a:ext>
            </a:extLst>
          </p:cNvPr>
          <p:cNvSpPr>
            <a:spLocks noGrp="1" noRot="1" noChangeAspect="1" noChangeArrowheads="1" noTextEdit="1"/>
          </p:cNvSpPr>
          <p:nvPr>
            <p:ph type="sldImg"/>
          </p:nvPr>
        </p:nvSpPr>
        <p:spPr>
          <a:solidFill>
            <a:srgbClr val="FFFFFF"/>
          </a:solidFill>
          <a:ln/>
        </p:spPr>
      </p:sp>
      <p:sp>
        <p:nvSpPr>
          <p:cNvPr id="37892" name="Rectangle 3">
            <a:extLst>
              <a:ext uri="{FF2B5EF4-FFF2-40B4-BE49-F238E27FC236}">
                <a16:creationId xmlns:a16="http://schemas.microsoft.com/office/drawing/2014/main" id="{69822E30-E30A-457F-B730-7D10DF7FEF44}"/>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Remember that we are assuming the variances are equal, so the variance of the females is assumed to be equal to the variance of the males.</a:t>
            </a:r>
          </a:p>
          <a:p>
            <a:pPr eaLnBrk="1" hangingPunct="1"/>
            <a:endParaRPr lang="en-US" altLang="en-US">
              <a:latin typeface="Geneva" pitchFamily="-64"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12511BD2-2D6E-4A81-9872-AB2D9AC621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4984EF1-45DD-49A1-8B75-2136E090E75B}" type="slidenum">
              <a:rPr lang="en-US" altLang="en-US" sz="1200"/>
              <a:pPr/>
              <a:t>261</a:t>
            </a:fld>
            <a:endParaRPr lang="en-US" altLang="en-US" sz="1200"/>
          </a:p>
        </p:txBody>
      </p:sp>
      <p:sp>
        <p:nvSpPr>
          <p:cNvPr id="39939" name="Rectangle 2">
            <a:extLst>
              <a:ext uri="{FF2B5EF4-FFF2-40B4-BE49-F238E27FC236}">
                <a16:creationId xmlns:a16="http://schemas.microsoft.com/office/drawing/2014/main" id="{84C8B85B-9E16-4C0F-91C5-2E8FFB58CCE6}"/>
              </a:ext>
            </a:extLst>
          </p:cNvPr>
          <p:cNvSpPr>
            <a:spLocks noGrp="1" noRot="1" noChangeAspect="1" noChangeArrowheads="1"/>
          </p:cNvSpPr>
          <p:nvPr>
            <p:ph type="sldImg"/>
          </p:nvPr>
        </p:nvSpPr>
        <p:spPr>
          <a:solidFill>
            <a:srgbClr val="FFFFFF"/>
          </a:solidFill>
          <a:ln/>
        </p:spPr>
      </p:sp>
      <p:sp>
        <p:nvSpPr>
          <p:cNvPr id="39940" name="Rectangle 3">
            <a:extLst>
              <a:ext uri="{FF2B5EF4-FFF2-40B4-BE49-F238E27FC236}">
                <a16:creationId xmlns:a16="http://schemas.microsoft.com/office/drawing/2014/main" id="{83D8AE62-0D04-4402-8E3B-DE671D79EAE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Times New Roman" panose="02020603050405020304" pitchFamily="18" charset="0"/>
              </a:rPr>
              <a:t>Normally, we estimate the variance of the populations using the variance of the sample. But, we just said that we are assuming the variances of the female and male populations are the same. But the sample values are not the same, so which sample variance do we use to estimate the population variance?</a:t>
            </a: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1596F4B-D85A-4954-A03C-C4CC59D28B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6717418-C1F5-4044-AB41-86899D94AB0D}" type="slidenum">
              <a:rPr lang="en-US" altLang="en-US" sz="1200"/>
              <a:pPr/>
              <a:t>262</a:t>
            </a:fld>
            <a:endParaRPr lang="en-US" altLang="en-US" sz="1200"/>
          </a:p>
        </p:txBody>
      </p:sp>
      <p:sp>
        <p:nvSpPr>
          <p:cNvPr id="41987" name="Rectangle 2">
            <a:extLst>
              <a:ext uri="{FF2B5EF4-FFF2-40B4-BE49-F238E27FC236}">
                <a16:creationId xmlns:a16="http://schemas.microsoft.com/office/drawing/2014/main" id="{9B2924D4-2C46-4742-BDE3-F5325015D2F5}"/>
              </a:ext>
            </a:extLst>
          </p:cNvPr>
          <p:cNvSpPr>
            <a:spLocks noGrp="1" noRot="1" noChangeAspect="1" noChangeArrowheads="1"/>
          </p:cNvSpPr>
          <p:nvPr>
            <p:ph type="sldImg"/>
          </p:nvPr>
        </p:nvSpPr>
        <p:spPr>
          <a:solidFill>
            <a:srgbClr val="FFFFFF"/>
          </a:solidFill>
          <a:ln/>
        </p:spPr>
      </p:sp>
      <p:sp>
        <p:nvSpPr>
          <p:cNvPr id="41988" name="Rectangle 3">
            <a:extLst>
              <a:ext uri="{FF2B5EF4-FFF2-40B4-BE49-F238E27FC236}">
                <a16:creationId xmlns:a16="http://schemas.microsoft.com/office/drawing/2014/main" id="{5A8B6EA3-7DF1-4A88-A4E5-6F9B0E76022D}"/>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We estimate the variance of the two populations by averaging our two sample variances. Thus, our estimate of variance is computed using this formula:</a:t>
            </a:r>
          </a:p>
          <a:p>
            <a:pPr eaLnBrk="1" hangingPunct="1"/>
            <a:endParaRPr lang="en-US" altLang="en-US">
              <a:latin typeface="Geneva" pitchFamily="-64" charset="0"/>
            </a:endParaRPr>
          </a:p>
          <a:p>
            <a:pPr eaLnBrk="1" hangingPunct="1"/>
            <a:r>
              <a:rPr lang="en-US" altLang="en-US">
                <a:latin typeface="Geneva" pitchFamily="-64" charset="0"/>
              </a:rPr>
              <a:t>MSE is our estimate of the variance of the populations. In this example, </a:t>
            </a:r>
            <a:r>
              <a:rPr lang="en-US" altLang="en-US">
                <a:latin typeface="CourierNewPSMT" charset="0"/>
              </a:rPr>
              <a:t>MSE equals 2.864.</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4B4D653A-BEB6-4DFD-BD1B-EFB17A65F0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33567DE-C179-413B-AECC-01D62BCD1395}" type="slidenum">
              <a:rPr lang="en-US" altLang="en-US" sz="1200"/>
              <a:pPr/>
              <a:t>263</a:t>
            </a:fld>
            <a:endParaRPr lang="en-US" altLang="en-US" sz="1200"/>
          </a:p>
        </p:txBody>
      </p:sp>
      <p:sp>
        <p:nvSpPr>
          <p:cNvPr id="44035" name="Rectangle 2">
            <a:extLst>
              <a:ext uri="{FF2B5EF4-FFF2-40B4-BE49-F238E27FC236}">
                <a16:creationId xmlns:a16="http://schemas.microsoft.com/office/drawing/2014/main" id="{3564143B-3E05-4639-BF5A-00D8E96DD011}"/>
              </a:ext>
            </a:extLst>
          </p:cNvPr>
          <p:cNvSpPr>
            <a:spLocks noGrp="1" noRot="1" noChangeAspect="1" noChangeArrowheads="1" noTextEdit="1"/>
          </p:cNvSpPr>
          <p:nvPr>
            <p:ph type="sldImg"/>
          </p:nvPr>
        </p:nvSpPr>
        <p:spPr>
          <a:solidFill>
            <a:srgbClr val="FFFFFF"/>
          </a:solidFill>
          <a:ln/>
        </p:spPr>
      </p:sp>
      <p:sp>
        <p:nvSpPr>
          <p:cNvPr id="44036" name="Rectangle 3">
            <a:extLst>
              <a:ext uri="{FF2B5EF4-FFF2-40B4-BE49-F238E27FC236}">
                <a16:creationId xmlns:a16="http://schemas.microsoft.com/office/drawing/2014/main" id="{C22AADFC-5EF5-478E-ADC7-028E6DA01E27}"/>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The upper formula is the formula for for the standard error of the difference. The lower formula is the formula for the estimated standard error of the difference. Notice the difference on the left side of the formulas: the population formula uses sigma whereas the estimate uses s. Notice also that MSE, which is the average of the sample variances, is used in the formula for the estimate. </a:t>
            </a:r>
          </a:p>
          <a:p>
            <a:pPr eaLnBrk="1" hangingPunct="1"/>
            <a:endParaRPr lang="en-US" altLang="en-US">
              <a:latin typeface="Geneva" pitchFamily="-64"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F80D1069-52B2-4324-9898-2625462F3B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0879F61-1BAA-4F3C-836D-669B473D9EED}" type="slidenum">
              <a:rPr lang="en-US" altLang="en-US" sz="1200"/>
              <a:pPr/>
              <a:t>264</a:t>
            </a:fld>
            <a:endParaRPr lang="en-US" altLang="en-US" sz="1200"/>
          </a:p>
        </p:txBody>
      </p:sp>
      <p:sp>
        <p:nvSpPr>
          <p:cNvPr id="46083" name="Rectangle 2">
            <a:extLst>
              <a:ext uri="{FF2B5EF4-FFF2-40B4-BE49-F238E27FC236}">
                <a16:creationId xmlns:a16="http://schemas.microsoft.com/office/drawing/2014/main" id="{312BE1E4-5FAD-4818-A932-92CF6ED70CCE}"/>
              </a:ext>
            </a:extLst>
          </p:cNvPr>
          <p:cNvSpPr>
            <a:spLocks noGrp="1" noRot="1" noChangeAspect="1" noChangeArrowheads="1"/>
          </p:cNvSpPr>
          <p:nvPr>
            <p:ph type="sldImg"/>
          </p:nvPr>
        </p:nvSpPr>
        <p:spPr>
          <a:solidFill>
            <a:srgbClr val="FFFFFF"/>
          </a:solidFill>
          <a:ln/>
        </p:spPr>
      </p:sp>
      <p:sp>
        <p:nvSpPr>
          <p:cNvPr id="46084" name="Rectangle 3">
            <a:extLst>
              <a:ext uri="{FF2B5EF4-FFF2-40B4-BE49-F238E27FC236}">
                <a16:creationId xmlns:a16="http://schemas.microsoft.com/office/drawing/2014/main" id="{FCA01B55-1E99-40DC-940F-BF41D080FAE6}"/>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pitchFamily="-64" charset="0"/>
              </a:rPr>
              <a:t>Both groups have the same number of scores, 17, so our n is 17. Now we can calculate our estimated standard error of the difference,</a:t>
            </a:r>
            <a:r>
              <a:rPr lang="en-US" altLang="en-US">
                <a:latin typeface="CourierNewPSMT" charset="0"/>
              </a:rPr>
              <a:t>which equals 0.5805.</a:t>
            </a:r>
            <a:endParaRPr lang="en-US" altLang="en-US">
              <a:latin typeface="Geneva" pitchFamily="-64"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3E03F84C-6554-48F7-9477-944B0EDB97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1D64EB3-BFAB-4216-BB8A-0BE9FD895886}" type="slidenum">
              <a:rPr lang="en-US" altLang="en-US" sz="1200"/>
              <a:pPr/>
              <a:t>265</a:t>
            </a:fld>
            <a:endParaRPr lang="en-US" altLang="en-US" sz="1200"/>
          </a:p>
        </p:txBody>
      </p:sp>
      <p:sp>
        <p:nvSpPr>
          <p:cNvPr id="48131" name="Rectangle 2">
            <a:extLst>
              <a:ext uri="{FF2B5EF4-FFF2-40B4-BE49-F238E27FC236}">
                <a16:creationId xmlns:a16="http://schemas.microsoft.com/office/drawing/2014/main" id="{D6580847-BF2E-412A-97E7-2C7F2AAD0D0F}"/>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97CD95EA-787F-4B22-AE2E-E454AE22C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So now we have all the information we need to calculate t. We have the difference between the means of our two groups, which is 1.470. We also know the estimated standard error of the difference between the means, which is 0.5805. Therefore, t equals 1.470 divided by 0.5805, which equals 2.533.</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F3CA2446-281B-43C2-85A4-00007D7B34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E15981A-2686-4394-BEC1-4C97110D9EDF}" type="slidenum">
              <a:rPr lang="en-US" altLang="en-US" sz="1200"/>
              <a:pPr/>
              <a:t>266</a:t>
            </a:fld>
            <a:endParaRPr lang="en-US" altLang="en-US" sz="1200"/>
          </a:p>
        </p:txBody>
      </p:sp>
      <p:sp>
        <p:nvSpPr>
          <p:cNvPr id="50179" name="Rectangle 2">
            <a:extLst>
              <a:ext uri="{FF2B5EF4-FFF2-40B4-BE49-F238E27FC236}">
                <a16:creationId xmlns:a16="http://schemas.microsoft.com/office/drawing/2014/main" id="{52D0B710-1CB1-4182-B7D9-588EB6535B3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EB333181-C444-4580-9C99-DE23572DE5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pitchFamily="-64" charset="0"/>
              </a:rPr>
              <a:t>Finally, we compute the probability of getting a t as large or larger than 2.53 </a:t>
            </a:r>
            <a:r>
              <a:rPr lang="en-US" altLang="en-US">
                <a:latin typeface="Times New Roman" panose="02020603050405020304" pitchFamily="18" charset="0"/>
              </a:rPr>
              <a:t>or as small or smaller than -2.53</a:t>
            </a:r>
            <a:r>
              <a:rPr lang="en-US" altLang="en-US">
                <a:latin typeface="Geneva" pitchFamily="-64" charset="0"/>
              </a:rPr>
              <a:t>. To do this, we need to know the </a:t>
            </a:r>
            <a:r>
              <a:rPr lang="en-US" altLang="en-US" i="1">
                <a:solidFill>
                  <a:srgbClr val="0000EE"/>
                </a:solidFill>
                <a:latin typeface="Verdana-Italic" charset="0"/>
              </a:rPr>
              <a:t>degrees of freedom</a:t>
            </a:r>
            <a:r>
              <a:rPr lang="en-US" altLang="en-US">
                <a:latin typeface="Geneva" pitchFamily="-64" charset="0"/>
              </a:rPr>
              <a:t>. The degrees of freedom is the number of independent estimates of variance on which MSE is based. This is equal to n1 minus 1 plus n2 minus 1 where n1 is the sample size for the first group and n2 is the sample size of the second group. Therefore the degrees for freedom is 16 plus 16 which equals 32.</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5B6CD80-A6F4-4AC1-A131-B2E0E0356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74CA6F0-36FA-470C-BF55-08CDD15EDBDA}" type="slidenum">
              <a:rPr lang="en-US" altLang="en-US" sz="1200"/>
              <a:pPr/>
              <a:t>267</a:t>
            </a:fld>
            <a:endParaRPr lang="en-US" altLang="en-US" sz="1200"/>
          </a:p>
        </p:txBody>
      </p:sp>
      <p:sp>
        <p:nvSpPr>
          <p:cNvPr id="56323" name="Rectangle 2">
            <a:extLst>
              <a:ext uri="{FF2B5EF4-FFF2-40B4-BE49-F238E27FC236}">
                <a16:creationId xmlns:a16="http://schemas.microsoft.com/office/drawing/2014/main" id="{A4DB934C-E623-4133-A13A-8A66FEBE58B2}"/>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7DDA3EE2-3A6A-4AD5-8743-1A05506E4F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So, back to our example. Remember that the difference between the mean score for the males and the mean score for the females was 1.47.  Since the two-tailed p value is very low, we reject the null hypothesis that there is no difference between males and females and conclude that the mean for females is higher than the mean for males.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826277C-1335-4A88-AB94-4556EF6241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6FD49CF-E22B-4D71-9BDE-749760F42EB9}" type="slidenum">
              <a:rPr lang="en-US" altLang="en-US" sz="1200"/>
              <a:pPr/>
              <a:t>269</a:t>
            </a:fld>
            <a:endParaRPr lang="en-US" altLang="en-US" sz="1200"/>
          </a:p>
        </p:txBody>
      </p:sp>
      <p:sp>
        <p:nvSpPr>
          <p:cNvPr id="13315" name="Rectangle 2">
            <a:extLst>
              <a:ext uri="{FF2B5EF4-FFF2-40B4-BE49-F238E27FC236}">
                <a16:creationId xmlns:a16="http://schemas.microsoft.com/office/drawing/2014/main" id="{F04C3CBC-7D37-4165-848E-B365A65C3B09}"/>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668842C9-069C-4A6C-AA9D-AD05CADADA9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rPr>
              <a:t>In the </a:t>
            </a:r>
            <a:r>
              <a:rPr lang="en-US" altLang="en-US" dirty="0">
                <a:solidFill>
                  <a:srgbClr val="0000EE"/>
                </a:solidFill>
                <a:latin typeface="Times New Roman" panose="02020603050405020304" pitchFamily="18" charset="0"/>
              </a:rPr>
              <a:t>Weapons and Aggression </a:t>
            </a:r>
            <a:r>
              <a:rPr lang="en-US" altLang="en-US" dirty="0">
                <a:latin typeface="Geneva" charset="0"/>
              </a:rPr>
              <a:t>case study, subjects were asked to read words presented on a computer screen as quickly as they could. Some of the words were aggressive words such as injure or shatter. Others were control words such as relocate or consider. These two types of words were preceded by words that were either the names of weapons such as shot gun and grenade or non-weapon words such as rabbit or fish. For each subject, the mean reading time across words was computed for these four conditions.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A4C987EE-790A-4125-BCFA-A6BAAE250D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A74B4DAB-986E-4866-8FAA-DC192B12637E}" type="slidenum">
              <a:rPr lang="en-US" altLang="en-US" sz="1200"/>
              <a:pPr eaLnBrk="1" hangingPunct="1"/>
              <a:t>29</a:t>
            </a:fld>
            <a:endParaRPr lang="en-US" altLang="en-US" sz="1200"/>
          </a:p>
        </p:txBody>
      </p:sp>
      <p:sp>
        <p:nvSpPr>
          <p:cNvPr id="17411" name="Rectangle 2">
            <a:extLst>
              <a:ext uri="{FF2B5EF4-FFF2-40B4-BE49-F238E27FC236}">
                <a16:creationId xmlns:a16="http://schemas.microsoft.com/office/drawing/2014/main" id="{54507D44-0B5A-4B89-A668-5292F67D0801}"/>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024D9231-E91C-4653-A9AB-89D95E718B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Let’s take an example. Have you ever noticed that some bathroom scales give you very different weights each time you weigh yourself?</a:t>
            </a:r>
          </a:p>
          <a:p>
            <a:pPr eaLnBrk="1" hangingPunct="1"/>
            <a:endParaRPr lang="en-US" altLang="en-US">
              <a:latin typeface="Geneva" charset="0"/>
            </a:endParaRPr>
          </a:p>
          <a:p>
            <a:pPr eaLnBrk="1" hangingPunct="1"/>
            <a:r>
              <a:rPr lang="en-US" altLang="en-US">
                <a:latin typeface="Geneva" charset="0"/>
              </a:rPr>
              <a:t>Imagine we have two scales.  Scale 1 is a high-tech scale that gives almost the same weight every time you weigh yourself, varying very little from weighing to weighing. But this scale consistently tells you that you’re slightly heavier than you actually are.  So scale 1 tends to overestimate your weight. </a:t>
            </a:r>
          </a:p>
          <a:p>
            <a:pPr eaLnBrk="1" hangingPunct="1"/>
            <a:endParaRPr lang="en-US" altLang="en-US">
              <a:latin typeface="Geneva" charset="0"/>
            </a:endParaRPr>
          </a:p>
          <a:p>
            <a:pPr eaLnBrk="1" hangingPunct="1"/>
            <a:r>
              <a:rPr lang="en-US" altLang="en-US">
                <a:latin typeface="Geneva" charset="0"/>
              </a:rPr>
              <a:t>Scale 2 is cheap and gives you very different results from weighing to weighing. But it is just as likely to underestimate as overestimate your weight. Sometimes it tells you you’re a lot heavier than you actually are, and other times it tells you you’re a lot lighter than you actually are.  But, if you weighed yourself on scale 2 lots of times, the average would be your actual weight.</a:t>
            </a:r>
          </a:p>
          <a:p>
            <a:pPr eaLnBrk="1" hangingPunct="1"/>
            <a:endParaRPr lang="en-US" altLang="en-US">
              <a:latin typeface="Geneva" charset="0"/>
            </a:endParaRPr>
          </a:p>
          <a:p>
            <a:pPr eaLnBrk="1" hangingPunct="1"/>
            <a:r>
              <a:rPr lang="en-US" altLang="en-US">
                <a:latin typeface="Geneva" charset="0"/>
              </a:rPr>
              <a:t>Which scale do you think is biased?  </a:t>
            </a:r>
          </a:p>
          <a:p>
            <a:pPr eaLnBrk="1" hangingPunct="1"/>
            <a:r>
              <a:rPr lang="en-US" altLang="en-US">
                <a:latin typeface="Geneva" charset="0"/>
              </a:rPr>
              <a:t>Which do you think is most precise?</a:t>
            </a:r>
          </a:p>
          <a:p>
            <a:pPr eaLnBrk="1" hangingPunct="1"/>
            <a:endParaRPr lang="en-US" altLang="en-US">
              <a:latin typeface="Geneva"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14CB7164-10C5-448D-B186-DFAA91464F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D0F55B7-E721-46EC-A2F1-FA53B55AA37A}" type="slidenum">
              <a:rPr lang="en-US" altLang="en-US" sz="1200"/>
              <a:pPr/>
              <a:t>270</a:t>
            </a:fld>
            <a:endParaRPr lang="en-US" altLang="en-US" sz="1200"/>
          </a:p>
        </p:txBody>
      </p:sp>
      <p:sp>
        <p:nvSpPr>
          <p:cNvPr id="14339" name="Rectangle 2">
            <a:extLst>
              <a:ext uri="{FF2B5EF4-FFF2-40B4-BE49-F238E27FC236}">
                <a16:creationId xmlns:a16="http://schemas.microsoft.com/office/drawing/2014/main" id="{9791EAEF-2A26-47D9-9023-244984FC4A5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57117EFF-B20C-4D43-94A5-A1D2E2D1D36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four conditions are described in this table. AW is the time to name an aggressive word following a weapon word prime. AN is the time to name an aggressive word following a non-weapon word prime. CW is the time to name a control word following a weapon word prime. And CN is the time to name a control word following a non-weapon word prime.</a:t>
            </a:r>
          </a:p>
          <a:p>
            <a:pPr eaLnBrk="1" hangingPunct="1"/>
            <a:endParaRPr lang="en-US" altLang="en-US">
              <a:latin typeface="Geneva"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57B82DD-A738-463E-B190-6D035B7B9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8A306B8-C82B-43D8-9490-490B665A6617}" type="slidenum">
              <a:rPr lang="en-US" altLang="en-US" sz="1200"/>
              <a:pPr/>
              <a:t>271</a:t>
            </a:fld>
            <a:endParaRPr lang="en-US" altLang="en-US" sz="1200"/>
          </a:p>
        </p:txBody>
      </p:sp>
      <p:sp>
        <p:nvSpPr>
          <p:cNvPr id="15363" name="Rectangle 2">
            <a:extLst>
              <a:ext uri="{FF2B5EF4-FFF2-40B4-BE49-F238E27FC236}">
                <a16:creationId xmlns:a16="http://schemas.microsoft.com/office/drawing/2014/main" id="{29450675-864C-4F03-8503-982AF3C0CAE7}"/>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3EE7997A-3AF2-493A-ACFD-8EE360C1C5F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table shows the data for 5 of the 32 subjects in this experiment. All times are in milliseconds. Subject number 1 took 447 msec to read an aggressive word that was preceded by a weapon word prime (the AW condition)</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727CA03-6DB5-4A56-910D-AB9736EA8F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E010E1C-84B3-4171-A7C5-090CE7079752}" type="slidenum">
              <a:rPr lang="en-US" altLang="en-US" sz="1200"/>
              <a:pPr/>
              <a:t>272</a:t>
            </a:fld>
            <a:endParaRPr lang="en-US" altLang="en-US" sz="1200"/>
          </a:p>
        </p:txBody>
      </p:sp>
      <p:sp>
        <p:nvSpPr>
          <p:cNvPr id="16387" name="Rectangle 2">
            <a:extLst>
              <a:ext uri="{FF2B5EF4-FFF2-40B4-BE49-F238E27FC236}">
                <a16:creationId xmlns:a16="http://schemas.microsoft.com/office/drawing/2014/main" id="{255A07FE-BD1B-4EC6-B960-D8F74FF0268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AC3B142-9632-421F-A927-99AA0F85474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rPr>
              <a:t>One question this experiment was designed to answer was whether reading times would be shorter when the preceding word was a weapon word (aw and </a:t>
            </a:r>
            <a:r>
              <a:rPr lang="en-US" altLang="en-US" dirty="0" err="1">
                <a:latin typeface="Geneva" charset="0"/>
              </a:rPr>
              <a:t>cw</a:t>
            </a:r>
            <a:r>
              <a:rPr lang="en-US" altLang="en-US" dirty="0">
                <a:latin typeface="Geneva" charset="0"/>
              </a:rPr>
              <a:t> conditions) than when it was a non-weapon word (an and </a:t>
            </a:r>
            <a:r>
              <a:rPr lang="en-US" altLang="en-US" dirty="0" err="1">
                <a:latin typeface="Geneva" charset="0"/>
              </a:rPr>
              <a:t>cn</a:t>
            </a:r>
            <a:r>
              <a:rPr lang="en-US" altLang="en-US" dirty="0">
                <a:latin typeface="Geneva" charset="0"/>
              </a:rPr>
              <a:t> conditions). In other words, is the column </a:t>
            </a:r>
            <a:r>
              <a:rPr lang="en-US" altLang="en-US" dirty="0">
                <a:latin typeface="CourierNewPSMT" charset="0"/>
              </a:rPr>
              <a:t>L1, which is equal to (an + </a:t>
            </a:r>
            <a:r>
              <a:rPr lang="en-US" altLang="en-US" dirty="0" err="1">
                <a:latin typeface="CourierNewPSMT" charset="0"/>
              </a:rPr>
              <a:t>cn</a:t>
            </a:r>
            <a:r>
              <a:rPr lang="en-US" altLang="en-US" dirty="0">
                <a:latin typeface="CourierNewPSMT" charset="0"/>
              </a:rPr>
              <a:t>) - (aw + </a:t>
            </a:r>
            <a:r>
              <a:rPr lang="en-US" altLang="en-US" dirty="0" err="1">
                <a:latin typeface="CourierNewPSMT" charset="0"/>
              </a:rPr>
              <a:t>cw</a:t>
            </a:r>
            <a:r>
              <a:rPr lang="en-US" altLang="en-US" dirty="0">
                <a:latin typeface="CourierNewPSMT" charset="0"/>
              </a:rPr>
              <a:t>), </a:t>
            </a:r>
            <a:r>
              <a:rPr lang="en-US" altLang="en-US" dirty="0">
                <a:latin typeface="Geneva" charset="0"/>
              </a:rPr>
              <a:t>greater than 0? This is tested for significance by computing L1 for each subject and then testing whether the mean value of L1 is significantly different from 0. This table shows L1 for the first five subjects. L1 for Subject 1 was computed by </a:t>
            </a:r>
            <a:r>
              <a:rPr lang="en-US" altLang="en-US" dirty="0">
                <a:latin typeface="CourierNewPSMT" charset="0"/>
              </a:rPr>
              <a:t>taking the sum of 440 and 452 and subtracting the sum of 447 and 432 from that value. </a:t>
            </a:r>
            <a:r>
              <a:rPr lang="en-US" altLang="en-US" dirty="0">
                <a:latin typeface="Times New Roman" panose="02020603050405020304" pitchFamily="18" charset="0"/>
              </a:rPr>
              <a:t>This equals 13.</a:t>
            </a: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15A4169-56DB-4356-8FB5-E487138648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7B5B6FD-8BAD-426D-8077-8FAF165EDD12}" type="slidenum">
              <a:rPr lang="en-US" altLang="en-US" sz="1200"/>
              <a:pPr/>
              <a:t>273</a:t>
            </a:fld>
            <a:endParaRPr lang="en-US" altLang="en-US" sz="1200"/>
          </a:p>
        </p:txBody>
      </p:sp>
      <p:sp>
        <p:nvSpPr>
          <p:cNvPr id="17411" name="Rectangle 2">
            <a:extLst>
              <a:ext uri="{FF2B5EF4-FFF2-40B4-BE49-F238E27FC236}">
                <a16:creationId xmlns:a16="http://schemas.microsoft.com/office/drawing/2014/main" id="{32668C87-65CD-4997-AE5B-2F43693F3DE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DB4CFDEA-A566-4F1F-85B4-E3AD14C3BE2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Once L1 is computed for each subject, the significance test is the same as testing whether a single mean is significantly different from 0. First we compute the mean and the standard error of the mean for L1. Computing L1 for the 32 subjects in the experiment, we find that the mean and standard error of the mean are 5.875 and 4.265 respectively. t = 1.378.</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8D0DE01-798D-493E-8775-B041BA81B1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8A48E31-2DB8-4728-8E2F-6D02962CA9E7}" type="slidenum">
              <a:rPr lang="en-US" altLang="en-US" sz="1200"/>
              <a:pPr/>
              <a:t>274</a:t>
            </a:fld>
            <a:endParaRPr lang="en-US" altLang="en-US" sz="1200"/>
          </a:p>
        </p:txBody>
      </p:sp>
      <p:sp>
        <p:nvSpPr>
          <p:cNvPr id="18435" name="Rectangle 2">
            <a:extLst>
              <a:ext uri="{FF2B5EF4-FFF2-40B4-BE49-F238E27FC236}">
                <a16:creationId xmlns:a16="http://schemas.microsoft.com/office/drawing/2014/main" id="{C8D4AC94-9B77-4726-91D4-BE0CB50149B3}"/>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BA087951-D387-41F6-B6FC-022B99EE3EA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Since there were 32 subjects, the degrees of freedom is 32 - 1 = 31. The </a:t>
            </a:r>
            <a:r>
              <a:rPr lang="en-US" altLang="en-US">
                <a:solidFill>
                  <a:srgbClr val="0000EE"/>
                </a:solidFill>
                <a:latin typeface="Times New Roman" panose="02020603050405020304" pitchFamily="18" charset="0"/>
              </a:rPr>
              <a:t>t distribution </a:t>
            </a:r>
            <a:r>
              <a:rPr lang="en-US" altLang="en-US">
                <a:latin typeface="Geneva" charset="0"/>
              </a:rPr>
              <a:t>calculator shows that the two-tailed probability is 0.178. Thus, we are unable to reject the null hypothesis, and we </a:t>
            </a:r>
            <a:r>
              <a:rPr lang="en-US" altLang="en-US" i="1">
                <a:latin typeface="Geneva" charset="0"/>
              </a:rPr>
              <a:t>cannot</a:t>
            </a:r>
            <a:r>
              <a:rPr lang="en-US" altLang="en-US">
                <a:latin typeface="Geneva" charset="0"/>
              </a:rPr>
              <a:t> make a confident conclusion that reading times are faster when there is a weapon word prime.</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9E62A38-A906-446E-B453-318BD135B6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444CDEA-C57D-48D7-A439-5C2E26C817C3}" type="slidenum">
              <a:rPr lang="en-US" altLang="en-US" sz="1200"/>
              <a:pPr/>
              <a:t>275</a:t>
            </a:fld>
            <a:endParaRPr lang="en-US" altLang="en-US" sz="1200"/>
          </a:p>
        </p:txBody>
      </p:sp>
      <p:sp>
        <p:nvSpPr>
          <p:cNvPr id="19459" name="Rectangle 2">
            <a:extLst>
              <a:ext uri="{FF2B5EF4-FFF2-40B4-BE49-F238E27FC236}">
                <a16:creationId xmlns:a16="http://schemas.microsoft.com/office/drawing/2014/main" id="{FE8C9189-E02D-4D63-9377-A92D8E89F334}"/>
              </a:ext>
            </a:extLst>
          </p:cNvPr>
          <p:cNvSpPr>
            <a:spLocks noGrp="1" noRot="1" noChangeAspect="1" noChangeArrowheads="1" noTextEdit="1"/>
          </p:cNvSpPr>
          <p:nvPr>
            <p:ph type="sldImg"/>
          </p:nvPr>
        </p:nvSpPr>
        <p:spPr>
          <a:solidFill>
            <a:srgbClr val="FFFFFF"/>
          </a:solidFill>
          <a:ln/>
        </p:spPr>
      </p:sp>
      <p:sp>
        <p:nvSpPr>
          <p:cNvPr id="19460" name="Rectangle 3">
            <a:extLst>
              <a:ext uri="{FF2B5EF4-FFF2-40B4-BE49-F238E27FC236}">
                <a16:creationId xmlns:a16="http://schemas.microsoft.com/office/drawing/2014/main" id="{D2B60772-189D-46E1-93F0-103641E18A5C}"/>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Geneva" charset="0"/>
              </a:rPr>
              <a:t>A more interesting question is whether the priming effect, or the difference in reading times between words preceded by a non-weapon word and words preceded by a weapon word, is different for aggressive words than it is for non-aggressive words. That is, do weapon words prime aggressive words more than they prime non-aggressive words? The priming of aggressive words is (an - aw). The priming of non-aggressive words is (cn - cw). The comparison is the difference: </a:t>
            </a:r>
            <a:r>
              <a:rPr lang="en-US" altLang="en-US">
                <a:latin typeface="CourierNewPSMT" charset="0"/>
              </a:rPr>
              <a:t>L2 = (an - aw) - (cn - cw). If weapon words do indeed prime aggressive words more than they prime non-aggressive words, then we would expect the difference between an and aw to be larger than the difference between cn and cw, so L2 would be greater than 0.</a:t>
            </a:r>
            <a:endParaRPr lang="en-US" altLang="en-US">
              <a:latin typeface="Geneva"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CD9150C-6539-4AE4-A753-F7543002EE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AD2E6A1-CB54-47BF-B099-8FAB80F106BA}" type="slidenum">
              <a:rPr lang="en-US" altLang="en-US" sz="1200"/>
              <a:pPr/>
              <a:t>276</a:t>
            </a:fld>
            <a:endParaRPr lang="en-US" altLang="en-US" sz="1200"/>
          </a:p>
        </p:txBody>
      </p:sp>
      <p:sp>
        <p:nvSpPr>
          <p:cNvPr id="20483" name="Rectangle 2">
            <a:extLst>
              <a:ext uri="{FF2B5EF4-FFF2-40B4-BE49-F238E27FC236}">
                <a16:creationId xmlns:a16="http://schemas.microsoft.com/office/drawing/2014/main" id="{8A2C014D-8EEF-42CC-8C78-3239919D73F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0B351EE-D08A-4E51-AA99-6D4A3191DF1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table shows L2 for the first five of the 32 subjects.</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AEA3BDE-596C-44AF-87EB-582A71787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4FEC475-67C5-49BE-90A7-94433197FF63}" type="slidenum">
              <a:rPr lang="en-US" altLang="en-US" sz="1200"/>
              <a:pPr/>
              <a:t>277</a:t>
            </a:fld>
            <a:endParaRPr lang="en-US" altLang="en-US" sz="1200"/>
          </a:p>
        </p:txBody>
      </p:sp>
      <p:sp>
        <p:nvSpPr>
          <p:cNvPr id="21507" name="Rectangle 2">
            <a:extLst>
              <a:ext uri="{FF2B5EF4-FFF2-40B4-BE49-F238E27FC236}">
                <a16:creationId xmlns:a16="http://schemas.microsoft.com/office/drawing/2014/main" id="{BCFD87F5-8100-4ECC-9D1A-829B07968682}"/>
              </a:ext>
            </a:extLst>
          </p:cNvPr>
          <p:cNvSpPr>
            <a:spLocks noGrp="1" noRot="1" noChangeAspect="1" noChangeArrowheads="1" noTextEdit="1"/>
          </p:cNvSpPr>
          <p:nvPr>
            <p:ph type="sldImg"/>
          </p:nvPr>
        </p:nvSpPr>
        <p:spPr>
          <a:solidFill>
            <a:srgbClr val="FFFFFF"/>
          </a:solidFill>
          <a:ln/>
        </p:spPr>
      </p:sp>
      <p:sp>
        <p:nvSpPr>
          <p:cNvPr id="21508" name="Rectangle 3">
            <a:extLst>
              <a:ext uri="{FF2B5EF4-FFF2-40B4-BE49-F238E27FC236}">
                <a16:creationId xmlns:a16="http://schemas.microsoft.com/office/drawing/2014/main" id="{DCB93C1F-D8D3-4A88-9BF3-EA513299DDFA}"/>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a:lnSpc>
                <a:spcPct val="115000"/>
              </a:lnSpc>
              <a:spcBef>
                <a:spcPts val="1075"/>
              </a:spcBef>
            </a:pPr>
            <a:r>
              <a:rPr lang="en-US" altLang="en-US">
                <a:solidFill>
                  <a:srgbClr val="000000"/>
                </a:solidFill>
                <a:latin typeface="Geneva" charset="0"/>
                <a:ea typeface="Times New Roman" panose="02020603050405020304" pitchFamily="18" charset="0"/>
                <a:cs typeface="Geneva" charset="0"/>
              </a:rPr>
              <a:t>The mean and standard error of the mean based on all 32 subjects are 8.438 and 3.913, respectively. Therefore, t = 2.156 and p = 0.039. Our p value is below .05, so we can reject the null hypothesis. L2 is significantly greater than 0, so we can conclude that weapon words prime aggressive words more than they prime non-aggressive words.</a:t>
            </a:r>
            <a:endParaRPr lang="en-US" altLang="en-US">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AC7F7DCC-8875-414D-80EA-7E46C8FB77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5F41575-E8CE-4A11-B9C0-7572E26B5FFF}" type="slidenum">
              <a:rPr lang="en-US" altLang="en-US" sz="1200"/>
              <a:pPr/>
              <a:t>278</a:t>
            </a:fld>
            <a:endParaRPr lang="en-US" altLang="en-US" sz="1200"/>
          </a:p>
        </p:txBody>
      </p:sp>
      <p:sp>
        <p:nvSpPr>
          <p:cNvPr id="22531" name="Rectangle 2">
            <a:extLst>
              <a:ext uri="{FF2B5EF4-FFF2-40B4-BE49-F238E27FC236}">
                <a16:creationId xmlns:a16="http://schemas.microsoft.com/office/drawing/2014/main" id="{EC43F0EB-881F-4C10-A40B-724CA17DCECB}"/>
              </a:ext>
            </a:extLst>
          </p:cNvPr>
          <p:cNvSpPr>
            <a:spLocks noGrp="1" noRot="1" noChangeAspect="1" noChangeArrowheads="1" noTextEdit="1"/>
          </p:cNvSpPr>
          <p:nvPr>
            <p:ph type="sldImg"/>
          </p:nvPr>
        </p:nvSpPr>
        <p:spPr>
          <a:solidFill>
            <a:srgbClr val="FFFFFF"/>
          </a:solidFill>
          <a:ln/>
        </p:spPr>
      </p:sp>
      <p:sp>
        <p:nvSpPr>
          <p:cNvPr id="22532" name="Rectangle 3">
            <a:extLst>
              <a:ext uri="{FF2B5EF4-FFF2-40B4-BE49-F238E27FC236}">
                <a16:creationId xmlns:a16="http://schemas.microsoft.com/office/drawing/2014/main" id="{918EF330-7E7C-45D1-B8FA-1CDD93855B3B}"/>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Geneva" charset="0"/>
              </a:rPr>
              <a:t>Issues associated with doing multiple comparisons are the same for related observations as they are for multiple comparisons among independent groups. This means that you may need to do the Bonferroni correction and control the familywise error rate by lowering the per comparison error rate. </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E12AD70E-EDDC-4A62-8F67-BE2BAFD2C1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EF34E4F-3E4C-4268-B08E-4AF46207072E}" type="slidenum">
              <a:rPr lang="en-US" altLang="en-US" sz="1200"/>
              <a:pPr/>
              <a:t>280</a:t>
            </a:fld>
            <a:endParaRPr lang="en-US" altLang="en-US" sz="1200"/>
          </a:p>
        </p:txBody>
      </p:sp>
      <p:sp>
        <p:nvSpPr>
          <p:cNvPr id="18435" name="Rectangle 2">
            <a:extLst>
              <a:ext uri="{FF2B5EF4-FFF2-40B4-BE49-F238E27FC236}">
                <a16:creationId xmlns:a16="http://schemas.microsoft.com/office/drawing/2014/main" id="{696CD4B0-8BB0-485F-97C6-61A6A0FCE6EF}"/>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6604B81-E945-4E40-87D5-A02ECDE03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There are many occasions in which the comparisons among means are more complicated than simply comparing one mean with another. This section shows how to test these more complex comparisons. The methods in this section assume that the comparisons among means were decided on before looking at the data. Therefore, these comparisons are called </a:t>
            </a:r>
            <a:r>
              <a:rPr lang="en-US" altLang="en-US" i="1">
                <a:latin typeface="Verdana-Italic" charset="0"/>
                <a:ea typeface="ＭＳ Ｐゴシック" panose="020B0600070205080204" pitchFamily="34" charset="-128"/>
              </a:rPr>
              <a:t>planned comparisons</a:t>
            </a:r>
            <a:r>
              <a:rPr lang="en-US" altLang="en-US">
                <a:latin typeface="Geneva" charset="0"/>
                <a:ea typeface="ＭＳ Ｐゴシック" panose="020B0600070205080204" pitchFamily="34" charset="-128"/>
              </a:rPr>
              <a:t>. A different procedure is necessary for </a:t>
            </a:r>
            <a:r>
              <a:rPr lang="en-US" altLang="en-US" i="1">
                <a:latin typeface="Verdana-Italic" charset="0"/>
                <a:ea typeface="ＭＳ Ｐゴシック" panose="020B0600070205080204" pitchFamily="34" charset="-128"/>
              </a:rPr>
              <a:t>unplanned comparisons</a:t>
            </a:r>
            <a:r>
              <a:rPr lang="en-US" altLang="en-US">
                <a:latin typeface="Geneva" charset="0"/>
                <a:ea typeface="ＭＳ Ｐゴシック" panose="020B0600070205080204" pitchFamily="34" charset="-128"/>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4A3C2EF8-D445-4F36-BC16-1B7A1DB0B0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36D737FF-9FEF-439E-A992-1335CB8CA3A4}" type="slidenum">
              <a:rPr lang="en-US" altLang="en-US" sz="1200"/>
              <a:pPr eaLnBrk="1" hangingPunct="1"/>
              <a:t>30</a:t>
            </a:fld>
            <a:endParaRPr lang="en-US" altLang="en-US" sz="1200"/>
          </a:p>
        </p:txBody>
      </p:sp>
      <p:sp>
        <p:nvSpPr>
          <p:cNvPr id="19459" name="Rectangle 2">
            <a:extLst>
              <a:ext uri="{FF2B5EF4-FFF2-40B4-BE49-F238E27FC236}">
                <a16:creationId xmlns:a16="http://schemas.microsoft.com/office/drawing/2014/main" id="{399994E3-3EE4-4646-AF04-B8219596E4F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7F80AD37-461B-434B-8473-CFCAA0811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rPr>
              <a:t>Scale 1 is biased because it systematically overestimates your actual weight. On average, its measurements are a little higher than your actual weight. But scale 1 is fairly precise because it always reports a weight close to your actual weight. Scale 2, on the other hand, gives </a:t>
            </a:r>
            <a:r>
              <a:rPr lang="en-US" altLang="en-US" i="1" dirty="0">
                <a:latin typeface="Geneva" charset="0"/>
              </a:rPr>
              <a:t>unbiased</a:t>
            </a:r>
            <a:r>
              <a:rPr lang="en-US" altLang="en-US" dirty="0">
                <a:latin typeface="Geneva" charset="0"/>
              </a:rPr>
              <a:t> estimates of your weight, since it does not systematically overestimate or underestimate your true weight. On a given weighing it might tell you you’re either much heavier or much lighter than you actually are. However, Scale 2 is not very precise. It might give you a shock some days as its measurements are frequently a long way from your true weight!</a:t>
            </a:r>
            <a:endParaRPr lang="en-US" altLang="en-US" dirty="0">
              <a:latin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BFB7CAA-FBD0-4852-89B0-FFAC102C70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CD68AA2-9461-4B8A-BC69-A7B8B4E122D2}" type="slidenum">
              <a:rPr lang="en-US" altLang="en-US" sz="1200"/>
              <a:pPr/>
              <a:t>281</a:t>
            </a:fld>
            <a:endParaRPr lang="en-US" altLang="en-US" sz="1200"/>
          </a:p>
        </p:txBody>
      </p:sp>
      <p:sp>
        <p:nvSpPr>
          <p:cNvPr id="20483" name="Rectangle 2">
            <a:extLst>
              <a:ext uri="{FF2B5EF4-FFF2-40B4-BE49-F238E27FC236}">
                <a16:creationId xmlns:a16="http://schemas.microsoft.com/office/drawing/2014/main" id="{E235E2AA-E2D3-4FE9-8088-8C0A3F4CE14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736B2E2B-D52B-4DC0-B536-0D0D753D0F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Imagine a hypothetical experiment in which 12 subjects were randomly selected from a population of high-self-esteem subjects and an additional 12 subjects were randomly selected from a population of low-self-esteem subjects. All subjects then performed a task. After they had completed the task, half of the subjects with each level of self-esteem were told that they had succeeded on it and the other half were told that they had failed. This feedback was independent of how well they had really done. After receiving this false feedback, subjects were asked to rate (on a 10-point scale) how much of their outcome of success or failure they attributed to themselves as opposed to being due to the nature of the task. </a:t>
            </a:r>
          </a:p>
          <a:p>
            <a:pPr eaLnBrk="1" hangingPunct="1"/>
            <a:endParaRPr lang="en-US" altLang="en-US" dirty="0">
              <a:latin typeface="Geneva" charset="0"/>
              <a:ea typeface="ＭＳ Ｐゴシック" panose="020B0600070205080204" pitchFamily="34" charset="-128"/>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EB4164B-D205-4555-A2CC-39415C171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C8DF6DF-03EC-43B8-B4AF-7A57BE64BF10}" type="slidenum">
              <a:rPr lang="en-US" altLang="en-US" sz="1200"/>
              <a:pPr/>
              <a:t>282</a:t>
            </a:fld>
            <a:endParaRPr lang="en-US" altLang="en-US" sz="1200"/>
          </a:p>
        </p:txBody>
      </p:sp>
      <p:sp>
        <p:nvSpPr>
          <p:cNvPr id="22531" name="Rectangle 2">
            <a:extLst>
              <a:ext uri="{FF2B5EF4-FFF2-40B4-BE49-F238E27FC236}">
                <a16:creationId xmlns:a16="http://schemas.microsoft.com/office/drawing/2014/main" id="{DAE14E79-BF15-47E2-B99E-334E27173B6B}"/>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38AA324-E8AE-4591-879F-F09B4F336B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ea typeface="ＭＳ Ｐゴシック" panose="020B0600070205080204" pitchFamily="34" charset="-128"/>
              </a:rPr>
              <a:t>Now look at the data. The first column contains the subject numbers. The second column is the outcome variable. Participants who were told that they had succeeded were marked with a 1, and participants who were told that they had failed were marked with a 2. In the 3</a:t>
            </a:r>
            <a:r>
              <a:rPr lang="en-US" altLang="en-US" baseline="30000" dirty="0">
                <a:latin typeface="Times New Roman" panose="02020603050405020304" pitchFamily="18" charset="0"/>
                <a:ea typeface="ＭＳ Ｐゴシック" panose="020B0600070205080204" pitchFamily="34" charset="-128"/>
              </a:rPr>
              <a:t>rd</a:t>
            </a:r>
            <a:r>
              <a:rPr lang="en-US" altLang="en-US" dirty="0">
                <a:latin typeface="Times New Roman" panose="02020603050405020304" pitchFamily="18" charset="0"/>
                <a:ea typeface="ＭＳ Ｐゴシック" panose="020B0600070205080204" pitchFamily="34" charset="-128"/>
              </a:rPr>
              <a:t> column, participants with high self-esteem were indicated with a 1, and participants with low self-esteem were indicated with a 2. The final column is the dependent variable, the attribution rating.</a:t>
            </a:r>
          </a:p>
          <a:p>
            <a:pPr eaLnBrk="1" hangingPunct="1"/>
            <a:endParaRPr lang="en-US" altLang="en-US" dirty="0">
              <a:latin typeface="Geneva" charset="0"/>
              <a:ea typeface="ＭＳ Ｐゴシック" panose="020B0600070205080204" pitchFamily="34" charset="-128"/>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F7BB70D0-6DE8-441F-A352-2A14611A57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11A2E51-A3E3-41B0-BBB1-3BCD802B2635}" type="slidenum">
              <a:rPr lang="en-US" altLang="en-US" sz="1200"/>
              <a:pPr/>
              <a:t>283</a:t>
            </a:fld>
            <a:endParaRPr lang="en-US" altLang="en-US" sz="1200"/>
          </a:p>
        </p:txBody>
      </p:sp>
      <p:sp>
        <p:nvSpPr>
          <p:cNvPr id="24579" name="Rectangle 2">
            <a:extLst>
              <a:ext uri="{FF2B5EF4-FFF2-40B4-BE49-F238E27FC236}">
                <a16:creationId xmlns:a16="http://schemas.microsoft.com/office/drawing/2014/main" id="{309815D3-A694-4726-9279-1340BFD9C966}"/>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5C87ABE-E38D-4DE2-8287-C53FB5469A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a:p>
            <a:pPr eaLnBrk="1" hangingPunct="1"/>
            <a:r>
              <a:rPr lang="en-US" altLang="en-US" dirty="0">
                <a:latin typeface="Times New Roman" panose="02020603050405020304" pitchFamily="18" charset="0"/>
                <a:ea typeface="ＭＳ Ｐゴシック" panose="020B0600070205080204" pitchFamily="34" charset="-128"/>
              </a:rPr>
              <a:t>For example, subject number 3 was a high self-esteem subject who was told that he or she had succeeded on the task.</a:t>
            </a:r>
          </a:p>
          <a:p>
            <a:pPr eaLnBrk="1" hangingPunct="1"/>
            <a:r>
              <a:rPr lang="en-US" altLang="en-US" dirty="0">
                <a:latin typeface="Geneva" charset="0"/>
                <a:ea typeface="ＭＳ Ｐゴシック" panose="020B0600070205080204" pitchFamily="34" charset="-128"/>
              </a:rPr>
              <a:t>Overall, there were four different self-esteem/outcome combinations, and there were six subjects in each of these combinations. </a:t>
            </a:r>
          </a:p>
          <a:p>
            <a:pPr eaLnBrk="1" hangingPunct="1"/>
            <a:endParaRPr lang="en-US" altLang="en-US" dirty="0">
              <a:latin typeface="Geneva" charset="0"/>
              <a:ea typeface="ＭＳ Ｐゴシック" panose="020B0600070205080204" pitchFamily="34" charset="-128"/>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1CFE1A5B-DA61-473D-A487-1901289DF4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6E2B46D-5E63-4463-AC92-03AD4D10F32C}" type="slidenum">
              <a:rPr lang="en-US" altLang="en-US" sz="1200"/>
              <a:pPr/>
              <a:t>284</a:t>
            </a:fld>
            <a:endParaRPr lang="en-US" altLang="en-US" sz="1200"/>
          </a:p>
        </p:txBody>
      </p:sp>
      <p:sp>
        <p:nvSpPr>
          <p:cNvPr id="26627" name="Rectangle 2">
            <a:extLst>
              <a:ext uri="{FF2B5EF4-FFF2-40B4-BE49-F238E27FC236}">
                <a16:creationId xmlns:a16="http://schemas.microsoft.com/office/drawing/2014/main" id="{170204D5-4D15-4A74-9B06-F533D493506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492689AB-202B-4FDF-A292-9CAC76925D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There are several questions we can ask about the data. We begin by asking whether, on average, subjects who were told that they had succeeded differed significantly from subjects who were told that they had failed. The means for subjects in the success condition are</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6EDA949-4352-4A1E-B182-0077D5C3B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7E63DBC-E882-4C6F-AAF7-698818FF3B81}" type="slidenum">
              <a:rPr lang="en-US" altLang="en-US" sz="1200"/>
              <a:pPr/>
              <a:t>285</a:t>
            </a:fld>
            <a:endParaRPr lang="en-US" altLang="en-US" sz="1200"/>
          </a:p>
        </p:txBody>
      </p:sp>
      <p:sp>
        <p:nvSpPr>
          <p:cNvPr id="28675" name="Rectangle 2">
            <a:extLst>
              <a:ext uri="{FF2B5EF4-FFF2-40B4-BE49-F238E27FC236}">
                <a16:creationId xmlns:a16="http://schemas.microsoft.com/office/drawing/2014/main" id="{FF98EAA5-77F4-450E-A20C-C18BB91521FB}"/>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0C39EB-B704-4E40-8322-AAF24184AD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7.333 for the high-self-esteem subjects and</a:t>
            </a: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AC53D26-313F-484E-86C8-ACD2B256F7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D9BE9D1-A1E2-4EA0-9D98-0B89B48F2D73}" type="slidenum">
              <a:rPr lang="en-US" altLang="en-US" sz="1200"/>
              <a:pPr/>
              <a:t>286</a:t>
            </a:fld>
            <a:endParaRPr lang="en-US" altLang="en-US" sz="1200"/>
          </a:p>
        </p:txBody>
      </p:sp>
      <p:sp>
        <p:nvSpPr>
          <p:cNvPr id="30723" name="Rectangle 2">
            <a:extLst>
              <a:ext uri="{FF2B5EF4-FFF2-40B4-BE49-F238E27FC236}">
                <a16:creationId xmlns:a16="http://schemas.microsoft.com/office/drawing/2014/main" id="{6CF2FC5A-2497-459A-97AB-E97E920063F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5E0D92D-CE9C-4550-A7B5-5D5E651DA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5.500 for the low-self-esteem subjects. Therefore, the mean of all subjects in the success condition is 7.333 + 5.500 divided by 2</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CB1DE022-8474-4099-959D-6D8144518C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10A5805-942B-464D-B3C0-D3D18FE7ABE2}" type="slidenum">
              <a:rPr lang="en-US" altLang="en-US" sz="1200"/>
              <a:pPr/>
              <a:t>287</a:t>
            </a:fld>
            <a:endParaRPr lang="en-US" altLang="en-US" sz="1200"/>
          </a:p>
        </p:txBody>
      </p:sp>
      <p:sp>
        <p:nvSpPr>
          <p:cNvPr id="32771" name="Rectangle 2">
            <a:extLst>
              <a:ext uri="{FF2B5EF4-FFF2-40B4-BE49-F238E27FC236}">
                <a16:creationId xmlns:a16="http://schemas.microsoft.com/office/drawing/2014/main" id="{EFA3FE51-30EB-4296-BD66-4C59A1CAB48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397BC018-64FE-4C9F-8961-9B2B5118AD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which equals  6.417. Similarly, the mean for all subjects in the failure condition is 6.333. The difference between these two means is 0.084. The question is: how do we do a significance test for this difference?</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61AAA2B0-FB09-402F-8572-06206C9CA7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BFE8DE5-12FE-4F62-AEA2-33BB916F1D79}" type="slidenum">
              <a:rPr lang="en-US" altLang="en-US" sz="1200"/>
              <a:pPr/>
              <a:t>288</a:t>
            </a:fld>
            <a:endParaRPr lang="en-US" altLang="en-US" sz="1200"/>
          </a:p>
        </p:txBody>
      </p:sp>
      <p:sp>
        <p:nvSpPr>
          <p:cNvPr id="34819" name="Rectangle 2">
            <a:extLst>
              <a:ext uri="{FF2B5EF4-FFF2-40B4-BE49-F238E27FC236}">
                <a16:creationId xmlns:a16="http://schemas.microsoft.com/office/drawing/2014/main" id="{F8A7873D-2456-4331-8D80-E5B39A8E647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88D4D16-247B-4796-B8B7-B9A6B78749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The first step is to express this difference in terms of a linear combination of a set of coefficients and the means. This may sound complex, but it is really pretty easy. We can compute the mean of the success conditions by multiplying the means for the high and low self-esteem subjects by .5 and then adding together these numbers. Here we see that for the success conditions we  compute .5 times 7.333 plus .5 times 5.5 which equals </a:t>
            </a:r>
            <a:r>
              <a:rPr lang="en-US" altLang="en-US" dirty="0">
                <a:latin typeface="CourierNewPSMT" charset="0"/>
                <a:ea typeface="ＭＳ Ｐゴシック" panose="020B0600070205080204" pitchFamily="34" charset="-128"/>
              </a:rPr>
              <a:t>6.417. </a:t>
            </a:r>
          </a:p>
          <a:p>
            <a:pPr eaLnBrk="1" hangingPunct="1"/>
            <a:endParaRPr lang="en-US" altLang="en-US" dirty="0">
              <a:latin typeface="CourierNewPSMT" charset="0"/>
              <a:ea typeface="ＭＳ Ｐゴシック" panose="020B0600070205080204" pitchFamily="34" charset="-128"/>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5D822C06-6362-4008-946D-6535209D6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A23C8DA-2799-4DB8-A07F-1543DA763CEA}" type="slidenum">
              <a:rPr lang="en-US" altLang="en-US" sz="1200"/>
              <a:pPr/>
              <a:t>289</a:t>
            </a:fld>
            <a:endParaRPr lang="en-US" altLang="en-US" sz="1200"/>
          </a:p>
        </p:txBody>
      </p:sp>
      <p:sp>
        <p:nvSpPr>
          <p:cNvPr id="36867" name="Rectangle 2">
            <a:extLst>
              <a:ext uri="{FF2B5EF4-FFF2-40B4-BE49-F238E27FC236}">
                <a16:creationId xmlns:a16="http://schemas.microsoft.com/office/drawing/2014/main" id="{5CDB362E-A5EE-4153-8732-F49B74977C08}"/>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82B6B74-34E9-406F-98BD-A6A089DAF3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ourierNewPSMT"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Similarly, we can compute the mean of the failure conditions by multiplying each failure mean by 0.5 and then adding the results to get</a:t>
            </a:r>
            <a:r>
              <a:rPr lang="en-US" altLang="en-US">
                <a:latin typeface="CourierNewPSMT" charset="0"/>
                <a:ea typeface="ＭＳ Ｐゴシック" panose="020B0600070205080204" pitchFamily="34" charset="-128"/>
              </a:rPr>
              <a:t> 6.334.</a:t>
            </a:r>
          </a:p>
          <a:p>
            <a:pPr eaLnBrk="1" hangingPunct="1"/>
            <a:endParaRPr lang="en-US" altLang="en-US">
              <a:latin typeface="CourierNewPSMT" charset="0"/>
              <a:ea typeface="ＭＳ Ｐゴシック" panose="020B0600070205080204" pitchFamily="34" charset="-128"/>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BCD7C26-B4BC-448A-B202-971CFEAB75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B6F064E-B96A-4865-8175-445CBF7FBD6C}" type="slidenum">
              <a:rPr lang="en-US" altLang="en-US" sz="1200"/>
              <a:pPr/>
              <a:t>290</a:t>
            </a:fld>
            <a:endParaRPr lang="en-US" altLang="en-US" sz="1200"/>
          </a:p>
        </p:txBody>
      </p:sp>
      <p:sp>
        <p:nvSpPr>
          <p:cNvPr id="38915" name="Rectangle 2">
            <a:extLst>
              <a:ext uri="{FF2B5EF4-FFF2-40B4-BE49-F238E27FC236}">
                <a16:creationId xmlns:a16="http://schemas.microsoft.com/office/drawing/2014/main" id="{4C48C503-4ADE-4C40-B47B-3CA1773A6B0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6113CE76-6BB1-42D3-9CA7-58AF608C0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By distributing the negative sign you can see that the difference between the overall "success" mean and the overall "failure" mean can be computed by multiplying each success mean by 0.5, and each failure mean by -0.5, and adding the results.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2EEFACAC-26D0-4261-9CA0-24B169072B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2C8309E3-9C49-4F69-A860-09C236EA27CC}" type="slidenum">
              <a:rPr lang="en-US" altLang="en-US" sz="1200"/>
              <a:pPr eaLnBrk="1" hangingPunct="1"/>
              <a:t>31</a:t>
            </a:fld>
            <a:endParaRPr lang="en-US" altLang="en-US" sz="1200"/>
          </a:p>
        </p:txBody>
      </p:sp>
      <p:sp>
        <p:nvSpPr>
          <p:cNvPr id="21507" name="Rectangle 2">
            <a:extLst>
              <a:ext uri="{FF2B5EF4-FFF2-40B4-BE49-F238E27FC236}">
                <a16:creationId xmlns:a16="http://schemas.microsoft.com/office/drawing/2014/main" id="{EF469313-0B70-4D80-85CF-15D12CD74879}"/>
              </a:ext>
            </a:extLst>
          </p:cNvPr>
          <p:cNvSpPr>
            <a:spLocks noGrp="1" noRot="1" noChangeAspect="1" noChangeArrowheads="1" noTextEdit="1"/>
          </p:cNvSpPr>
          <p:nvPr>
            <p:ph type="sldImg"/>
          </p:nvPr>
        </p:nvSpPr>
        <p:spPr>
          <a:solidFill>
            <a:srgbClr val="FFFFFF"/>
          </a:solidFill>
          <a:ln/>
        </p:spPr>
      </p:sp>
      <p:sp>
        <p:nvSpPr>
          <p:cNvPr id="21508" name="Rectangle 3">
            <a:extLst>
              <a:ext uri="{FF2B5EF4-FFF2-40B4-BE49-F238E27FC236}">
                <a16:creationId xmlns:a16="http://schemas.microsoft.com/office/drawing/2014/main" id="{6CF15512-2996-457B-BCA0-62830A6DDA3C}"/>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Let’s move on to more formal definitions, but remember the concepts are the same as in our bathroom scale example.</a:t>
            </a:r>
            <a:endParaRPr lang="en-US" altLang="en-US" b="1">
              <a:latin typeface="Verdana-Bold" charset="0"/>
            </a:endParaRPr>
          </a:p>
          <a:p>
            <a:pPr eaLnBrk="1" hangingPunct="1"/>
            <a:endParaRPr lang="en-US" altLang="en-US" b="1">
              <a:latin typeface="Verdana-Bold" charset="0"/>
            </a:endParaRPr>
          </a:p>
          <a:p>
            <a:pPr eaLnBrk="1" hangingPunct="1"/>
            <a:r>
              <a:rPr lang="en-US" altLang="en-US">
                <a:latin typeface="Geneva" charset="0"/>
              </a:rPr>
              <a:t>When we say a statistic is biased, we mean that the long-term average value of the statistic is </a:t>
            </a:r>
            <a:r>
              <a:rPr lang="en-US" altLang="en-US" i="1">
                <a:latin typeface="Geneva" charset="0"/>
              </a:rPr>
              <a:t>not</a:t>
            </a:r>
            <a:r>
              <a:rPr lang="en-US" altLang="en-US">
                <a:latin typeface="Geneva" charset="0"/>
              </a:rPr>
              <a:t> the parameter it is estimating.  In our scales example, the statistic is the weight reported by the scale in a single weighing and the parameter is your true weight.</a:t>
            </a:r>
          </a:p>
          <a:p>
            <a:pPr eaLnBrk="1" hangingPunct="1"/>
            <a:endParaRPr lang="en-US" altLang="en-US">
              <a:latin typeface="Geneva"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4C5AB4F-CFAF-41BD-9DF4-F2D7DCD81B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1F581C4-B0FB-4FA3-8C34-0B08FD9575D3}" type="slidenum">
              <a:rPr lang="en-US" altLang="en-US" sz="1200"/>
              <a:pPr/>
              <a:t>291</a:t>
            </a:fld>
            <a:endParaRPr lang="en-US" altLang="en-US" sz="1200"/>
          </a:p>
        </p:txBody>
      </p:sp>
      <p:sp>
        <p:nvSpPr>
          <p:cNvPr id="40963" name="Rectangle 2">
            <a:extLst>
              <a:ext uri="{FF2B5EF4-FFF2-40B4-BE49-F238E27FC236}">
                <a16:creationId xmlns:a16="http://schemas.microsoft.com/office/drawing/2014/main" id="{D988DE56-D565-4080-B016-7D17F493601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7B1938F-4847-4435-98AB-9172771A1F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this table, the coefficient column is the multiplier and the product column is the result of the multiplication. If we add up the four values in the product column we get </a:t>
            </a:r>
            <a:r>
              <a:rPr lang="en-US" altLang="en-US">
                <a:latin typeface="CourierNewPSMT" charset="0"/>
                <a:ea typeface="ＭＳ Ｐゴシック" panose="020B0600070205080204" pitchFamily="34" charset="-128"/>
              </a:rPr>
              <a:t>0.083. </a:t>
            </a:r>
            <a:r>
              <a:rPr lang="en-US" altLang="en-US">
                <a:latin typeface="Geneva" charset="0"/>
                <a:ea typeface="ＭＳ Ｐゴシック" panose="020B0600070205080204" pitchFamily="34" charset="-128"/>
              </a:rPr>
              <a:t>This is the same value we got when we computed the difference between means previously (within rounding error). We call this value "L" for "linear combination."</a:t>
            </a:r>
          </a:p>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0D70B424-C8FA-41C4-8517-D327DCEF81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A1BBD36-5B1E-4862-AFFA-F337849218C7}" type="slidenum">
              <a:rPr lang="en-US" altLang="en-US" sz="1200"/>
              <a:pPr/>
              <a:t>292</a:t>
            </a:fld>
            <a:endParaRPr lang="en-US" altLang="en-US" sz="1200"/>
          </a:p>
        </p:txBody>
      </p:sp>
      <p:sp>
        <p:nvSpPr>
          <p:cNvPr id="43011" name="Rectangle 2">
            <a:extLst>
              <a:ext uri="{FF2B5EF4-FFF2-40B4-BE49-F238E27FC236}">
                <a16:creationId xmlns:a16="http://schemas.microsoft.com/office/drawing/2014/main" id="{D6BA3AD5-5B83-4E0E-9B37-56017613D359}"/>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115CADC-CE5C-4FBF-B4E8-8045D8920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Now, the question is whether our value of L is significantly different from 0. The general formula for L is shown here. C sub i is the ith coefficient and M sub i is the ith mean. As just shown, L is the sum of each mean times its coefficient and equals. 083 in this example. </a:t>
            </a: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EA8010E8-E1EB-4471-83A8-A64A006109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AE1BEFE-94B1-4070-A61A-B462D4613C0B}" type="slidenum">
              <a:rPr lang="en-US" altLang="en-US" sz="1200"/>
              <a:pPr/>
              <a:t>293</a:t>
            </a:fld>
            <a:endParaRPr lang="en-US" altLang="en-US" sz="1200"/>
          </a:p>
        </p:txBody>
      </p:sp>
      <p:sp>
        <p:nvSpPr>
          <p:cNvPr id="45059" name="Rectangle 2">
            <a:extLst>
              <a:ext uri="{FF2B5EF4-FFF2-40B4-BE49-F238E27FC236}">
                <a16:creationId xmlns:a16="http://schemas.microsoft.com/office/drawing/2014/main" id="{C6B56EAD-D694-47F2-9EC7-850D6B72C940}"/>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1FA4235C-1B83-42DC-8799-7E56D65C4F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So, is this L value of .083, that represents the difference between the success and failure conditions, significant? We have to calculate the standard error of L before we can know. As you can see from the equation, this means we have to know the sum of the squared coefficients, the mean squared error (MSE), and n (the sample size). The sum of the squared coefficients is 1. In this example, because all of the cells have the same number of participants, MSE is the mean of the variances, which is 1.625. The value of n is the number of subjects in each group. Here, n = 6. </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75AE325-B69B-4C80-B36F-5984A326E1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D7BABF7-A6DE-4079-8B30-E4CA2FAAF9A2}" type="slidenum">
              <a:rPr lang="en-US" altLang="en-US" sz="1200"/>
              <a:pPr/>
              <a:t>294</a:t>
            </a:fld>
            <a:endParaRPr lang="en-US" altLang="en-US" sz="1200"/>
          </a:p>
        </p:txBody>
      </p:sp>
      <p:sp>
        <p:nvSpPr>
          <p:cNvPr id="47107" name="Rectangle 2">
            <a:extLst>
              <a:ext uri="{FF2B5EF4-FFF2-40B4-BE49-F238E27FC236}">
                <a16:creationId xmlns:a16="http://schemas.microsoft.com/office/drawing/2014/main" id="{A380AC6A-CD5C-4F1B-BE49-329D73D6FC2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7261864E-375A-417A-9A4C-8B21F575A4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Using the values, we determine that t = 0.16. </a:t>
            </a: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4F2FC9B7-7D75-461E-B759-3D0ECEB8B772}"/>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A97C521A-C5A2-44F1-B599-144B18BF022D}"/>
              </a:ext>
            </a:extLst>
          </p:cNvPr>
          <p:cNvSpPr>
            <a:spLocks noGrp="1"/>
          </p:cNvSpPr>
          <p:nvPr>
            <p:ph type="body" idx="1"/>
          </p:nvPr>
        </p:nvSpPr>
        <p:spPr/>
        <p:txBody>
          <a:bodyPr>
            <a:normAutofit/>
          </a:bodyPr>
          <a:lstStyle/>
          <a:p>
            <a:pPr>
              <a:lnSpc>
                <a:spcPct val="90000"/>
              </a:lnSpc>
            </a:pPr>
            <a:r>
              <a:rPr lang="en-US" altLang="en-US" sz="2800">
                <a:latin typeface="Geneva" charset="0"/>
                <a:ea typeface="ＭＳ Ｐゴシック" panose="020B0600070205080204" pitchFamily="34" charset="-128"/>
              </a:rPr>
              <a:t>We have to know the degrees of freedom in order to compute the probability value. The degrees of freedom is </a:t>
            </a:r>
            <a:r>
              <a:rPr lang="en-US" altLang="en-US" sz="2800">
                <a:latin typeface="CourierNewPSMT" charset="0"/>
                <a:ea typeface="ＭＳ Ｐゴシック" panose="020B0600070205080204" pitchFamily="34" charset="-128"/>
              </a:rPr>
              <a:t>N – k </a:t>
            </a:r>
            <a:r>
              <a:rPr lang="en-US" altLang="en-US" sz="2800">
                <a:latin typeface="Geneva" charset="0"/>
                <a:ea typeface="ＭＳ Ｐゴシック" panose="020B0600070205080204" pitchFamily="34" charset="-128"/>
              </a:rPr>
              <a:t>where N is the total number of observations (24) and k is the number of groups (4). Therefore, the degrees of freedom is  24-4 = 20. </a:t>
            </a:r>
            <a:endParaRPr lang="en-US" altLang="en-US" sz="2800">
              <a:latin typeface="Times New Roman" panose="02020603050405020304" pitchFamily="18" charset="0"/>
              <a:ea typeface="ＭＳ Ｐゴシック" panose="020B0600070205080204" pitchFamily="34" charset="-128"/>
            </a:endParaRPr>
          </a:p>
        </p:txBody>
      </p:sp>
      <p:sp>
        <p:nvSpPr>
          <p:cNvPr id="49156" name="Slide Number Placeholder 3">
            <a:extLst>
              <a:ext uri="{FF2B5EF4-FFF2-40B4-BE49-F238E27FC236}">
                <a16:creationId xmlns:a16="http://schemas.microsoft.com/office/drawing/2014/main" id="{41F61348-3927-43F5-B76B-4946FB6035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E30B86F-D8E2-4DDF-8ADD-352A0F298537}" type="slidenum">
              <a:rPr lang="en-US" altLang="en-US" sz="1200"/>
              <a:pPr/>
              <a:t>295</a:t>
            </a:fld>
            <a:endParaRPr lang="en-US" altLang="en-US" sz="120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33D98E5-AFAC-42E4-BB49-AB1D0842AC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9A55072-E385-4C77-AF81-522548BA7AF1}" type="slidenum">
              <a:rPr lang="en-US" altLang="en-US" sz="1200"/>
              <a:pPr/>
              <a:t>296</a:t>
            </a:fld>
            <a:endParaRPr lang="en-US" altLang="en-US" sz="1200"/>
          </a:p>
        </p:txBody>
      </p:sp>
      <p:sp>
        <p:nvSpPr>
          <p:cNvPr id="51203" name="Rectangle 2">
            <a:extLst>
              <a:ext uri="{FF2B5EF4-FFF2-40B4-BE49-F238E27FC236}">
                <a16:creationId xmlns:a16="http://schemas.microsoft.com/office/drawing/2014/main" id="{082087A3-249B-4C2C-8332-41AA30D7AB9C}"/>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230F625C-3683-4673-BB1C-AE11A6B0F0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Using the Online Calculator, we find that the two-tailed probability value is 0.8745 when t is .16 and there are 20 degrees of freedom. Therefore, the difference between the "success" condition and the "failure" condition is not significant.</a:t>
            </a: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C21DE458-1E27-4CEE-AE90-AF00F7C70F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7964E57-63B7-4F94-A0A2-5A10B3421CC1}" type="slidenum">
              <a:rPr lang="en-US" altLang="en-US" sz="1200"/>
              <a:pPr/>
              <a:t>297</a:t>
            </a:fld>
            <a:endParaRPr lang="en-US" altLang="en-US" sz="1200"/>
          </a:p>
        </p:txBody>
      </p:sp>
      <p:sp>
        <p:nvSpPr>
          <p:cNvPr id="53251" name="Rectangle 2">
            <a:extLst>
              <a:ext uri="{FF2B5EF4-FFF2-40B4-BE49-F238E27FC236}">
                <a16:creationId xmlns:a16="http://schemas.microsoft.com/office/drawing/2014/main" id="{E42A6CE8-6F0D-4161-9AE5-DE71783EC149}"/>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938951E9-6B18-4E4D-8805-E3C6CA497E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A more interesting question about the results is whether the effect of outcome (success or failure) differs depending on the self-esteem of the subject. For example, success may make high-self-esteem subjects </a:t>
            </a:r>
            <a:r>
              <a:rPr lang="en-US" altLang="en-US" b="1">
                <a:latin typeface="Verdana-Bold" charset="0"/>
                <a:ea typeface="ＭＳ Ｐゴシック" panose="020B0600070205080204" pitchFamily="34" charset="-128"/>
              </a:rPr>
              <a:t>more</a:t>
            </a:r>
            <a:r>
              <a:rPr lang="en-US" altLang="en-US">
                <a:latin typeface="Geneva" charset="0"/>
                <a:ea typeface="ＭＳ Ｐゴシック" panose="020B0600070205080204" pitchFamily="34" charset="-128"/>
              </a:rPr>
              <a:t> likely to attribute the outcome to themselves whereas success may make low-self-esteem subjects </a:t>
            </a:r>
            <a:r>
              <a:rPr lang="en-US" altLang="en-US" b="1">
                <a:latin typeface="Verdana-Bold" charset="0"/>
                <a:ea typeface="ＭＳ Ｐゴシック" panose="020B0600070205080204" pitchFamily="34" charset="-128"/>
              </a:rPr>
              <a:t>less</a:t>
            </a:r>
            <a:r>
              <a:rPr lang="en-US" altLang="en-US">
                <a:latin typeface="Geneva" charset="0"/>
                <a:ea typeface="ＭＳ Ｐゴシック" panose="020B0600070205080204" pitchFamily="34" charset="-128"/>
              </a:rPr>
              <a:t> likely to attribute the outcome to themselves.</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869FE425-B049-499A-8F43-43EAB707B5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469D489-443B-4BC6-9A6C-B98E9601392E}" type="slidenum">
              <a:rPr lang="en-US" altLang="en-US" sz="1200"/>
              <a:pPr/>
              <a:t>298</a:t>
            </a:fld>
            <a:endParaRPr lang="en-US" altLang="en-US" sz="1200"/>
          </a:p>
        </p:txBody>
      </p:sp>
      <p:sp>
        <p:nvSpPr>
          <p:cNvPr id="55299" name="Rectangle 2">
            <a:extLst>
              <a:ext uri="{FF2B5EF4-FFF2-40B4-BE49-F238E27FC236}">
                <a16:creationId xmlns:a16="http://schemas.microsoft.com/office/drawing/2014/main" id="{9A2AADF7-D0CB-418E-94B4-17A2B171D6E2}"/>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40476FA9-83E2-4524-B2FA-F887F446E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To test this hypothesis that the effect of outcome differs depending on self-esteem, we have to look at the difference between differences. Specifically, is the difference between attribution ratings given after success and failure outcomes by the high-self-esteem subjects different from the difference between attribution ratings given after success and failure outcomes by the low-self-esteem subjects? This table shows the relevant means. The coefficients that can be used for testing this hypothesis are: 1, -1, -1, and 1. </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A84FF7E-BDAC-4900-9137-5BAB775B4C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1800442-6A83-43F8-8C38-9B7349D63CB3}" type="slidenum">
              <a:rPr lang="en-US" altLang="en-US" sz="1200"/>
              <a:pPr/>
              <a:t>299</a:t>
            </a:fld>
            <a:endParaRPr lang="en-US" altLang="en-US" sz="1200"/>
          </a:p>
        </p:txBody>
      </p:sp>
      <p:sp>
        <p:nvSpPr>
          <p:cNvPr id="57347" name="Rectangle 2">
            <a:extLst>
              <a:ext uri="{FF2B5EF4-FFF2-40B4-BE49-F238E27FC236}">
                <a16:creationId xmlns:a16="http://schemas.microsoft.com/office/drawing/2014/main" id="{12A0E588-8284-4190-B463-66D1B6A48528}"/>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ED58F28-9F0A-49A2-B322-7BB8257534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If it is hard to see where the coefficients (1, -1, -1, 1) came from, consider that our difference between differences is computed by subtracting the difference between the success and failure groups for the low-self-esteem subjects from the difference between the success and failure groups for the high self-esteem subjects.  Notice how these formulas compute this difference. The subtraction sign reverses the signs of the means of the low self-esteem group. The values in the parentheses in the second to last line are the coefficients. This equation sums to 4.83, so this is our value of L.</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2FB5E4B-5924-41AB-9D75-AC7DB380E9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A225754-E6B5-4993-8EC0-01BF3FC556D4}" type="slidenum">
              <a:rPr lang="en-US" altLang="en-US" sz="1200"/>
              <a:pPr/>
              <a:t>300</a:t>
            </a:fld>
            <a:endParaRPr lang="en-US" altLang="en-US" sz="1200"/>
          </a:p>
        </p:txBody>
      </p:sp>
      <p:sp>
        <p:nvSpPr>
          <p:cNvPr id="59395" name="Rectangle 2">
            <a:extLst>
              <a:ext uri="{FF2B5EF4-FFF2-40B4-BE49-F238E27FC236}">
                <a16:creationId xmlns:a16="http://schemas.microsoft.com/office/drawing/2014/main" id="{567DD9D4-25BE-47D0-8B33-1826D2CE513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E8C1C1C5-0172-4CE7-8CC6-B564846C00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We will now continue the calculations to determine if this L value is significant. The sum of the squared coefficients is 4. MSE and n are the same as in the previous example. Putting it all together, we find that t is equal to 4.64.</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868F186A-B7DA-43D7-87FD-EA13D0A6E8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9F25B231-A758-473F-AB33-44C2314E2171}" type="slidenum">
              <a:rPr lang="en-US" altLang="en-US" sz="1200"/>
              <a:pPr eaLnBrk="1" hangingPunct="1"/>
              <a:t>32</a:t>
            </a:fld>
            <a:endParaRPr lang="en-US" altLang="en-US" sz="1200"/>
          </a:p>
        </p:txBody>
      </p:sp>
      <p:sp>
        <p:nvSpPr>
          <p:cNvPr id="23555" name="Rectangle 2">
            <a:extLst>
              <a:ext uri="{FF2B5EF4-FFF2-40B4-BE49-F238E27FC236}">
                <a16:creationId xmlns:a16="http://schemas.microsoft.com/office/drawing/2014/main" id="{918BE5DD-5400-44DD-9EB0-820390DE913F}"/>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12D5C2AA-7EE1-49E7-B32A-439FBC9CA5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More formally, a statistic is biased if the mean of the sampling distribution of the statistic is not equal to the parameter it is estimating. </a:t>
            </a: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53DCDA87-A7ED-4318-B071-AD1BC71E3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E7F3E8B-C278-484F-BD76-E8D75CAA8DD0}" type="slidenum">
              <a:rPr lang="en-US" altLang="en-US" sz="1200"/>
              <a:pPr/>
              <a:t>301</a:t>
            </a:fld>
            <a:endParaRPr lang="en-US" altLang="en-US" sz="1200"/>
          </a:p>
        </p:txBody>
      </p:sp>
      <p:sp>
        <p:nvSpPr>
          <p:cNvPr id="61443" name="Rectangle 2">
            <a:extLst>
              <a:ext uri="{FF2B5EF4-FFF2-40B4-BE49-F238E27FC236}">
                <a16:creationId xmlns:a16="http://schemas.microsoft.com/office/drawing/2014/main" id="{22441BE6-7888-4379-87CC-CA6272EEA2D4}"/>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AE40ED2-1450-4691-A527-749A05AD85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Geneva" charset="0"/>
              <a:ea typeface="ＭＳ Ｐゴシック" panose="020B0600070205080204" pitchFamily="34" charset="-128"/>
            </a:endParaRPr>
          </a:p>
          <a:p>
            <a:pPr eaLnBrk="1" hangingPunct="1"/>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The two-tailed p value is 0.0002. Therefore, the difference between differences is highly significant.</a:t>
            </a:r>
          </a:p>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2B2C6FB-3072-498E-8567-4C190414CF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22E27F6-D88C-48A4-9C29-F48777FF8D09}" type="slidenum">
              <a:rPr lang="en-US" altLang="en-US" sz="1200"/>
              <a:pPr/>
              <a:t>302</a:t>
            </a:fld>
            <a:endParaRPr lang="en-US" altLang="en-US" sz="1200"/>
          </a:p>
        </p:txBody>
      </p:sp>
      <p:sp>
        <p:nvSpPr>
          <p:cNvPr id="63491" name="Rectangle 2">
            <a:extLst>
              <a:ext uri="{FF2B5EF4-FFF2-40B4-BE49-F238E27FC236}">
                <a16:creationId xmlns:a16="http://schemas.microsoft.com/office/drawing/2014/main" id="{950DBE06-38AF-4F49-AF86-733CA2AD028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5964DC0-B683-4C2B-A7F0-53F52D67B4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a later chapter on Analysis of Variance, you will see that a comparison such as this is testing what is called an </a:t>
            </a:r>
            <a:r>
              <a:rPr lang="en-US" altLang="en-US" i="1">
                <a:latin typeface="Verdana-Italic" charset="0"/>
                <a:ea typeface="ＭＳ Ｐゴシック" panose="020B0600070205080204" pitchFamily="34" charset="-128"/>
              </a:rPr>
              <a:t>interaction</a:t>
            </a:r>
            <a:r>
              <a:rPr lang="en-US" altLang="en-US">
                <a:latin typeface="Geneva" charset="0"/>
                <a:ea typeface="ＭＳ Ｐゴシック" panose="020B0600070205080204" pitchFamily="34" charset="-128"/>
              </a:rPr>
              <a:t>. In general, there is an interaction when the effect of one variable differs as a function of the level of another variable. In this example, the effect of the outcome variable is different depending on the subject's self-esteem. For the high-self-esteem subjects, success led to </a:t>
            </a:r>
            <a:r>
              <a:rPr lang="en-US" altLang="en-US" i="1">
                <a:latin typeface="Geneva" charset="0"/>
                <a:ea typeface="ＭＳ Ｐゴシック" panose="020B0600070205080204" pitchFamily="34" charset="-128"/>
              </a:rPr>
              <a:t>higher</a:t>
            </a:r>
            <a:r>
              <a:rPr lang="en-US" altLang="en-US">
                <a:latin typeface="Geneva" charset="0"/>
                <a:ea typeface="ＭＳ Ｐゴシック" panose="020B0600070205080204" pitchFamily="34" charset="-128"/>
              </a:rPr>
              <a:t> self-attribution ratings than did failure; for the low-self-esteem subjects, success led to </a:t>
            </a:r>
            <a:r>
              <a:rPr lang="en-US" altLang="en-US" i="1">
                <a:latin typeface="Geneva" charset="0"/>
                <a:ea typeface="ＭＳ Ｐゴシック" panose="020B0600070205080204" pitchFamily="34" charset="-128"/>
              </a:rPr>
              <a:t>lower</a:t>
            </a:r>
            <a:r>
              <a:rPr lang="en-US" altLang="en-US">
                <a:latin typeface="Geneva" charset="0"/>
                <a:ea typeface="ＭＳ Ｐゴシック" panose="020B0600070205080204" pitchFamily="34" charset="-128"/>
              </a:rPr>
              <a:t> self-attribution ratings than did failure.</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18A53E07-26AD-4C21-9031-938145F619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37772E5-8DFC-4D40-B60F-DC7CC1DC3CF0}" type="slidenum">
              <a:rPr lang="en-US" altLang="en-US" sz="1200"/>
              <a:pPr/>
              <a:t>303</a:t>
            </a:fld>
            <a:endParaRPr lang="en-US" altLang="en-US" sz="1200"/>
          </a:p>
        </p:txBody>
      </p:sp>
      <p:sp>
        <p:nvSpPr>
          <p:cNvPr id="65539" name="Rectangle 2">
            <a:extLst>
              <a:ext uri="{FF2B5EF4-FFF2-40B4-BE49-F238E27FC236}">
                <a16:creationId xmlns:a16="http://schemas.microsoft.com/office/drawing/2014/main" id="{DD437AE2-D341-488C-860C-EB4B38FDB23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F9EA8FD8-FEC9-4064-8FEF-E25B15AEAA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The more comparisons you make, the greater your chance of a Type I error. It is useful to distinguish between two error rates: (1) the </a:t>
            </a:r>
            <a:r>
              <a:rPr lang="en-US" altLang="en-US" i="1" dirty="0">
                <a:latin typeface="Verdana-Italic" charset="0"/>
                <a:ea typeface="ＭＳ Ｐゴシック" panose="020B0600070205080204" pitchFamily="34" charset="-128"/>
              </a:rPr>
              <a:t>per-comparison error rate</a:t>
            </a:r>
            <a:r>
              <a:rPr lang="en-US" altLang="en-US" dirty="0">
                <a:latin typeface="Geneva" charset="0"/>
                <a:ea typeface="ＭＳ Ｐゴシック" panose="020B0600070205080204" pitchFamily="34" charset="-128"/>
              </a:rPr>
              <a:t> and (2) the </a:t>
            </a:r>
            <a:r>
              <a:rPr lang="en-US" altLang="en-US" i="1" dirty="0">
                <a:latin typeface="Verdana-Italic" charset="0"/>
                <a:ea typeface="ＭＳ Ｐゴシック" panose="020B0600070205080204" pitchFamily="34" charset="-128"/>
              </a:rPr>
              <a:t>family-wise error rate</a:t>
            </a:r>
            <a:r>
              <a:rPr lang="en-US" altLang="en-US" dirty="0">
                <a:latin typeface="Geneva" charset="0"/>
                <a:ea typeface="ＭＳ Ｐゴシック" panose="020B0600070205080204" pitchFamily="34" charset="-128"/>
              </a:rPr>
              <a:t>. The per-comparison error rate is the probability of a Type I error for a particular comparison. The family-wise error rate is the probability of making one or more Type I errors in a family or set of comparisons. In the attribution experiment just discussed, we computed two comparisons. If we use the 0.05 level for each comparison, then the per-comparison error rate is simply 0.05. The family-wise rate can be complex. Fortunately, there is a simple approximation that is fairly accurate when the number of comparisons is small. Define alpha as the per-comparison error rate and c as the number of comparisons. The inequality shown here always holds true and the familywise error rate, or FW, can be approximated as </a:t>
            </a:r>
            <a:r>
              <a:rPr lang="en-US" altLang="en-US" dirty="0">
                <a:latin typeface="CourierNewPSMT" charset="0"/>
                <a:ea typeface="ＭＳ Ｐゴシック" panose="020B0600070205080204" pitchFamily="34" charset="-128"/>
              </a:rPr>
              <a:t>c times alpha. </a:t>
            </a:r>
            <a:r>
              <a:rPr lang="en-US" altLang="en-US" dirty="0">
                <a:latin typeface="Geneva" charset="0"/>
                <a:ea typeface="ＭＳ Ｐゴシック" panose="020B0600070205080204" pitchFamily="34" charset="-128"/>
              </a:rPr>
              <a:t>This inequality is called the </a:t>
            </a:r>
            <a:r>
              <a:rPr lang="en-US" altLang="en-US" i="1" dirty="0">
                <a:latin typeface="Verdana-Italic" charset="0"/>
                <a:ea typeface="ＭＳ Ｐゴシック" panose="020B0600070205080204" pitchFamily="34" charset="-128"/>
              </a:rPr>
              <a:t>Bonferroni inequality</a:t>
            </a:r>
            <a:r>
              <a:rPr lang="en-US" altLang="en-US" dirty="0">
                <a:latin typeface="Geneva" charset="0"/>
                <a:ea typeface="ＭＳ Ｐゴシック" panose="020B0600070205080204" pitchFamily="34" charset="-128"/>
              </a:rPr>
              <a:t>. </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DFB093B6-04A2-4491-B7DD-21AC2A2BE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5CCEED6-D672-44FB-B29F-59B06E347CDC}" type="slidenum">
              <a:rPr lang="en-US" altLang="en-US" sz="1200"/>
              <a:pPr/>
              <a:t>304</a:t>
            </a:fld>
            <a:endParaRPr lang="en-US" altLang="en-US" sz="1200"/>
          </a:p>
        </p:txBody>
      </p:sp>
      <p:sp>
        <p:nvSpPr>
          <p:cNvPr id="67587" name="Rectangle 2">
            <a:extLst>
              <a:ext uri="{FF2B5EF4-FFF2-40B4-BE49-F238E27FC236}">
                <a16:creationId xmlns:a16="http://schemas.microsoft.com/office/drawing/2014/main" id="{A86ECE11-AB2A-433B-B10D-FDB97D599C5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E7DBEB68-2507-4AE3-8FB1-58DE9A7B1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The Bonferroni inequality can be used to control the family-wise error rate as follows: If you want the family-wise error rate to be at most alpha, you use alpha divided by c as the per-comparison error rate. So if you are going to make 2 comparisons, you use a per-comparison error rate of .025. This correction, called the </a:t>
            </a:r>
            <a:r>
              <a:rPr lang="en-US" altLang="en-US" i="1" dirty="0">
                <a:latin typeface="Verdana-Italic" charset="0"/>
                <a:ea typeface="ＭＳ Ｐゴシック" panose="020B0600070205080204" pitchFamily="34" charset="-128"/>
              </a:rPr>
              <a:t>Bonferroni correction</a:t>
            </a:r>
            <a:r>
              <a:rPr lang="en-US" altLang="en-US" dirty="0">
                <a:latin typeface="Geneva" charset="0"/>
                <a:ea typeface="ＭＳ Ｐゴシック" panose="020B0600070205080204" pitchFamily="34" charset="-128"/>
              </a:rPr>
              <a:t>, will generally result in a family-wise error rate that is less than alpha.</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483AB1-E616-42B9-8707-784448C5B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71102A0-234D-48FF-8A4F-A018A6AD907A}" type="slidenum">
              <a:rPr lang="en-US" altLang="en-US" sz="1200"/>
              <a:pPr/>
              <a:t>305</a:t>
            </a:fld>
            <a:endParaRPr lang="en-US" altLang="en-US" sz="1200"/>
          </a:p>
        </p:txBody>
      </p:sp>
      <p:sp>
        <p:nvSpPr>
          <p:cNvPr id="69635" name="Rectangle 2">
            <a:extLst>
              <a:ext uri="{FF2B5EF4-FFF2-40B4-BE49-F238E27FC236}">
                <a16:creationId xmlns:a16="http://schemas.microsoft.com/office/drawing/2014/main" id="{DCEC6F3A-5C1A-4611-A38B-02AACFF142C4}"/>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5954F3EF-086D-4738-8DB7-AF9AB9B3C8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Should the family-wise error rate be controlled? Unfortunately, there is no clear-cut answer to this question. The disadvantage of controlling the family-wise error rate is that it makes it more difficult to obtain a significant result for any given comparison: The more comparisons you do, the lower the per-comparison rate must be and therefore the harder it is to reach significance. That is, the power is lower when you control the family-wise error rate. The advantage of controlling the family-wise error rate is that you have a lower chance of making a Type I error.</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6D69257-3115-49AF-9788-69684F9B80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AE49EE6-8B93-49C6-A966-FCDADAC69D2D}" type="slidenum">
              <a:rPr lang="en-US" altLang="en-US" sz="1200"/>
              <a:pPr/>
              <a:t>306</a:t>
            </a:fld>
            <a:endParaRPr lang="en-US" altLang="en-US" sz="1200"/>
          </a:p>
        </p:txBody>
      </p:sp>
      <p:sp>
        <p:nvSpPr>
          <p:cNvPr id="71683" name="Rectangle 2">
            <a:extLst>
              <a:ext uri="{FF2B5EF4-FFF2-40B4-BE49-F238E27FC236}">
                <a16:creationId xmlns:a16="http://schemas.microsoft.com/office/drawing/2014/main" id="{A215BBEE-C82E-4C32-A8F9-07EC56D3DE11}"/>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60133D1C-A92C-4785-940C-B6203FE9E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One consideration is the definition of a family of comparisons. Let's say you conducted a study in which you were interested in whether there was a difference between male and female babies in the age at which they started crawling. After you finished analyzing the data, a colleague of yours had a totally different research question: Do babies who are born in the winter differ from those born in the summer in the age they start crawling? Should the family-wise rate be controlled or should it be allowed to be greater than 0.05? Our view is that there is no reason you should be penalized (by lower power) just because your colleague used the same data to address a different research question. Therefore, the family-wise error rate need not be controlled. Consider the two comparisons done on the attribution of success or failure </a:t>
            </a:r>
            <a:r>
              <a:rPr lang="en-US" altLang="en-US" dirty="0">
                <a:solidFill>
                  <a:srgbClr val="0000EE"/>
                </a:solidFill>
                <a:latin typeface="Times New Roman" panose="02020603050405020304" pitchFamily="18" charset="0"/>
                <a:ea typeface="ＭＳ Ｐゴシック" panose="020B0600070205080204" pitchFamily="34" charset="-128"/>
              </a:rPr>
              <a:t>data discussed in</a:t>
            </a:r>
            <a:r>
              <a:rPr lang="en-US" altLang="en-US" dirty="0">
                <a:latin typeface="Geneva" charset="0"/>
                <a:ea typeface="ＭＳ Ｐゴシック" panose="020B0600070205080204" pitchFamily="34" charset="-128"/>
              </a:rPr>
              <a:t> this section. One tests the difference in attributions after receiving success or failure feedback. The other tests the difference between high and low self-esteem subjects in attributions after success or failure. These comparisons are testing completely different hypotheses. Therefore, controlling the family-wise rate is not necessary.</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CB9C7253-E80B-48BF-A645-C6F7C6C4B9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89FDF09-D53D-4CFB-AB5C-6B8F198D1E25}" type="slidenum">
              <a:rPr lang="en-US" altLang="en-US" sz="1200"/>
              <a:pPr/>
              <a:t>307</a:t>
            </a:fld>
            <a:endParaRPr lang="en-US" altLang="en-US" sz="1200"/>
          </a:p>
        </p:txBody>
      </p:sp>
      <p:sp>
        <p:nvSpPr>
          <p:cNvPr id="73731" name="Rectangle 2">
            <a:extLst>
              <a:ext uri="{FF2B5EF4-FFF2-40B4-BE49-F238E27FC236}">
                <a16:creationId xmlns:a16="http://schemas.microsoft.com/office/drawing/2014/main" id="{27768E41-A716-4C18-AD25-E8B0BE313E53}"/>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6A4B4B75-A092-467C-90BB-899CDC560E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Now consider a study designed to investigate the relationship between various variables and the ability of subjects to predict the outcome of a coin flip. One comparison is between males and females; a second comparison is between those over 40 and those under 40; a third is between vegetarians and non-vegetarians, and a fourth is between firstborns and others. The question of whether these four comparisons are testing different hypotheses depends on your point of view. On the one hand, there is nothing about whether age makes a difference that is related to whether diet makes a difference. In that sense, the comparisons are addressing different hypotheses. On the other hand, the whole series of comparisons could be seen as addressing the general question of whether anything affects the ability to predict the outcome of a coin flip. If nothing does, then allowing the family-wise rate to be high means that there is a high probability of reaching the wrong conclusion.</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7F00799-00A5-4621-926B-6E075710AD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877D66D-C4F4-4678-AAC6-E800C5E6116B}" type="slidenum">
              <a:rPr lang="en-US" altLang="en-US" sz="1200"/>
              <a:pPr/>
              <a:t>308</a:t>
            </a:fld>
            <a:endParaRPr lang="en-US" altLang="en-US" sz="1200"/>
          </a:p>
        </p:txBody>
      </p:sp>
      <p:sp>
        <p:nvSpPr>
          <p:cNvPr id="75779" name="Rectangle 2">
            <a:extLst>
              <a:ext uri="{FF2B5EF4-FFF2-40B4-BE49-F238E27FC236}">
                <a16:creationId xmlns:a16="http://schemas.microsoft.com/office/drawing/2014/main" id="{84078101-963E-4155-A25F-150B7031F5AB}"/>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A1103DE4-988B-4943-98F2-9A8A78B35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the preceding sections, we talked about comparisons being independent. Independent comparisons are often called </a:t>
            </a:r>
            <a:r>
              <a:rPr lang="en-US" altLang="en-US" i="1">
                <a:latin typeface="Verdana-Italic" charset="0"/>
                <a:ea typeface="ＭＳ Ｐゴシック" panose="020B0600070205080204" pitchFamily="34" charset="-128"/>
              </a:rPr>
              <a:t>orthogonal comparisons</a:t>
            </a:r>
            <a:r>
              <a:rPr lang="en-US" altLang="en-US">
                <a:latin typeface="Geneva" charset="0"/>
                <a:ea typeface="ＭＳ Ｐゴシック" panose="020B0600070205080204" pitchFamily="34" charset="-128"/>
              </a:rPr>
              <a:t>. There is a simple test to determine whether two comparisons are orthogonal: If the sum of the products of the coefficients is 0, then the comparisons are orthogonal. Consider again the experiment on the attribution of success or failure. This table shows the coefficients previously presented in this section to test the two different hypotheses. The column "C1" contains the coefficients from the comparison between ratings of people who were told that they had succeeded and those who were told that they had failed. The column "C2" contains the coefficients from the test that looked at the difference between the success and failure outcomes for the high-self-esteem subjects as compared to the difference between the success and failure outcomes for the low-self-esteem subjects.</a:t>
            </a:r>
          </a:p>
          <a:p>
            <a:pPr eaLnBrk="1" hangingPunct="1"/>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The column labeled "Product" is the product of the C1 and C2 columns. Note that the sum of the numbers in the Product column is 0. Therefore, the two comparisons we did in this section are orthogonal.</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D90C719-A1C2-4E9E-B89C-9AEC0A0493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CA1992E-7B0B-4C70-9E9B-927599E8C7E6}" type="slidenum">
              <a:rPr lang="en-US" altLang="en-US" sz="1200"/>
              <a:pPr/>
              <a:t>309</a:t>
            </a:fld>
            <a:endParaRPr lang="en-US" altLang="en-US" sz="1200"/>
          </a:p>
        </p:txBody>
      </p:sp>
      <p:sp>
        <p:nvSpPr>
          <p:cNvPr id="77827" name="Rectangle 2">
            <a:extLst>
              <a:ext uri="{FF2B5EF4-FFF2-40B4-BE49-F238E27FC236}">
                <a16:creationId xmlns:a16="http://schemas.microsoft.com/office/drawing/2014/main" id="{E1943941-1441-48C1-A2A7-4E41F665B99C}"/>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6B1DCBFF-58E3-473F-B550-D9A0FADEB6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This table shows two comparisons that are not orthogonal. C1 compares the high-self-esteem subjects to the low-self-esteem subjects. C2 considers only those in the success group and compares high-self-esteem subjects to low-self-esteem subjects. The failure group is ignored by using 0's as coefficients. Clearly the comparison of these two groups of subjects for the whole sample is not independent of the comparison of them for the success group. You can see that the sum of the products of the coefficients is 0.5 and not 0.</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481861A-BF17-4517-99C0-073B597B5719}"/>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fld id="{66968758-F8D3-4B41-8E7C-E3AFFDBA6868}" type="slidenum">
              <a:rPr lang="en-US" altLang="en-US" sz="1200"/>
              <a:pPr eaLnBrk="1" hangingPunct="1"/>
              <a:t>311</a:t>
            </a:fld>
            <a:endParaRPr lang="en-US" altLang="en-US" sz="1200"/>
          </a:p>
        </p:txBody>
      </p:sp>
      <p:sp>
        <p:nvSpPr>
          <p:cNvPr id="15363" name="Rectangle 1">
            <a:extLst>
              <a:ext uri="{FF2B5EF4-FFF2-40B4-BE49-F238E27FC236}">
                <a16:creationId xmlns:a16="http://schemas.microsoft.com/office/drawing/2014/main" id="{5682EC9A-771F-4179-9934-D58CACFD6527}"/>
              </a:ext>
            </a:extLst>
          </p:cNvPr>
          <p:cNvSpPr>
            <a:spLocks noGrp="1" noRot="1" noChangeAspect="1" noChangeArrowheads="1" noTextEdit="1"/>
          </p:cNvSpPr>
          <p:nvPr>
            <p:ph type="sldImg"/>
          </p:nvPr>
        </p:nvSpPr>
        <p:spPr>
          <a:ln/>
        </p:spPr>
      </p:sp>
      <p:sp>
        <p:nvSpPr>
          <p:cNvPr id="15364" name="Rectangle 2">
            <a:extLst>
              <a:ext uri="{FF2B5EF4-FFF2-40B4-BE49-F238E27FC236}">
                <a16:creationId xmlns:a16="http://schemas.microsoft.com/office/drawing/2014/main" id="{0CE73A4A-B472-414D-9E71-D531170CD497}"/>
              </a:ext>
            </a:extLst>
          </p:cNvPr>
          <p:cNvSpPr>
            <a:spLocks noGrp="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688" eaLnBrk="1" hangingPunct="1">
              <a:spcBef>
                <a:spcPts val="450"/>
              </a:spcBef>
            </a:pP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Suppose you work for a foundation whose mission is to support researchers in mathematics education, and your role is to evaluate grant proposals and decide which ones to fund. You receive a proposal to evaluate a new method of teaching high-school algebra. The research plan is to compare the achievement of students taught by the new method to the achievement of students taught by the traditional method. The proposal contains good theoretical arguments why the new method should be superior, and the proposed methodology is sound. In addition to these positive elements, there is one important question still to be answered.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20333F9-A24A-4CF6-A532-DFF256B88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3057CE7A-F9FC-46D4-918A-F77D044D5D81}" type="slidenum">
              <a:rPr lang="en-US" altLang="en-US" sz="1200"/>
              <a:pPr eaLnBrk="1" hangingPunct="1"/>
              <a:t>33</a:t>
            </a:fld>
            <a:endParaRPr lang="en-US" altLang="en-US" sz="1200"/>
          </a:p>
        </p:txBody>
      </p:sp>
      <p:sp>
        <p:nvSpPr>
          <p:cNvPr id="25603" name="Rectangle 2">
            <a:extLst>
              <a:ext uri="{FF2B5EF4-FFF2-40B4-BE49-F238E27FC236}">
                <a16:creationId xmlns:a16="http://schemas.microsoft.com/office/drawing/2014/main" id="{B00418E1-6E72-4D24-8F3B-D38BC0AFBC2F}"/>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F27888A4-4A35-43AA-BC54-69C12D2B9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Think back to what you learned about the sampling distribution of the mean: the mean of the sampling distribution of the mean is the same as the mean of the population from which the scores were sampled …</a:t>
            </a:r>
          </a:p>
          <a:p>
            <a:pPr eaLnBrk="1" hangingPunct="1"/>
            <a:endParaRPr lang="en-US" altLang="en-US">
              <a:latin typeface="Geneva"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53BFBB4C-4087-4723-8F5C-73D878AD2EC0}"/>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fld id="{11409C57-EFBC-4417-B19D-E1D24E103A1C}" type="slidenum">
              <a:rPr lang="en-US" altLang="en-US" sz="1200"/>
              <a:pPr eaLnBrk="1" hangingPunct="1"/>
              <a:t>312</a:t>
            </a:fld>
            <a:endParaRPr lang="en-US" altLang="en-US" sz="1200"/>
          </a:p>
        </p:txBody>
      </p:sp>
      <p:sp>
        <p:nvSpPr>
          <p:cNvPr id="17411" name="Rectangle 1">
            <a:extLst>
              <a:ext uri="{FF2B5EF4-FFF2-40B4-BE49-F238E27FC236}">
                <a16:creationId xmlns:a16="http://schemas.microsoft.com/office/drawing/2014/main" id="{46DCB978-293A-46F9-80FB-908475672321}"/>
              </a:ext>
            </a:extLst>
          </p:cNvPr>
          <p:cNvSpPr>
            <a:spLocks noGrp="1" noRot="1" noChangeAspect="1" noChangeArrowheads="1" noTextEdit="1"/>
          </p:cNvSpPr>
          <p:nvPr>
            <p:ph type="sldImg"/>
          </p:nvPr>
        </p:nvSpPr>
        <p:spPr>
          <a:ln/>
        </p:spPr>
      </p:sp>
      <p:sp>
        <p:nvSpPr>
          <p:cNvPr id="17412" name="Rectangle 2">
            <a:extLst>
              <a:ext uri="{FF2B5EF4-FFF2-40B4-BE49-F238E27FC236}">
                <a16:creationId xmlns:a16="http://schemas.microsoft.com/office/drawing/2014/main" id="{ACB1EFEA-3278-46D2-BF2E-D34B393E53F2}"/>
              </a:ext>
            </a:extLst>
          </p:cNvPr>
          <p:cNvSpPr>
            <a:spLocks noGrp="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688" eaLnBrk="1" hangingPunct="1">
              <a:spcBef>
                <a:spcPts val="450"/>
              </a:spcBef>
            </a:pP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Does the experiment have a high probability of providing convincing evidence that the new method is better than the standard method if, in fact, the new method is actually better? It is possible, for example, that the proposed sample size is so small that even a fairly large </a:t>
            </a:r>
            <a:r>
              <a:rPr lang="en-US" altLang="en-US" i="1" u="sng" dirty="0">
                <a:solidFill>
                  <a:srgbClr val="CCCCFF"/>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hlinkClick r:id="rId3"/>
              </a:rPr>
              <a:t>population</a:t>
            </a: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 difference would be difficult to detect. That is, if the sample size were small, then even a fairly large difference in sample means might not be significant. If the difference is not significant, then no strong conclusions can be drawn about the population means and thus the result would be inconclu</a:t>
            </a: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hlinkClick r:id="rId4"/>
              </a:rPr>
              <a:t>sive. You m</a:t>
            </a: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ay prefer that your foundation's money be used to fund a project that has a higher probability of being able to make a strong conclusion. </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27E0EE25-9545-43FB-B5F4-6AC810CAA195}"/>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fld id="{81A8043C-18D1-4C46-B931-33CBAE98483F}" type="slidenum">
              <a:rPr lang="en-US" altLang="en-US" sz="1200"/>
              <a:pPr eaLnBrk="1" hangingPunct="1"/>
              <a:t>313</a:t>
            </a:fld>
            <a:endParaRPr lang="en-US" altLang="en-US" sz="1200"/>
          </a:p>
        </p:txBody>
      </p:sp>
      <p:sp>
        <p:nvSpPr>
          <p:cNvPr id="19459" name="Rectangle 1">
            <a:extLst>
              <a:ext uri="{FF2B5EF4-FFF2-40B4-BE49-F238E27FC236}">
                <a16:creationId xmlns:a16="http://schemas.microsoft.com/office/drawing/2014/main" id="{762B131F-02C8-4811-AB3E-A6A43B5DF09C}"/>
              </a:ext>
            </a:extLst>
          </p:cNvPr>
          <p:cNvSpPr>
            <a:spLocks noGrp="1" noRot="1" noChangeAspect="1" noChangeArrowheads="1" noTextEdit="1"/>
          </p:cNvSpPr>
          <p:nvPr>
            <p:ph type="sldImg"/>
          </p:nvPr>
        </p:nvSpPr>
        <p:spPr>
          <a:ln/>
        </p:spPr>
      </p:sp>
      <p:sp>
        <p:nvSpPr>
          <p:cNvPr id="19460" name="Rectangle 2">
            <a:extLst>
              <a:ext uri="{FF2B5EF4-FFF2-40B4-BE49-F238E27FC236}">
                <a16:creationId xmlns:a16="http://schemas.microsoft.com/office/drawing/2014/main" id="{BA493B8E-22C7-486D-B8D3-B1B233D9EE1C}"/>
              </a:ext>
            </a:extLst>
          </p:cNvPr>
          <p:cNvSpPr>
            <a:spLocks noGrp="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688" eaLnBrk="1" hangingPunct="1">
              <a:spcBef>
                <a:spcPts val="450"/>
              </a:spcBef>
            </a:pP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This question can be answered by considering the power of the proposed experiment. Power is defined as the probability of correctly rejecting a false null hypothesis. So, if the population means really are different, the power of the experiment is the probability that there will be a significant difference between the sample means. In terms of our math education example, let’s assume there is a real difference between the methods. The power of the experiment would then be the probability that the sample means will be significantly different. </a:t>
            </a:r>
          </a:p>
          <a:p>
            <a:pPr marL="39688" eaLnBrk="1" hangingPunct="1">
              <a:spcBef>
                <a:spcPts val="450"/>
              </a:spcBef>
            </a:pPr>
            <a:endPar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endParaRPr>
          </a:p>
          <a:p>
            <a:pPr marL="39688" eaLnBrk="1" hangingPunct="1">
              <a:spcBef>
                <a:spcPts val="450"/>
              </a:spcBef>
            </a:pPr>
            <a:r>
              <a:rPr lang="en-US" altLang="en-US" dirty="0">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The probability of failing to reject a false null hypothesis is often referred to as beta. Therefore power can be defined as 1 minus beta.</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06DAF083-B96D-4F55-A865-B4124B3B4918}"/>
              </a:ext>
            </a:extLst>
          </p:cNvPr>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fld id="{01A16CCA-DF7E-4904-80FD-85881879AE43}" type="slidenum">
              <a:rPr lang="en-US" altLang="en-US" sz="1200"/>
              <a:pPr eaLnBrk="1" hangingPunct="1"/>
              <a:t>314</a:t>
            </a:fld>
            <a:endParaRPr lang="en-US" altLang="en-US" sz="1200"/>
          </a:p>
        </p:txBody>
      </p:sp>
      <p:sp>
        <p:nvSpPr>
          <p:cNvPr id="21507" name="Rectangle 1">
            <a:extLst>
              <a:ext uri="{FF2B5EF4-FFF2-40B4-BE49-F238E27FC236}">
                <a16:creationId xmlns:a16="http://schemas.microsoft.com/office/drawing/2014/main" id="{AD68941B-0654-4F0D-879C-8B3E48D27EA5}"/>
              </a:ext>
            </a:extLst>
          </p:cNvPr>
          <p:cNvSpPr>
            <a:spLocks noGrp="1" noRot="1" noChangeAspect="1" noChangeArrowheads="1" noTextEdit="1"/>
          </p:cNvSpPr>
          <p:nvPr>
            <p:ph type="sldImg"/>
          </p:nvPr>
        </p:nvSpPr>
        <p:spPr>
          <a:ln/>
        </p:spPr>
      </p:sp>
      <p:sp>
        <p:nvSpPr>
          <p:cNvPr id="21508" name="Rectangle 2">
            <a:extLst>
              <a:ext uri="{FF2B5EF4-FFF2-40B4-BE49-F238E27FC236}">
                <a16:creationId xmlns:a16="http://schemas.microsoft.com/office/drawing/2014/main" id="{B7A7FA95-2CB4-4ECA-BC4D-A55677E52DA7}"/>
              </a:ext>
            </a:extLst>
          </p:cNvPr>
          <p:cNvSpPr>
            <a:spLocks noGrp="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688" eaLnBrk="1" hangingPunct="1">
              <a:spcBef>
                <a:spcPts val="450"/>
              </a:spcBef>
            </a:pPr>
            <a:r>
              <a:rPr lang="en-US" altLang="en-US">
                <a:solidFill>
                  <a:srgbClr val="000000"/>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It is very important to consider power when designing an experiment. You should avoid spending a lot of time and/or money on an experiment that has little chance of finding a significant effect even if the experimental hypothesis is correct. </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A041310-28B0-49FB-A31E-2358E54D2C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D7D32727-7B4C-44A0-BBA3-DC4B520F03D8}" type="slidenum">
              <a:rPr lang="en-US" altLang="en-US" sz="1200"/>
              <a:pPr/>
              <a:t>315</a:t>
            </a:fld>
            <a:endParaRPr lang="en-US" altLang="en-US" sz="1200"/>
          </a:p>
        </p:txBody>
      </p:sp>
      <p:sp>
        <p:nvSpPr>
          <p:cNvPr id="16386" name="Rectangle 2">
            <a:extLst>
              <a:ext uri="{FF2B5EF4-FFF2-40B4-BE49-F238E27FC236}">
                <a16:creationId xmlns:a16="http://schemas.microsoft.com/office/drawing/2014/main" id="{8A5CE662-CE31-414A-B240-C11A5DA99C29}"/>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7D34F66B-DF76-4494-8C9C-0753050B55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Suppose a researcher were interested in whether a new method of teaching math is better than the current method. With the current method, the mean on a math achievement test is known to have a mean of 75 and standard deviation of 10. Assume that although the experimenter does not know it, the population mean and standard deviation for the new method are 80 and 10 respectively. The researcher plans to sample 25 subjects and do a one-tailed test of the whether the population mean is significantly higher than 75. What is the probability that the researcher will correctly reject the false null hypothesis that the population mean is 75? In other words, what is the power?</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1C8F6D9-07C2-46B7-9DB5-3F834D4E03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48DB7874-C0BC-4C40-B137-561E4FA3E55A}" type="slidenum">
              <a:rPr lang="en-US" altLang="en-US" sz="1200"/>
              <a:pPr/>
              <a:t>316</a:t>
            </a:fld>
            <a:endParaRPr lang="en-US" altLang="en-US" sz="1200"/>
          </a:p>
        </p:txBody>
      </p:sp>
      <p:sp>
        <p:nvSpPr>
          <p:cNvPr id="18434" name="Rectangle 2">
            <a:extLst>
              <a:ext uri="{FF2B5EF4-FFF2-40B4-BE49-F238E27FC236}">
                <a16:creationId xmlns:a16="http://schemas.microsoft.com/office/drawing/2014/main" id="{525F4D78-5F48-41EC-AB4B-52AC2E9705F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A284D13E-9ED9-4291-9E20-4353A4287A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As in the case of the previous example, you first determine how big the difference has to be in order to be significant. You then compute the probability of obtaining a difference that big or bigger.</a:t>
            </a: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108D83C7-E1D0-4445-81BD-BFC7C30E2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409E82B7-62EC-4872-858D-C26EC1AA2531}" type="slidenum">
              <a:rPr lang="en-US" altLang="en-US" sz="1200"/>
              <a:pPr/>
              <a:t>317</a:t>
            </a:fld>
            <a:endParaRPr lang="en-US" altLang="en-US" sz="1200"/>
          </a:p>
        </p:txBody>
      </p:sp>
      <p:sp>
        <p:nvSpPr>
          <p:cNvPr id="20482" name="Rectangle 2">
            <a:extLst>
              <a:ext uri="{FF2B5EF4-FFF2-40B4-BE49-F238E27FC236}">
                <a16:creationId xmlns:a16="http://schemas.microsoft.com/office/drawing/2014/main" id="{2AEEE9B8-4515-4546-8606-26E3BB955FCD}"/>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C46E18B-A272-41BD-B44D-45CA89257C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In order to calculate the difference needed for significance, we begin by determining the sampling distribution of the mean under the assumption that the null hypothesis is true. Recall that the null hypothesis is that the new method</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mean is equal to the old method</a:t>
            </a:r>
            <a:r>
              <a:rPr lang="ja-JP" altLang="en-US">
                <a:latin typeface="Arial" panose="020B0604020202020204" pitchFamily="34" charset="0"/>
                <a:ea typeface="ＭＳ Ｐゴシック" panose="020B0600070205080204" pitchFamily="34" charset="-128"/>
              </a:rPr>
              <a:t>’</a:t>
            </a:r>
            <a:r>
              <a:rPr lang="en-US" altLang="ja-JP">
                <a:latin typeface="Arial" panose="020B0604020202020204" pitchFamily="34" charset="0"/>
                <a:ea typeface="ＭＳ Ｐゴシック" panose="020B0600070205080204" pitchFamily="34" charset="-128"/>
              </a:rPr>
              <a:t>s mean of 75  Since the mean of the sampling distribution is the mean of the population, the sampling distribution of the mean has a mean of 75. Recall that the standard error of the mean is the standard deviation divided by the square root of N. Since the standard deviation is 10 and N = 25, the standard error of the mean is 2.</a:t>
            </a: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F486C2E2-DF7E-44AE-B6DB-B445A2668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15707A92-FC3C-45C8-BB9E-C73A1E573835}" type="slidenum">
              <a:rPr lang="en-US" altLang="en-US" sz="1200"/>
              <a:pPr/>
              <a:t>318</a:t>
            </a:fld>
            <a:endParaRPr lang="en-US" altLang="en-US" sz="1200"/>
          </a:p>
        </p:txBody>
      </p:sp>
      <p:sp>
        <p:nvSpPr>
          <p:cNvPr id="22530" name="Rectangle 2">
            <a:extLst>
              <a:ext uri="{FF2B5EF4-FFF2-40B4-BE49-F238E27FC236}">
                <a16:creationId xmlns:a16="http://schemas.microsoft.com/office/drawing/2014/main" id="{B5E29006-5B0C-40AB-B996-768A9979ADF1}"/>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EA976750-247D-448A-BE01-6417218352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Here we see the results from the inverse normal calculator based on a normal distribution with a mean of 75 and a standard deviation of 2. The area above 78.29 is shaded and is equal to 5% of the total area. Therefore, to be significant at the 0.05 level (one tailed), the sample mean must be 78.29 or higher.</a:t>
            </a: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FB3C81A-C712-4029-8876-2FEAA75313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E981E8FB-74EB-487F-A0FD-00513031AD86}" type="slidenum">
              <a:rPr lang="en-US" altLang="en-US" sz="1200"/>
              <a:pPr/>
              <a:t>319</a:t>
            </a:fld>
            <a:endParaRPr lang="en-US" altLang="en-US" sz="1200"/>
          </a:p>
        </p:txBody>
      </p:sp>
      <p:sp>
        <p:nvSpPr>
          <p:cNvPr id="24578" name="Rectangle 2">
            <a:extLst>
              <a:ext uri="{FF2B5EF4-FFF2-40B4-BE49-F238E27FC236}">
                <a16:creationId xmlns:a16="http://schemas.microsoft.com/office/drawing/2014/main" id="{BD7084CB-6CA0-4CA2-BC30-D23D9FD7C765}"/>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F20C34F6-0784-46C1-A36E-420991AA5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Now we want to find the probability of a mean above 78.29 if the population mean is not 75 as in the null hypothesis but 80, which is the true mean for the new method. Here we see the results obtained from the normal distribution calculator. For a population with a mean of 80 and a standard deviation of 2, the probability of obtaining a value of 78.29 or higher is .80. This means that the  power is .80 since the null hypothesis will be correctly rejected whenever the sample mean is above 78.29. </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04A295D1-985D-40F3-BABD-DD101D0722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721D1D70-5F51-4F8E-9AAD-BE69CF203F7E}" type="slidenum">
              <a:rPr lang="en-US" altLang="en-US" sz="1200"/>
              <a:pPr/>
              <a:t>320</a:t>
            </a:fld>
            <a:endParaRPr lang="en-US" altLang="en-US" sz="1200"/>
          </a:p>
        </p:txBody>
      </p:sp>
      <p:sp>
        <p:nvSpPr>
          <p:cNvPr id="26626" name="Rectangle 2">
            <a:extLst>
              <a:ext uri="{FF2B5EF4-FFF2-40B4-BE49-F238E27FC236}">
                <a16:creationId xmlns:a16="http://schemas.microsoft.com/office/drawing/2014/main" id="{F07B46D9-9127-4D55-AE4F-BA545F251470}"/>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16D78A93-1464-4987-9CCC-1EAAD2CF8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You may have noticed that these computations assumed that the experimenter knew the standard deviation and therefore used a z test. In practice, power is usually calculated assuming the experimenter will have to estimate the standard deviation and do a t test. Procedures for calculating the power of a t test are beyond what is covered here. Fortunately, you can use a power calculator to do the calculations for you. For this example, if the experimenter did not know that the standard deviation was 2 and planned to use a t test, power would be .78, a value just below the power of .80 for a z test.</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39998504-53CB-41DD-A647-CB22FF8186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5E7746B5-A207-4604-A234-755D1BF3F308}" type="slidenum">
              <a:rPr lang="en-US" altLang="en-US" sz="1200"/>
              <a:pPr/>
              <a:t>322</a:t>
            </a:fld>
            <a:endParaRPr lang="en-US" altLang="en-US" sz="1200"/>
          </a:p>
        </p:txBody>
      </p:sp>
      <p:sp>
        <p:nvSpPr>
          <p:cNvPr id="4098" name="Rectangle 2">
            <a:extLst>
              <a:ext uri="{FF2B5EF4-FFF2-40B4-BE49-F238E27FC236}">
                <a16:creationId xmlns:a16="http://schemas.microsoft.com/office/drawing/2014/main" id="{80D93E47-DA05-4620-BABC-B3FA78345BDF}"/>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60183A9B-D441-4E3B-87B9-DD479D5219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.In the "</a:t>
            </a:r>
            <a:r>
              <a:rPr lang="en-US" altLang="en-US" u="sng" dirty="0">
                <a:solidFill>
                  <a:srgbClr val="54198C"/>
                </a:solidFill>
                <a:latin typeface="Geneva" charset="0"/>
                <a:ea typeface="ＭＳ Ｐゴシック" panose="020B0600070205080204" pitchFamily="34" charset="-128"/>
                <a:hlinkClick r:id="rId3" action="ppaction://hlinkfile"/>
              </a:rPr>
              <a:t>Shaking and Stirring Martinis</a:t>
            </a:r>
            <a:r>
              <a:rPr lang="en-US" altLang="en-US" dirty="0">
                <a:latin typeface="Geneva" charset="0"/>
                <a:ea typeface="ＭＳ Ｐゴシック" panose="020B0600070205080204" pitchFamily="34" charset="-128"/>
              </a:rPr>
              <a:t>" case study, the question was whether Mr. Bond could tell the difference between martinis that were stirred and martinis that were shaken. For the sake of this example, assume he can tell the difference and is able to correctly state whether a martini had been shaken or stirred 0.75 of the time. Now, suppose researcher Q does not know that Mr. Bond can tell the difference and decides to conduct an experiment to investigate. In this experiment, Mr. Bond judges 16 martini regarding whether they were stirred or shaken. Researcher Q then does a significance test to see if Bond</a:t>
            </a:r>
            <a:r>
              <a:rPr lang="ja-JP" altLang="en-US" dirty="0">
                <a:latin typeface="Geneva" charset="0"/>
                <a:ea typeface="ＭＳ Ｐゴシック" panose="020B0600070205080204" pitchFamily="34" charset="-128"/>
              </a:rPr>
              <a:t>’</a:t>
            </a:r>
            <a:r>
              <a:rPr lang="en-US" altLang="ja-JP" dirty="0">
                <a:latin typeface="Geneva" charset="0"/>
                <a:ea typeface="ＭＳ Ｐゴシック" panose="020B0600070205080204" pitchFamily="34" charset="-128"/>
              </a:rPr>
              <a:t>s performance was significantly better than the chance level of 0.50.</a:t>
            </a:r>
            <a:endParaRPr lang="en-US" altLang="en-US" dirty="0">
              <a:latin typeface="Geneva" charset="0"/>
              <a:ea typeface="ＭＳ Ｐゴシック" panose="020B0600070205080204" pitchFamily="34" charset="-128"/>
            </a:endParaRPr>
          </a:p>
        </p:txBody>
      </p:sp>
    </p:spTree>
    <p:extLst>
      <p:ext uri="{BB962C8B-B14F-4D97-AF65-F5344CB8AC3E}">
        <p14:creationId xmlns:p14="http://schemas.microsoft.com/office/powerpoint/2010/main" val="71769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B1BF03A4-F7A1-45ED-91A0-A9ACBBBEBA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A233FD41-8529-4580-97FB-A72F6A0E39A3}" type="slidenum">
              <a:rPr lang="en-US" altLang="en-US" sz="1200"/>
              <a:pPr/>
              <a:t>5</a:t>
            </a:fld>
            <a:endParaRPr lang="en-US" altLang="en-US" sz="1200"/>
          </a:p>
        </p:txBody>
      </p:sp>
      <p:sp>
        <p:nvSpPr>
          <p:cNvPr id="6146" name="Rectangle 2">
            <a:extLst>
              <a:ext uri="{FF2B5EF4-FFF2-40B4-BE49-F238E27FC236}">
                <a16:creationId xmlns:a16="http://schemas.microsoft.com/office/drawing/2014/main" id="{7DCBAD76-29FD-498A-931E-D98C3A1AAB0D}"/>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1A70E3E-FF2F-4003-9985-6AFE30A96D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For example, a poll may seek to estimate the proportion of people in a city that support a proposition to build a new sports stadium. Out of a random sample of 200 people, 106 say they support the proposition. Thus, in the sample, 0.53 of the people supported the proposition. This value of 0.53 is called a </a:t>
            </a:r>
            <a:r>
              <a:rPr lang="en-US" altLang="en-US" i="1">
                <a:latin typeface="Geneva" charset="0"/>
              </a:rPr>
              <a:t>point estimate </a:t>
            </a:r>
            <a:r>
              <a:rPr lang="en-US" altLang="en-US">
                <a:latin typeface="Geneva" charset="0"/>
              </a:rPr>
              <a:t>of the population proportion. It is called a point estimate because the estimate consists of a single value or point.</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C36BE4CF-7B71-4A97-9796-A1EDA0537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AE0BF720-E7F1-443B-BA54-96F61BC354FE}" type="slidenum">
              <a:rPr lang="en-US" altLang="en-US" sz="1200"/>
              <a:pPr eaLnBrk="1" hangingPunct="1"/>
              <a:t>34</a:t>
            </a:fld>
            <a:endParaRPr lang="en-US" altLang="en-US" sz="1200"/>
          </a:p>
        </p:txBody>
      </p:sp>
      <p:sp>
        <p:nvSpPr>
          <p:cNvPr id="27651" name="Rectangle 2">
            <a:extLst>
              <a:ext uri="{FF2B5EF4-FFF2-40B4-BE49-F238E27FC236}">
                <a16:creationId xmlns:a16="http://schemas.microsoft.com/office/drawing/2014/main" id="{8AE867FA-8E7B-4172-9F74-72C6B9587DF0}"/>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BF2CB107-F536-4DE3-9B70-AF38A80B5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Therefore, the sampling distribution of the mean is an unbiased estimate of the population mean. Any given sample mean may underestimate or overestimate the population mean, but there is no </a:t>
            </a:r>
            <a:r>
              <a:rPr lang="en-US" altLang="en-US" i="1">
                <a:latin typeface="Geneva" charset="0"/>
              </a:rPr>
              <a:t>systematic</a:t>
            </a:r>
            <a:r>
              <a:rPr lang="en-US" altLang="en-US">
                <a:latin typeface="Geneva" charset="0"/>
              </a:rPr>
              <a:t> tendency for sample means to either under or overestimate.  </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FF734576-A790-444F-B486-D8BDDD989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33BC6AA9-1C82-4CB9-8C83-C248342F0C39}" type="slidenum">
              <a:rPr lang="en-US" altLang="en-US" sz="1200"/>
              <a:pPr/>
              <a:t>323</a:t>
            </a:fld>
            <a:endParaRPr lang="en-US" altLang="en-US" sz="1200"/>
          </a:p>
        </p:txBody>
      </p:sp>
      <p:sp>
        <p:nvSpPr>
          <p:cNvPr id="6146" name="Rectangle 2">
            <a:extLst>
              <a:ext uri="{FF2B5EF4-FFF2-40B4-BE49-F238E27FC236}">
                <a16:creationId xmlns:a16="http://schemas.microsoft.com/office/drawing/2014/main" id="{C0EF8256-6ADB-4099-9379-7BED62684186}"/>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27629444-1809-4A7D-9BB0-1DCA92A228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Although we know the null hypothesis is false, Experimenter Q does not. Q plans to do a one-tailed test using the 0.05 level. The power of the test is the probability the null hypothesis will be rejected.</a:t>
            </a:r>
          </a:p>
        </p:txBody>
      </p:sp>
    </p:spTree>
    <p:extLst>
      <p:ext uri="{BB962C8B-B14F-4D97-AF65-F5344CB8AC3E}">
        <p14:creationId xmlns:p14="http://schemas.microsoft.com/office/powerpoint/2010/main" val="356492414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7A0FBCE-9861-4606-BF47-F30AD2B829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B40E8A0A-548C-4BB0-8F34-0702C120E919}" type="slidenum">
              <a:rPr lang="en-US" altLang="en-US" sz="1200"/>
              <a:pPr/>
              <a:t>324</a:t>
            </a:fld>
            <a:endParaRPr lang="en-US" altLang="en-US" sz="1200"/>
          </a:p>
        </p:txBody>
      </p:sp>
      <p:sp>
        <p:nvSpPr>
          <p:cNvPr id="8194" name="Rectangle 2">
            <a:extLst>
              <a:ext uri="{FF2B5EF4-FFF2-40B4-BE49-F238E27FC236}">
                <a16:creationId xmlns:a16="http://schemas.microsoft.com/office/drawing/2014/main" id="{15DE0F84-DB19-4DB1-A743-D5A0BCDE6F28}"/>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C11059EC-ECD8-4ECA-8C60-B8C8424B93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The binomial distribution for N=16 and pi = .50 is shown here. There are 17 possible outcomes: 0 correct, 1 correct, and so on up to 16 correct. This graph shows the probability of each of the possible outcomes assuming the probability of being correct on any given trial is 0.5. It would be unusual to get 12 or more correct if the probability of being correct on a given trial were .5. From the binomial distribution calculator it can be determined that the probability of being correct on 12 or more trials is 0.038. Therefore, the null hypothesis that pi = .5 can be rejected at the .05 level if Mr. Bond is correct on 12 or more of the trials.  </a:t>
            </a:r>
          </a:p>
        </p:txBody>
      </p:sp>
    </p:spTree>
    <p:extLst>
      <p:ext uri="{BB962C8B-B14F-4D97-AF65-F5344CB8AC3E}">
        <p14:creationId xmlns:p14="http://schemas.microsoft.com/office/powerpoint/2010/main" val="71330792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BE6E0B62-798E-47D5-B17A-07323F1B95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BA78A54E-E3E9-4D36-A8F7-C28732014BFA}" type="slidenum">
              <a:rPr lang="en-US" altLang="en-US" sz="1200"/>
              <a:pPr/>
              <a:t>325</a:t>
            </a:fld>
            <a:endParaRPr lang="en-US" altLang="en-US" sz="1200"/>
          </a:p>
        </p:txBody>
      </p:sp>
      <p:sp>
        <p:nvSpPr>
          <p:cNvPr id="10242" name="Rectangle 2">
            <a:extLst>
              <a:ext uri="{FF2B5EF4-FFF2-40B4-BE49-F238E27FC236}">
                <a16:creationId xmlns:a16="http://schemas.microsoft.com/office/drawing/2014/main" id="{3C1713EB-4135-4751-932B-7AAFE343596A}"/>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61B8A0D4-82F1-41EF-9146-7C792A21EF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Since Mr. Bond has a .75 probability of being correct on any given trial, the binomial distribution with pi = .75 gives the actual probabilities of the various outcomes. Recall that the null hypothesis that pi = .5 can be rejected at the .05 level if Mr. Bond is correct on 12 or more of the trials.  From the binomial distribution calculator it can be determined that the probability of 12 or more correct is .63. This means that the probability of rejecting the null hypothesis that Mr. Bond cannot tell the difference between shaken and stirred martinis is .63. In other words, the power of the experiment is .63.</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1720175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5453836D-7389-4295-B7BA-AB3FDF826C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47AC9959-3F1A-4F79-9CFB-F8860BE9617D}" type="slidenum">
              <a:rPr lang="en-US" altLang="en-US" sz="1200"/>
              <a:pPr/>
              <a:t>326</a:t>
            </a:fld>
            <a:endParaRPr lang="en-US" altLang="en-US" sz="1200"/>
          </a:p>
        </p:txBody>
      </p:sp>
      <p:sp>
        <p:nvSpPr>
          <p:cNvPr id="14338" name="Rectangle 2">
            <a:extLst>
              <a:ext uri="{FF2B5EF4-FFF2-40B4-BE49-F238E27FC236}">
                <a16:creationId xmlns:a16="http://schemas.microsoft.com/office/drawing/2014/main" id="{E4CB780E-CD41-4F09-88F2-07EDA28A637B}"/>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28BE8AE7-1A82-4F44-8555-DF8C2DFAA8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In this case, the null hypothesis that Bond has no ability to distinguish shaken from mixed martinis would be rejected if he were correct 12 or more times out of 16. If he had no ability to distinguish mixed from shaken, the probability of his being correct 12 or more times is less than 0.05. However, we know  that Bond has a probability of .75 of being correct on a given trial. This makes the probability of being correct 12 or more times equal to .63. In other words,  the power is .63.</a:t>
            </a:r>
          </a:p>
        </p:txBody>
      </p:sp>
    </p:spTree>
    <p:extLst>
      <p:ext uri="{BB962C8B-B14F-4D97-AF65-F5344CB8AC3E}">
        <p14:creationId xmlns:p14="http://schemas.microsoft.com/office/powerpoint/2010/main" val="32743941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728ED3F-813D-45B0-9CE5-78E272D53F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6C7796D8-E6EA-4930-B8F0-7B04B3B66364}" type="slidenum">
              <a:rPr lang="en-US" altLang="en-US" sz="1200"/>
              <a:pPr/>
              <a:t>328</a:t>
            </a:fld>
            <a:endParaRPr lang="en-US" altLang="en-US" sz="1200"/>
          </a:p>
        </p:txBody>
      </p:sp>
      <p:sp>
        <p:nvSpPr>
          <p:cNvPr id="15363" name="Rectangle 2">
            <a:extLst>
              <a:ext uri="{FF2B5EF4-FFF2-40B4-BE49-F238E27FC236}">
                <a16:creationId xmlns:a16="http://schemas.microsoft.com/office/drawing/2014/main" id="{E8C26ACA-E255-4C28-B663-F99D786C7968}"/>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12C6FD2E-A0C1-4D6E-BA27-2FBA4EA39E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Several factors affect the power of a statistical test. Some of the factors are under the control of the experimenter whereas others are not. The following example will be used to illustrate the various factors.</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dirty="0">
                <a:latin typeface="Geneva" pitchFamily="-80" charset="0"/>
                <a:ea typeface="ＭＳ Ｐゴシック" panose="020B0600070205080204" pitchFamily="34" charset="-128"/>
              </a:rPr>
              <a:t>Suppose a math achievement test were known to be normally distributed with a mean of 75 and standard deviation of σ. A researcher is interested in whether a new method of teaching results in a higher mean. Assume that although the experimenter does not know it, the population mean mu is larger than 75. The researcher plans to sample N subjects and do a one-tailed test of the whether the sample mean is significantly higher than 75. In this section we consider factors that affect the probability that the researcher will correctly reject the false null hypothesis that the population mean is 75? In other words, factors that affect power. </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DC88E328-3831-4D05-960E-FBEC3EA30DAC}"/>
              </a:ext>
            </a:extLst>
          </p:cNvPr>
          <p:cNvSpPr>
            <a:spLocks noGrp="1" noRot="1" noChangeAspect="1"/>
          </p:cNvSpPr>
          <p:nvPr>
            <p:ph type="sldImg"/>
          </p:nvPr>
        </p:nvSpPr>
        <p:spPr>
          <a:ln/>
        </p:spPr>
      </p:sp>
      <p:sp>
        <p:nvSpPr>
          <p:cNvPr id="17411" name="Notes Placeholder 2">
            <a:extLst>
              <a:ext uri="{FF2B5EF4-FFF2-40B4-BE49-F238E27FC236}">
                <a16:creationId xmlns:a16="http://schemas.microsoft.com/office/drawing/2014/main" id="{3ACFE132-F4F0-4BC4-A0E3-4EFFD7B6F7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2800" dirty="0">
                <a:latin typeface="Arial" panose="020B0604020202020204" pitchFamily="34" charset="0"/>
                <a:ea typeface="ＭＳ Ｐゴシック" panose="020B0600070205080204" pitchFamily="34" charset="-128"/>
              </a:rPr>
              <a:t>This figure shows that the larger the sample size (N), the higher the power. Since sample size is typically under an experimenter's control, increasing sample size is one way to increase power. However, it is sometimes difficult and/or expensive to use a large sample size.</a:t>
            </a:r>
          </a:p>
        </p:txBody>
      </p:sp>
      <p:sp>
        <p:nvSpPr>
          <p:cNvPr id="17412" name="Slide Number Placeholder 3">
            <a:extLst>
              <a:ext uri="{FF2B5EF4-FFF2-40B4-BE49-F238E27FC236}">
                <a16:creationId xmlns:a16="http://schemas.microsoft.com/office/drawing/2014/main" id="{D4ECEE55-900C-4911-869F-ACFA7D906A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746A65E2-8BAD-499C-B7ED-4A7B60EF6210}" type="slidenum">
              <a:rPr lang="en-US" altLang="en-US" sz="1200"/>
              <a:pPr/>
              <a:t>329</a:t>
            </a:fld>
            <a:endParaRPr lang="en-US" altLang="en-US" sz="1200"/>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30D60027-87D7-434B-AA25-F800FB923A5B}"/>
              </a:ext>
            </a:extLst>
          </p:cNvPr>
          <p:cNvSpPr>
            <a:spLocks noGrp="1" noRot="1" noChangeAspect="1"/>
          </p:cNvSpPr>
          <p:nvPr>
            <p:ph type="sldImg"/>
          </p:nvPr>
        </p:nvSpPr>
        <p:spPr>
          <a:ln/>
        </p:spPr>
      </p:sp>
      <p:sp>
        <p:nvSpPr>
          <p:cNvPr id="19459" name="Notes Placeholder 2">
            <a:extLst>
              <a:ext uri="{FF2B5EF4-FFF2-40B4-BE49-F238E27FC236}">
                <a16:creationId xmlns:a16="http://schemas.microsoft.com/office/drawing/2014/main" id="{592CB8F4-0794-48A8-BBFB-2D32FC9336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lnSpc>
                <a:spcPct val="90000"/>
              </a:lnSpc>
            </a:pPr>
            <a:r>
              <a:rPr lang="en-US" altLang="en-US" sz="2800" dirty="0">
                <a:latin typeface="Arial" panose="020B0604020202020204" pitchFamily="34" charset="0"/>
                <a:ea typeface="ＭＳ Ｐゴシック" panose="020B0600070205080204" pitchFamily="34" charset="-128"/>
              </a:rPr>
              <a:t>This figure also shows that the smaller the standard deviation, the higher the power. For all values of N, power is higher for the standard deviation of 10 than for the standard deviation of 15. Experimenters can sometimes control the standard deviation by sampling from a homogeneous population of subjects by reducing random measurement error and/or by making sure the experimental procedures are applied very consistently.</a:t>
            </a:r>
          </a:p>
        </p:txBody>
      </p:sp>
      <p:sp>
        <p:nvSpPr>
          <p:cNvPr id="19460" name="Slide Number Placeholder 3">
            <a:extLst>
              <a:ext uri="{FF2B5EF4-FFF2-40B4-BE49-F238E27FC236}">
                <a16:creationId xmlns:a16="http://schemas.microsoft.com/office/drawing/2014/main" id="{6CD8BF3A-B818-4F19-889D-01F7D94C488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689EF18B-03EB-45A3-B4EF-D74C6897292B}" type="slidenum">
              <a:rPr lang="en-US" altLang="en-US" sz="1200"/>
              <a:pPr/>
              <a:t>330</a:t>
            </a:fld>
            <a:endParaRPr lang="en-US" altLang="en-US" sz="1200"/>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879B96DB-F571-4B99-9A7D-3DD6961C2809}"/>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CACE3CB5-8479-495E-AEF0-B618D9CEB794}"/>
              </a:ext>
            </a:extLst>
          </p:cNvPr>
          <p:cNvSpPr>
            <a:spLocks noGrp="1"/>
          </p:cNvSpPr>
          <p:nvPr>
            <p:ph type="body" idx="1"/>
          </p:nvPr>
        </p:nvSpPr>
        <p:spPr/>
        <p:txBody>
          <a:bodyPr>
            <a:normAutofit/>
          </a:bodyPr>
          <a:lstStyle/>
          <a:p>
            <a:pPr>
              <a:lnSpc>
                <a:spcPct val="80000"/>
              </a:lnSpc>
            </a:pPr>
            <a:r>
              <a:rPr lang="en-US" altLang="en-US" sz="2800" dirty="0">
                <a:latin typeface="Arial" panose="020B0604020202020204" pitchFamily="34" charset="0"/>
                <a:ea typeface="ＭＳ Ｐゴシック" panose="020B0600070205080204" pitchFamily="34" charset="-128"/>
              </a:rPr>
              <a:t>Naturally, the larger the effect size, the more likely it is that an experiment would find a significant effect. This figure shows the effect of increasing the difference between the mean specified by the null hypothesis (75) and the population mean mu for standard deviations of 10 and 15. </a:t>
            </a:r>
          </a:p>
        </p:txBody>
      </p:sp>
      <p:sp>
        <p:nvSpPr>
          <p:cNvPr id="21508" name="Slide Number Placeholder 3">
            <a:extLst>
              <a:ext uri="{FF2B5EF4-FFF2-40B4-BE49-F238E27FC236}">
                <a16:creationId xmlns:a16="http://schemas.microsoft.com/office/drawing/2014/main" id="{712179D5-9342-4F27-877C-C40287582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FB50BAE5-910B-4007-87C9-295E1F632493}" type="slidenum">
              <a:rPr lang="en-US" altLang="en-US" sz="1200"/>
              <a:pPr/>
              <a:t>331</a:t>
            </a:fld>
            <a:endParaRPr lang="en-US" altLang="en-US" sz="1200"/>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D0D3B49-D01C-4D68-8F04-C55BD472BC05}"/>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5B4A2801-8C4B-4295-9741-CAC42B099A8D}"/>
              </a:ext>
            </a:extLst>
          </p:cNvPr>
          <p:cNvSpPr>
            <a:spLocks noGrp="1"/>
          </p:cNvSpPr>
          <p:nvPr>
            <p:ph type="body" idx="1"/>
          </p:nvPr>
        </p:nvSpPr>
        <p:spPr/>
        <p:txBody>
          <a:bodyPr>
            <a:normAutofit/>
          </a:bodyPr>
          <a:lstStyle/>
          <a:p>
            <a:pPr>
              <a:lnSpc>
                <a:spcPct val="80000"/>
              </a:lnSpc>
            </a:pPr>
            <a:r>
              <a:rPr lang="en-US" altLang="en-US" sz="2600" dirty="0">
                <a:latin typeface="Arial" panose="020B0604020202020204" pitchFamily="34" charset="0"/>
                <a:ea typeface="ＭＳ Ｐゴシック" panose="020B0600070205080204" pitchFamily="34" charset="-128"/>
              </a:rPr>
              <a:t>There is a tradeoff between the significance level and power: the more stringent (lower) the significance level, the lower the power. This figure shows that power is lower for the 0.01 level than it is for the 0.05 level. Naturally, the stronger the evidence needed to reject the null hypothesis, the lower the chance that the null hypothesis will be rejected. </a:t>
            </a:r>
          </a:p>
        </p:txBody>
      </p:sp>
      <p:sp>
        <p:nvSpPr>
          <p:cNvPr id="23556" name="Slide Number Placeholder 3">
            <a:extLst>
              <a:ext uri="{FF2B5EF4-FFF2-40B4-BE49-F238E27FC236}">
                <a16:creationId xmlns:a16="http://schemas.microsoft.com/office/drawing/2014/main" id="{809C83D3-940E-48D5-84E8-015FB2E26E6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1B1F6DB9-62B3-439A-958B-88097ECE0D1C}" type="slidenum">
              <a:rPr lang="en-US" altLang="en-US" sz="1200"/>
              <a:pPr/>
              <a:t>332</a:t>
            </a:fld>
            <a:endParaRPr lang="en-US" altLang="en-US" sz="1200"/>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1D6A971-79D8-4B84-AF76-670857768CA1}"/>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3D724D6F-7E00-44DF-AFCE-8DECA47DF44B}"/>
              </a:ext>
            </a:extLst>
          </p:cNvPr>
          <p:cNvSpPr>
            <a:spLocks noGrp="1"/>
          </p:cNvSpPr>
          <p:nvPr>
            <p:ph type="body" idx="1"/>
          </p:nvPr>
        </p:nvSpPr>
        <p:spPr/>
        <p:txBody>
          <a:bodyPr>
            <a:normAutofit/>
          </a:bodyPr>
          <a:lstStyle/>
          <a:p>
            <a:pPr>
              <a:lnSpc>
                <a:spcPct val="90000"/>
              </a:lnSpc>
            </a:pPr>
            <a:r>
              <a:rPr lang="en-US" altLang="en-US" sz="2800" dirty="0">
                <a:latin typeface="Arial" panose="020B0604020202020204" pitchFamily="34" charset="0"/>
                <a:ea typeface="ＭＳ Ｐゴシック" panose="020B0600070205080204" pitchFamily="34" charset="-128"/>
              </a:rPr>
              <a:t>Power is higher with a one-tailed test than with a two-tailed test as long as the hypothesized direction is correct. A one-tailed test at the 0.05 level has the same power as a two-tailed test at the 0.10 level. A one-tailed test, in effect, raises the significance level. </a:t>
            </a:r>
          </a:p>
        </p:txBody>
      </p:sp>
      <p:sp>
        <p:nvSpPr>
          <p:cNvPr id="25604" name="Slide Number Placeholder 3">
            <a:extLst>
              <a:ext uri="{FF2B5EF4-FFF2-40B4-BE49-F238E27FC236}">
                <a16:creationId xmlns:a16="http://schemas.microsoft.com/office/drawing/2014/main" id="{F23FD3ED-4469-45ED-BC55-696B7498DF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Arial" panose="020B0604020202020204" pitchFamily="34" charset="0"/>
                <a:ea typeface="ＭＳ Ｐゴシック" panose="020B0600070205080204" pitchFamily="34" charset="-128"/>
              </a:defRPr>
            </a:lvl1pPr>
            <a:lvl2pPr marL="37931725" indent="-37474525">
              <a:defRPr sz="6000">
                <a:solidFill>
                  <a:schemeClr val="tx1"/>
                </a:solidFill>
                <a:latin typeface="Arial" panose="020B0604020202020204" pitchFamily="34" charset="0"/>
                <a:ea typeface="ＭＳ Ｐゴシック" panose="020B0600070205080204" pitchFamily="34" charset="-128"/>
              </a:defRPr>
            </a:lvl2pPr>
            <a:lvl3pPr>
              <a:defRPr sz="6000">
                <a:solidFill>
                  <a:schemeClr val="tx1"/>
                </a:solidFill>
                <a:latin typeface="Arial" panose="020B0604020202020204" pitchFamily="34" charset="0"/>
                <a:ea typeface="ＭＳ Ｐゴシック" panose="020B0600070205080204" pitchFamily="34" charset="-128"/>
              </a:defRPr>
            </a:lvl3pPr>
            <a:lvl4pPr>
              <a:defRPr sz="6000">
                <a:solidFill>
                  <a:schemeClr val="tx1"/>
                </a:solidFill>
                <a:latin typeface="Arial" panose="020B0604020202020204" pitchFamily="34" charset="0"/>
                <a:ea typeface="ＭＳ Ｐゴシック" panose="020B0600070205080204" pitchFamily="34" charset="-128"/>
              </a:defRPr>
            </a:lvl4pPr>
            <a:lvl5pPr>
              <a:defRPr sz="6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fld id="{6C6FF38F-198D-4E03-AD51-DA3AF23998DC}" type="slidenum">
              <a:rPr lang="en-US" altLang="en-US" sz="1200"/>
              <a:pPr/>
              <a:t>333</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386AA26-3D93-47CF-B0AC-A288F122A1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AF5921EB-D2CB-4E33-AA50-FB23C04B3C32}" type="slidenum">
              <a:rPr lang="en-US" altLang="en-US" sz="1200"/>
              <a:pPr eaLnBrk="1" hangingPunct="1"/>
              <a:t>35</a:t>
            </a:fld>
            <a:endParaRPr lang="en-US" altLang="en-US" sz="1200"/>
          </a:p>
        </p:txBody>
      </p:sp>
      <p:sp>
        <p:nvSpPr>
          <p:cNvPr id="29699" name="Rectangle 2">
            <a:extLst>
              <a:ext uri="{FF2B5EF4-FFF2-40B4-BE49-F238E27FC236}">
                <a16:creationId xmlns:a16="http://schemas.microsoft.com/office/drawing/2014/main" id="{7D8A2FC1-5C9F-41DA-8200-24216F6C12C8}"/>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592E5308-DF08-4AC2-A176-714A62B560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formula used to calculate variance in a population is shown here.</a:t>
            </a:r>
          </a:p>
          <a:p>
            <a:pPr eaLnBrk="1" hangingPunct="1"/>
            <a:endParaRPr lang="en-US" altLang="en-US">
              <a:latin typeface="Geneva" charset="0"/>
            </a:endParaRPr>
          </a:p>
          <a:p>
            <a:pPr eaLnBrk="1" hangingPunct="1"/>
            <a:r>
              <a:rPr lang="en-US" altLang="en-US">
                <a:latin typeface="Geneva" charset="0"/>
              </a:rPr>
              <a:t>For example, if we were measuring variance in the weight in a population of college football supporters, we would subtract the mean weight of college football supporters from each individual’s weight, square the value, sum those squared values and divide the answer by the number of college football supporters in our population.</a:t>
            </a:r>
          </a:p>
          <a:p>
            <a:pPr eaLnBrk="1" hangingPunct="1"/>
            <a:endParaRPr lang="en-US" altLang="en-US">
              <a:latin typeface="Geneva"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45FB75E2-68B3-4E13-9257-4FA2E3CACC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5E05A752-CC1E-4AAD-BD62-4E6C007F0A1A}" type="slidenum">
              <a:rPr lang="en-US" altLang="en-US" sz="1200"/>
              <a:pPr eaLnBrk="1" hangingPunct="1"/>
              <a:t>36</a:t>
            </a:fld>
            <a:endParaRPr lang="en-US" altLang="en-US" sz="1200"/>
          </a:p>
        </p:txBody>
      </p:sp>
      <p:sp>
        <p:nvSpPr>
          <p:cNvPr id="31747" name="Rectangle 2">
            <a:extLst>
              <a:ext uri="{FF2B5EF4-FFF2-40B4-BE49-F238E27FC236}">
                <a16:creationId xmlns:a16="http://schemas.microsoft.com/office/drawing/2014/main" id="{3B2EDC2B-B42B-4BE7-996A-90D8F8A418D7}"/>
              </a:ext>
            </a:extLst>
          </p:cNvPr>
          <p:cNvSpPr>
            <a:spLocks noGrp="1" noRot="1" noChangeAspect="1" noChangeArrowheads="1" noTextEdit="1"/>
          </p:cNvSpPr>
          <p:nvPr>
            <p:ph type="sldImg"/>
          </p:nvPr>
        </p:nvSpPr>
        <p:spPr>
          <a:xfrm>
            <a:off x="857250" y="609600"/>
            <a:ext cx="5143500" cy="3429000"/>
          </a:xfrm>
          <a:ln/>
        </p:spPr>
      </p:sp>
      <p:sp>
        <p:nvSpPr>
          <p:cNvPr id="31748" name="Rectangle 3">
            <a:extLst>
              <a:ext uri="{FF2B5EF4-FFF2-40B4-BE49-F238E27FC236}">
                <a16:creationId xmlns:a16="http://schemas.microsoft.com/office/drawing/2014/main" id="{313600E9-FD88-4101-8DC0-7E6643B76E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 saw in the "Estimating Variance Simulation” that if N is used in the formula to calculate variance in a sample, then the estimates tend to be too low.</a:t>
            </a:r>
          </a:p>
          <a:p>
            <a:pPr eaLnBrk="1" hangingPunct="1"/>
            <a:endParaRPr lang="en-US" altLang="en-US">
              <a:latin typeface="Geneva" charset="0"/>
            </a:endParaRPr>
          </a:p>
          <a:p>
            <a:pPr eaLnBrk="1" hangingPunct="1"/>
            <a:r>
              <a:rPr lang="en-US" altLang="en-US">
                <a:latin typeface="Geneva" charset="0"/>
              </a:rPr>
              <a:t>What does is mean if there is a tendency to underestimate or overestimate?  </a:t>
            </a:r>
            <a:endParaRPr lang="en-US" altLang="en-US" sz="2400">
              <a:latin typeface="Geneva"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71BB0596-03A4-4DCA-8810-A62E04DB6A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AB2FEDF7-CEE6-465B-996C-9949B716894F}" type="slidenum">
              <a:rPr lang="en-US" altLang="en-US" sz="1200"/>
              <a:pPr eaLnBrk="1" hangingPunct="1"/>
              <a:t>37</a:t>
            </a:fld>
            <a:endParaRPr lang="en-US" altLang="en-US" sz="1200"/>
          </a:p>
        </p:txBody>
      </p:sp>
      <p:sp>
        <p:nvSpPr>
          <p:cNvPr id="33795" name="Rectangle 2">
            <a:extLst>
              <a:ext uri="{FF2B5EF4-FFF2-40B4-BE49-F238E27FC236}">
                <a16:creationId xmlns:a16="http://schemas.microsoft.com/office/drawing/2014/main" id="{93792133-047D-495C-A760-27C8DDBB2C6B}"/>
              </a:ext>
            </a:extLst>
          </p:cNvPr>
          <p:cNvSpPr>
            <a:spLocks noGrp="1" noRot="1" noChangeAspect="1" noChangeArrowheads="1" noTextEdit="1"/>
          </p:cNvSpPr>
          <p:nvPr>
            <p:ph type="sldImg"/>
          </p:nvPr>
        </p:nvSpPr>
        <p:spPr>
          <a:xfrm>
            <a:off x="1143000" y="609600"/>
            <a:ext cx="4572000" cy="3429000"/>
          </a:xfrm>
          <a:solidFill>
            <a:srgbClr val="FFFFFF"/>
          </a:solidFill>
          <a:ln/>
        </p:spPr>
      </p:sp>
      <p:sp>
        <p:nvSpPr>
          <p:cNvPr id="33796" name="Rectangle 3">
            <a:extLst>
              <a:ext uri="{FF2B5EF4-FFF2-40B4-BE49-F238E27FC236}">
                <a16:creationId xmlns:a16="http://schemas.microsoft.com/office/drawing/2014/main" id="{CC8C7D60-6BA8-45C1-91C2-9FE639115C45}"/>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You’ve got it! It’s </a:t>
            </a:r>
            <a:r>
              <a:rPr lang="en-US" altLang="en-US" i="1">
                <a:latin typeface="Geneva" charset="0"/>
              </a:rPr>
              <a:t>biased</a:t>
            </a:r>
            <a:r>
              <a:rPr lang="en-US" altLang="en-US">
                <a:latin typeface="Geneva" charset="0"/>
              </a:rPr>
              <a:t>!!</a:t>
            </a:r>
          </a:p>
          <a:p>
            <a:pPr eaLnBrk="1" hangingPunct="1"/>
            <a:endParaRPr lang="en-US" altLang="en-US" sz="2400">
              <a:latin typeface="Geneva"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6356FE8-AF03-4BA7-96C8-DB30288C76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EE250FE7-78A3-4295-9268-5A778E46B238}" type="slidenum">
              <a:rPr lang="en-US" altLang="en-US" sz="1200"/>
              <a:pPr eaLnBrk="1" hangingPunct="1"/>
              <a:t>38</a:t>
            </a:fld>
            <a:endParaRPr lang="en-US" altLang="en-US" sz="1200"/>
          </a:p>
        </p:txBody>
      </p:sp>
      <p:sp>
        <p:nvSpPr>
          <p:cNvPr id="35843" name="Rectangle 2">
            <a:extLst>
              <a:ext uri="{FF2B5EF4-FFF2-40B4-BE49-F238E27FC236}">
                <a16:creationId xmlns:a16="http://schemas.microsoft.com/office/drawing/2014/main" id="{E4FC8C65-0E4C-4986-AD79-A66CC68E8C3B}"/>
              </a:ext>
            </a:extLst>
          </p:cNvPr>
          <p:cNvSpPr>
            <a:spLocks noGrp="1" noRot="1" noChangeAspect="1" noChangeArrowheads="1" noTextEdit="1"/>
          </p:cNvSpPr>
          <p:nvPr>
            <p:ph type="sldImg"/>
          </p:nvPr>
        </p:nvSpPr>
        <p:spPr>
          <a:xfrm>
            <a:off x="857250" y="609600"/>
            <a:ext cx="5143500" cy="3429000"/>
          </a:xfrm>
          <a:solidFill>
            <a:srgbClr val="FFFFFF"/>
          </a:solidFill>
          <a:ln/>
        </p:spPr>
      </p:sp>
      <p:sp>
        <p:nvSpPr>
          <p:cNvPr id="35844" name="Rectangle 3">
            <a:extLst>
              <a:ext uri="{FF2B5EF4-FFF2-40B4-BE49-F238E27FC236}">
                <a16:creationId xmlns:a16="http://schemas.microsoft.com/office/drawing/2014/main" id="{C9C6932D-80F0-4460-8C73-C709906A3284}"/>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But, there is a solution. To estimate the population variance from a </a:t>
            </a:r>
            <a:r>
              <a:rPr lang="en-US" altLang="en-US" i="1">
                <a:latin typeface="Geneva" charset="0"/>
              </a:rPr>
              <a:t>sample</a:t>
            </a:r>
            <a:r>
              <a:rPr lang="en-US" altLang="en-US">
                <a:latin typeface="Geneva" charset="0"/>
              </a:rPr>
              <a:t> we use a similar formula, but the denominator is different: we use N-1 instead of N.</a:t>
            </a:r>
          </a:p>
          <a:p>
            <a:pPr eaLnBrk="1" hangingPunct="1"/>
            <a:endParaRPr lang="en-US" altLang="en-US">
              <a:latin typeface="Geneva" charset="0"/>
            </a:endParaRPr>
          </a:p>
          <a:p>
            <a:pPr eaLnBrk="1" hangingPunct="1"/>
            <a:r>
              <a:rPr lang="en-US" altLang="en-US">
                <a:latin typeface="Geneva" charset="0"/>
              </a:rPr>
              <a:t>By using the formula with N-1 in the denominator, we get an unbiased estimate of the population variance. </a:t>
            </a:r>
          </a:p>
          <a:p>
            <a:pPr eaLnBrk="1" hangingPunct="1"/>
            <a:endParaRPr lang="en-US" altLang="en-US">
              <a:latin typeface="Geneva" charset="0"/>
            </a:endParaRPr>
          </a:p>
          <a:p>
            <a:pPr eaLnBrk="1" hangingPunct="1"/>
            <a:r>
              <a:rPr lang="en-US" altLang="en-US">
                <a:latin typeface="Geneva" charset="0"/>
              </a:rPr>
              <a:t>N-1 is the degrees of freedom.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58ABA3B-B6CC-47A1-85D6-E922545E1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82DBB9DC-A5A9-40C3-B622-FA3FB9C8C4A0}" type="slidenum">
              <a:rPr lang="en-US" altLang="en-US" sz="1200"/>
              <a:pPr eaLnBrk="1" hangingPunct="1"/>
              <a:t>39</a:t>
            </a:fld>
            <a:endParaRPr lang="en-US" altLang="en-US" sz="1200"/>
          </a:p>
        </p:txBody>
      </p:sp>
      <p:sp>
        <p:nvSpPr>
          <p:cNvPr id="37891" name="Rectangle 2">
            <a:extLst>
              <a:ext uri="{FF2B5EF4-FFF2-40B4-BE49-F238E27FC236}">
                <a16:creationId xmlns:a16="http://schemas.microsoft.com/office/drawing/2014/main" id="{8D9952B6-22C8-4866-B346-BFA166628236}"/>
              </a:ext>
            </a:extLst>
          </p:cNvPr>
          <p:cNvSpPr>
            <a:spLocks noGrp="1" noRot="1" noChangeAspect="1" noChangeArrowheads="1" noTextEdit="1"/>
          </p:cNvSpPr>
          <p:nvPr>
            <p:ph type="sldImg"/>
          </p:nvPr>
        </p:nvSpPr>
        <p:spPr>
          <a:solidFill>
            <a:srgbClr val="FFFFFF"/>
          </a:solidFill>
          <a:ln/>
        </p:spPr>
      </p:sp>
      <p:sp>
        <p:nvSpPr>
          <p:cNvPr id="37892" name="Rectangle 3">
            <a:extLst>
              <a:ext uri="{FF2B5EF4-FFF2-40B4-BE49-F238E27FC236}">
                <a16:creationId xmlns:a16="http://schemas.microsoft.com/office/drawing/2014/main" id="{B186B8AD-66FF-44C4-BCA0-DB403DF59E95}"/>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Having discussed bias, let’s switch back to precision.</a:t>
            </a:r>
          </a:p>
          <a:p>
            <a:pPr eaLnBrk="1" hangingPunct="1"/>
            <a:endParaRPr lang="en-US" altLang="en-US">
              <a:latin typeface="Geneva" charset="0"/>
            </a:endParaRPr>
          </a:p>
          <a:p>
            <a:pPr eaLnBrk="1" hangingPunct="1"/>
            <a:r>
              <a:rPr lang="en-US" altLang="en-US">
                <a:latin typeface="Geneva" charset="0"/>
              </a:rPr>
              <a:t>Do you remember what the definition for precision is? [brief pause here]</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D4A515A3-3F64-45AD-90FF-01964799F2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AD4AF9DC-8466-441E-B52A-C6FA99FE8498}" type="slidenum">
              <a:rPr lang="en-US" altLang="en-US" sz="1200"/>
              <a:pPr eaLnBrk="1" hangingPunct="1"/>
              <a:t>40</a:t>
            </a:fld>
            <a:endParaRPr lang="en-US" altLang="en-US" sz="1200"/>
          </a:p>
        </p:txBody>
      </p:sp>
      <p:sp>
        <p:nvSpPr>
          <p:cNvPr id="39939" name="Rectangle 2">
            <a:extLst>
              <a:ext uri="{FF2B5EF4-FFF2-40B4-BE49-F238E27FC236}">
                <a16:creationId xmlns:a16="http://schemas.microsoft.com/office/drawing/2014/main" id="{67657673-2343-4B92-B5AF-984E78849012}"/>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BF962478-3F1E-488A-948C-893C39645C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Precision refers to how accurately a statistic estimates a parameter, and it is usually measured by the standard error of the statistic.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7A0CD441-4463-4A2E-8390-0C4D8AEF3E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9A574C8C-5DC5-4B84-B46B-B83DCC1224F2}" type="slidenum">
              <a:rPr lang="en-US" altLang="en-US" sz="1200"/>
              <a:pPr eaLnBrk="1" hangingPunct="1"/>
              <a:t>41</a:t>
            </a:fld>
            <a:endParaRPr lang="en-US" altLang="en-US" sz="1200"/>
          </a:p>
        </p:txBody>
      </p:sp>
      <p:sp>
        <p:nvSpPr>
          <p:cNvPr id="41987" name="Rectangle 2">
            <a:extLst>
              <a:ext uri="{FF2B5EF4-FFF2-40B4-BE49-F238E27FC236}">
                <a16:creationId xmlns:a16="http://schemas.microsoft.com/office/drawing/2014/main" id="{8A6AC5C8-786C-4BC2-B3B2-3F1F9143D68F}"/>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9921D0E-F609-4AFE-BA6E-64993CB24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a:t>
            </a:r>
            <a:r>
              <a:rPr lang="en-US" altLang="en-US" i="1">
                <a:latin typeface="Geneva" charset="0"/>
              </a:rPr>
              <a:t>smaller</a:t>
            </a:r>
            <a:r>
              <a:rPr lang="en-US" altLang="en-US">
                <a:latin typeface="Geneva" charset="0"/>
              </a:rPr>
              <a:t> the standard error, the </a:t>
            </a:r>
            <a:r>
              <a:rPr lang="en-US" altLang="en-US" i="1">
                <a:latin typeface="Geneva" charset="0"/>
              </a:rPr>
              <a:t>more</a:t>
            </a:r>
            <a:r>
              <a:rPr lang="en-US" altLang="en-US">
                <a:latin typeface="Geneva" charset="0"/>
              </a:rPr>
              <a:t> precise the estimate.</a:t>
            </a:r>
          </a:p>
          <a:p>
            <a:pPr eaLnBrk="1" hangingPunct="1"/>
            <a:endParaRPr lang="en-US" altLang="en-US">
              <a:latin typeface="Geneva" charset="0"/>
            </a:endParaRPr>
          </a:p>
          <a:p>
            <a:pPr eaLnBrk="1" hangingPunct="1"/>
            <a:r>
              <a:rPr lang="en-US" altLang="en-US">
                <a:latin typeface="Geneva" charset="0"/>
              </a:rPr>
              <a:t>And, conversely, the </a:t>
            </a:r>
            <a:r>
              <a:rPr lang="en-US" altLang="en-US" i="1">
                <a:latin typeface="Geneva" charset="0"/>
              </a:rPr>
              <a:t>larger</a:t>
            </a:r>
            <a:r>
              <a:rPr lang="en-US" altLang="en-US">
                <a:latin typeface="Geneva" charset="0"/>
              </a:rPr>
              <a:t> the standard error, the </a:t>
            </a:r>
            <a:r>
              <a:rPr lang="en-US" altLang="en-US" i="1">
                <a:latin typeface="Geneva" charset="0"/>
              </a:rPr>
              <a:t>less</a:t>
            </a:r>
            <a:r>
              <a:rPr lang="en-US" altLang="en-US">
                <a:latin typeface="Geneva" charset="0"/>
              </a:rPr>
              <a:t> precise the estimate.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8A5A2B9D-D2F8-43E3-919B-22573ECE3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fld id="{17E7A0C1-0DAB-4379-A67E-0941C56D80CC}" type="slidenum">
              <a:rPr lang="en-US" altLang="en-US" sz="1200"/>
              <a:pPr eaLnBrk="1" hangingPunct="1"/>
              <a:t>42</a:t>
            </a:fld>
            <a:endParaRPr lang="en-US" altLang="en-US" sz="1200"/>
          </a:p>
        </p:txBody>
      </p:sp>
      <p:sp>
        <p:nvSpPr>
          <p:cNvPr id="44035" name="Rectangle 2">
            <a:extLst>
              <a:ext uri="{FF2B5EF4-FFF2-40B4-BE49-F238E27FC236}">
                <a16:creationId xmlns:a16="http://schemas.microsoft.com/office/drawing/2014/main" id="{A2017C67-D2AD-459A-85F7-9128EF394028}"/>
              </a:ext>
            </a:extLst>
          </p:cNvPr>
          <p:cNvSpPr>
            <a:spLocks noGrp="1" noRot="1" noChangeAspect="1" noChangeArrowheads="1" noTextEdit="1"/>
          </p:cNvSpPr>
          <p:nvPr>
            <p:ph type="sldImg"/>
          </p:nvPr>
        </p:nvSpPr>
        <p:spPr>
          <a:solidFill>
            <a:srgbClr val="FFFFFF"/>
          </a:solidFill>
          <a:ln/>
        </p:spPr>
      </p:sp>
      <p:sp>
        <p:nvSpPr>
          <p:cNvPr id="44036" name="Rectangle 3">
            <a:extLst>
              <a:ext uri="{FF2B5EF4-FFF2-40B4-BE49-F238E27FC236}">
                <a16:creationId xmlns:a16="http://schemas.microsoft.com/office/drawing/2014/main" id="{0928AAFC-EA96-46CA-A109-8EB925A71B4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 size of your sample will affect the precision of your estimate.   </a:t>
            </a:r>
          </a:p>
          <a:p>
            <a:pPr eaLnBrk="1" hangingPunct="1"/>
            <a:endParaRPr lang="en-US" altLang="en-US">
              <a:latin typeface="Geneva" charset="0"/>
            </a:endParaRPr>
          </a:p>
          <a:p>
            <a:pPr eaLnBrk="1" hangingPunct="1"/>
            <a:r>
              <a:rPr lang="en-US" altLang="en-US">
                <a:latin typeface="Geneva" charset="0"/>
              </a:rPr>
              <a:t>To take an example, we’ll look at the standard error of the mean, which is a measure of the mean’s precision. The formula is shown here.  To calculate the standard error of the mean, you divide the standard deviation by the square root of the sample size, N.</a:t>
            </a:r>
          </a:p>
          <a:p>
            <a:pPr eaLnBrk="1" hangingPunct="1"/>
            <a:endParaRPr lang="en-US" altLang="en-US">
              <a:latin typeface="Geneva" charset="0"/>
            </a:endParaRPr>
          </a:p>
          <a:p>
            <a:pPr eaLnBrk="1" hangingPunct="1"/>
            <a:r>
              <a:rPr lang="en-US" altLang="en-US">
                <a:latin typeface="Geneva" charset="0"/>
              </a:rPr>
              <a:t>The larger your sample size, that is, the  larger the N, the smaller the standard error of the mean. The smaller the standard error of the mean, the more precise the sample mean is as an estimate of the population mean.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B8FF9D-2720-4B0D-ACD9-4A33593115F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02132B9-DA21-43E9-8282-DD6682291492}" type="slidenum">
              <a:rPr lang="en-US" altLang="en-US" sz="1200"/>
              <a:pPr eaLnBrk="1" hangingPunct="1"/>
              <a:t>44</a:t>
            </a:fld>
            <a:endParaRPr lang="en-US" altLang="en-US" sz="1200"/>
          </a:p>
        </p:txBody>
      </p:sp>
      <p:sp>
        <p:nvSpPr>
          <p:cNvPr id="4098" name="Rectangle 2">
            <a:extLst>
              <a:ext uri="{FF2B5EF4-FFF2-40B4-BE49-F238E27FC236}">
                <a16:creationId xmlns:a16="http://schemas.microsoft.com/office/drawing/2014/main" id="{D453BAAB-FA0E-4392-8FEA-AEE1DC5CB624}"/>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99" name="Rectangle 3">
            <a:extLst>
              <a:ext uri="{FF2B5EF4-FFF2-40B4-BE49-F238E27FC236}">
                <a16:creationId xmlns:a16="http://schemas.microsoft.com/office/drawing/2014/main" id="{7A67E0BE-85BA-4523-A100-014793770BAD}"/>
              </a:ext>
            </a:extLst>
          </p:cNvPr>
          <p:cNvSpPr>
            <a:spLocks noGrp="1" noChangeArrowheads="1"/>
          </p:cNvSpPr>
          <p:nvPr>
            <p:ph type="body" idx="1"/>
          </p:nvPr>
        </p:nvSpPr>
        <p:spPr/>
        <p:txBody>
          <a:bodyPr/>
          <a:lstStyle/>
          <a:p>
            <a:pPr eaLnBrk="1" hangingPunct="1"/>
            <a:r>
              <a:rPr lang="en-US" altLang="en-US">
                <a:latin typeface="Geneva" charset="0"/>
              </a:rPr>
              <a:t>In this section, we</a:t>
            </a:r>
            <a:r>
              <a:rPr lang="ja-JP" altLang="en-US">
                <a:latin typeface="Arial" panose="020B0604020202020204" pitchFamily="34" charset="0"/>
              </a:rPr>
              <a:t>’</a:t>
            </a:r>
            <a:r>
              <a:rPr lang="en-US" altLang="ja-JP">
                <a:latin typeface="Geneva" charset="0"/>
              </a:rPr>
              <a:t>re going to talk about confidence intervals.  We</a:t>
            </a:r>
            <a:r>
              <a:rPr lang="ja-JP" altLang="en-US">
                <a:latin typeface="Arial" panose="020B0604020202020204" pitchFamily="34" charset="0"/>
              </a:rPr>
              <a:t>’</a:t>
            </a:r>
            <a:r>
              <a:rPr lang="en-US" altLang="ja-JP">
                <a:latin typeface="Geneva" charset="0"/>
              </a:rPr>
              <a:t>ll start by looking at why they are useful, and then move on to what confidence intervals are, and what they mean.</a:t>
            </a:r>
            <a:endParaRPr lang="en-US" altLang="en-US">
              <a:latin typeface="Genev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2297CEF-425D-4E45-944E-AF0E096006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48909E6-EE3F-4AC0-B48D-E5A8F9287570}" type="slidenum">
              <a:rPr lang="en-US" altLang="en-US" sz="1200"/>
              <a:pPr/>
              <a:t>6</a:t>
            </a:fld>
            <a:endParaRPr lang="en-US" altLang="en-US" sz="1200"/>
          </a:p>
        </p:txBody>
      </p:sp>
      <p:sp>
        <p:nvSpPr>
          <p:cNvPr id="8194" name="Rectangle 2">
            <a:extLst>
              <a:ext uri="{FF2B5EF4-FFF2-40B4-BE49-F238E27FC236}">
                <a16:creationId xmlns:a16="http://schemas.microsoft.com/office/drawing/2014/main" id="{A64EA66C-63E8-46F7-ABF7-4DC9AE85CED8}"/>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7E7622F9-5389-4246-949F-FD6B5D3D3D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Point estimates are usually supplemented by </a:t>
            </a:r>
            <a:r>
              <a:rPr lang="en-US" altLang="en-US" i="1">
                <a:latin typeface="Geneva" charset="0"/>
              </a:rPr>
              <a:t>interval estimates </a:t>
            </a:r>
            <a:r>
              <a:rPr lang="en-US" altLang="en-US">
                <a:latin typeface="Geneva" charset="0"/>
              </a:rPr>
              <a:t>called </a:t>
            </a:r>
            <a:r>
              <a:rPr lang="en-US" altLang="en-US" i="1">
                <a:latin typeface="Geneva" charset="0"/>
              </a:rPr>
              <a:t>confidence intervals</a:t>
            </a:r>
            <a:r>
              <a:rPr lang="en-US" altLang="en-US">
                <a:latin typeface="Geneva" charset="0"/>
              </a:rPr>
              <a:t>. Confidence intervals are intervals that contains the population parameter a specified proportion of the time. For instance, a 95% confidence interval would contain the population parameter 95% of the time.</a:t>
            </a:r>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84FF40-AD9B-4E2F-94BA-297AC1A41A76}"/>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1694D19-1997-45B9-BCD1-9B903C560C20}" type="slidenum">
              <a:rPr lang="en-US" altLang="en-US" sz="1200"/>
              <a:pPr eaLnBrk="1" hangingPunct="1"/>
              <a:t>45</a:t>
            </a:fld>
            <a:endParaRPr lang="en-US" altLang="en-US" sz="1200"/>
          </a:p>
        </p:txBody>
      </p:sp>
      <p:sp>
        <p:nvSpPr>
          <p:cNvPr id="34818" name="Rectangle 2">
            <a:extLst>
              <a:ext uri="{FF2B5EF4-FFF2-40B4-BE49-F238E27FC236}">
                <a16:creationId xmlns:a16="http://schemas.microsoft.com/office/drawing/2014/main" id="{2D18CD7B-637F-48DF-8175-6EEA50D4C9F3}"/>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4819" name="Rectangle 3">
            <a:extLst>
              <a:ext uri="{FF2B5EF4-FFF2-40B4-BE49-F238E27FC236}">
                <a16:creationId xmlns:a16="http://schemas.microsoft.com/office/drawing/2014/main" id="{4C3F1336-0370-46F5-A56E-EC77B1407165}"/>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Suppose your mission, should you choose to accept it, is to find out the mean weight of 10-year old girls living in the United States.  It would probably take several lifetimes to measure all of these girls, and given that you only have </a:t>
            </a:r>
            <a:r>
              <a:rPr lang="en-US" i="1">
                <a:latin typeface="Geneva" charset="0"/>
                <a:ea typeface="ＭＳ Ｐゴシック" charset="0"/>
                <a:cs typeface="+mn-cs"/>
              </a:rPr>
              <a:t>one</a:t>
            </a:r>
            <a:r>
              <a:rPr lang="en-US">
                <a:latin typeface="Geneva" charset="0"/>
                <a:ea typeface="ＭＳ Ｐゴシック" charset="0"/>
                <a:cs typeface="+mn-cs"/>
              </a:rPr>
              <a:t> lifetime, what would you do?</a:t>
            </a:r>
          </a:p>
          <a:p>
            <a:pPr eaLnBrk="1" hangingPunct="1">
              <a:defRPr/>
            </a:pPr>
            <a:endParaRPr lang="en-US">
              <a:latin typeface="Geneva" charset="0"/>
              <a:ea typeface="ＭＳ Ｐゴシック" charset="0"/>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496EBA3-FCAC-42D8-9C6A-F2694831BF1F}"/>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BD2E7F0-346D-485D-B775-352BE1AA3807}" type="slidenum">
              <a:rPr lang="en-US" altLang="en-US" sz="1200"/>
              <a:pPr eaLnBrk="1" hangingPunct="1"/>
              <a:t>46</a:t>
            </a:fld>
            <a:endParaRPr lang="en-US" altLang="en-US" sz="1200"/>
          </a:p>
        </p:txBody>
      </p:sp>
      <p:sp>
        <p:nvSpPr>
          <p:cNvPr id="36866" name="Rectangle 2">
            <a:extLst>
              <a:ext uri="{FF2B5EF4-FFF2-40B4-BE49-F238E27FC236}">
                <a16:creationId xmlns:a16="http://schemas.microsoft.com/office/drawing/2014/main" id="{7B30C8E8-1CFB-46EF-9951-17EE0678FA81}"/>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6867" name="Rectangle 3">
            <a:extLst>
              <a:ext uri="{FF2B5EF4-FFF2-40B4-BE49-F238E27FC236}">
                <a16:creationId xmlns:a16="http://schemas.microsoft.com/office/drawing/2014/main" id="{2DB1D9D0-9061-42C3-92CE-06031C02530B}"/>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Of course, you would take a sample. </a:t>
            </a:r>
          </a:p>
          <a:p>
            <a:pPr eaLnBrk="1" hangingPunct="1">
              <a:defRPr/>
            </a:pPr>
            <a:endParaRPr lang="en-US">
              <a:latin typeface="Geneva" charset="0"/>
              <a:ea typeface="ＭＳ Ｐゴシック" charset="0"/>
              <a:cs typeface="+mn-cs"/>
            </a:endParaRPr>
          </a:p>
          <a:p>
            <a:pPr eaLnBrk="1" hangingPunct="1">
              <a:defRPr/>
            </a:pPr>
            <a:r>
              <a:rPr lang="en-US">
                <a:latin typeface="Geneva" charset="0"/>
                <a:ea typeface="ＭＳ Ｐゴシック" charset="0"/>
                <a:cs typeface="+mn-cs"/>
              </a:rPr>
              <a:t>Say you took a sample of 16 girls and found that their mean weight was 90 pounds. </a:t>
            </a:r>
          </a:p>
          <a:p>
            <a:pPr eaLnBrk="1" hangingPunct="1">
              <a:defRPr/>
            </a:pPr>
            <a:endParaRPr lang="en-US">
              <a:latin typeface="Geneva" charset="0"/>
              <a:ea typeface="ＭＳ Ｐゴシック" charset="0"/>
              <a:cs typeface="+mn-cs"/>
            </a:endParaRPr>
          </a:p>
          <a:p>
            <a:pPr eaLnBrk="1" hangingPunct="1">
              <a:defRPr/>
            </a:pPr>
            <a:endParaRPr lang="en-US">
              <a:ea typeface="ＭＳ Ｐゴシック" charset="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01DF685-71F3-4F5D-8181-8424D3954F94}"/>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127B55E-A7AA-41CB-86B6-EBD63DA177D3}" type="slidenum">
              <a:rPr lang="en-US" altLang="en-US" sz="1200"/>
              <a:pPr eaLnBrk="1" hangingPunct="1"/>
              <a:t>47</a:t>
            </a:fld>
            <a:endParaRPr lang="en-US" altLang="en-US" sz="1200"/>
          </a:p>
        </p:txBody>
      </p:sp>
      <p:sp>
        <p:nvSpPr>
          <p:cNvPr id="40962" name="Rectangle 2">
            <a:extLst>
              <a:ext uri="{FF2B5EF4-FFF2-40B4-BE49-F238E27FC236}">
                <a16:creationId xmlns:a16="http://schemas.microsoft.com/office/drawing/2014/main" id="{5F09C137-05F5-464F-8B5E-C8C26835C896}"/>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963" name="Rectangle 3">
            <a:extLst>
              <a:ext uri="{FF2B5EF4-FFF2-40B4-BE49-F238E27FC236}">
                <a16:creationId xmlns:a16="http://schemas.microsoft.com/office/drawing/2014/main" id="{7695606D-1A2C-448D-8BD2-44AB97802E27}"/>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This value of 90 pounds is the sample mean, which is a </a:t>
            </a:r>
            <a:r>
              <a:rPr lang="en-US" i="1">
                <a:latin typeface="Geneva" charset="0"/>
                <a:ea typeface="ＭＳ Ｐゴシック" charset="0"/>
                <a:cs typeface="+mn-cs"/>
              </a:rPr>
              <a:t>point estimate</a:t>
            </a:r>
            <a:r>
              <a:rPr lang="en-US">
                <a:latin typeface="Geneva" charset="0"/>
                <a:ea typeface="ＭＳ Ｐゴシック" charset="0"/>
                <a:cs typeface="+mn-cs"/>
              </a:rPr>
              <a:t> of the population mean. </a:t>
            </a:r>
          </a:p>
          <a:p>
            <a:pPr eaLnBrk="1" hangingPunct="1">
              <a:defRPr/>
            </a:pPr>
            <a:endParaRPr lang="en-US">
              <a:latin typeface="Geneva" charset="0"/>
              <a:ea typeface="ＭＳ Ｐゴシック" charset="0"/>
              <a:cs typeface="+mn-cs"/>
            </a:endParaRPr>
          </a:p>
          <a:p>
            <a:pPr eaLnBrk="1" hangingPunct="1">
              <a:defRPr/>
            </a:pPr>
            <a:endParaRPr lang="en-US">
              <a:ea typeface="ＭＳ Ｐゴシック" charset="0"/>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7750A3-15ED-4BA5-926B-7A022261E516}"/>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EF0F845-01BB-477A-AB16-6827959C127A}" type="slidenum">
              <a:rPr lang="en-US" altLang="en-US" sz="1200"/>
              <a:pPr eaLnBrk="1" hangingPunct="1"/>
              <a:t>48</a:t>
            </a:fld>
            <a:endParaRPr lang="en-US" altLang="en-US" sz="1200"/>
          </a:p>
        </p:txBody>
      </p:sp>
      <p:sp>
        <p:nvSpPr>
          <p:cNvPr id="43010" name="Rectangle 2">
            <a:extLst>
              <a:ext uri="{FF2B5EF4-FFF2-40B4-BE49-F238E27FC236}">
                <a16:creationId xmlns:a16="http://schemas.microsoft.com/office/drawing/2014/main" id="{7C5CC755-57B8-452C-A159-A712EB2194E7}"/>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3011" name="Rectangle 3">
            <a:extLst>
              <a:ext uri="{FF2B5EF4-FFF2-40B4-BE49-F238E27FC236}">
                <a16:creationId xmlns:a16="http://schemas.microsoft.com/office/drawing/2014/main" id="{D20218BC-9360-42D0-BA55-3454B657A717}"/>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A point estimate by itself is of limited usefulness because it tells you nothing about the uncertainty associated with the estimate.</a:t>
            </a:r>
          </a:p>
          <a:p>
            <a:pPr eaLnBrk="1" hangingPunct="1">
              <a:defRPr/>
            </a:pPr>
            <a:endParaRPr lang="en-US">
              <a:latin typeface="Geneva" charset="0"/>
              <a:ea typeface="ＭＳ Ｐゴシック" charset="0"/>
              <a:cs typeface="+mn-cs"/>
            </a:endParaRPr>
          </a:p>
          <a:p>
            <a:pPr eaLnBrk="1" hangingPunct="1">
              <a:defRPr/>
            </a:pPr>
            <a:r>
              <a:rPr lang="en-US">
                <a:latin typeface="Geneva" charset="0"/>
                <a:ea typeface="ＭＳ Ｐゴシック" charset="0"/>
                <a:cs typeface="+mn-cs"/>
              </a:rPr>
              <a:t>In other words, we have no idea how close our sample mean is to the population mean.</a:t>
            </a:r>
          </a:p>
          <a:p>
            <a:pPr eaLnBrk="1" hangingPunct="1">
              <a:defRPr/>
            </a:pPr>
            <a:r>
              <a:rPr lang="en-US">
                <a:latin typeface="Geneva" charset="0"/>
                <a:ea typeface="ＭＳ Ｐゴシック" charset="0"/>
                <a:cs typeface="+mn-cs"/>
              </a:rPr>
              <a:t>For example, we cannot confidently say that the population mean is within 5 pounds of 90. The mean alone does not tell us.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D50187-4D1D-4F33-B5F3-BECBAF68DE72}"/>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DE8ACF9-77F0-41E3-B1E1-FFBCCC7B1AF2}" type="slidenum">
              <a:rPr lang="en-US" altLang="en-US" sz="1200"/>
              <a:pPr eaLnBrk="1" hangingPunct="1"/>
              <a:t>49</a:t>
            </a:fld>
            <a:endParaRPr lang="en-US" altLang="en-US" sz="1200"/>
          </a:p>
        </p:txBody>
      </p:sp>
      <p:sp>
        <p:nvSpPr>
          <p:cNvPr id="6146" name="Rectangle 2">
            <a:extLst>
              <a:ext uri="{FF2B5EF4-FFF2-40B4-BE49-F238E27FC236}">
                <a16:creationId xmlns:a16="http://schemas.microsoft.com/office/drawing/2014/main" id="{C31AB4D7-8054-4CFC-9F8E-F2E91A682341}"/>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147" name="Rectangle 3">
            <a:extLst>
              <a:ext uri="{FF2B5EF4-FFF2-40B4-BE49-F238E27FC236}">
                <a16:creationId xmlns:a16="http://schemas.microsoft.com/office/drawing/2014/main" id="{FE46D739-AB2C-4B22-9020-CF3B0974FFAA}"/>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This is where confidence intervals come in.</a:t>
            </a:r>
          </a:p>
          <a:p>
            <a:pPr eaLnBrk="1" hangingPunct="1">
              <a:defRPr/>
            </a:pPr>
            <a:endParaRPr lang="en-US">
              <a:latin typeface="Geneva" charset="0"/>
              <a:ea typeface="ＭＳ Ｐゴシック" charset="0"/>
              <a:cs typeface="+mn-cs"/>
            </a:endParaRPr>
          </a:p>
          <a:p>
            <a:pPr eaLnBrk="1" hangingPunct="1">
              <a:defRPr/>
            </a:pPr>
            <a:r>
              <a:rPr lang="en-US">
                <a:latin typeface="Geneva" charset="0"/>
                <a:ea typeface="ＭＳ Ｐゴシック" charset="0"/>
                <a:cs typeface="+mn-cs"/>
              </a:rPr>
              <a:t>A confidence interval is a range of values around the point estimate. It is calculated using a procedure that contains the population parameter a specified percentage  of the time, typically 95% or 99%.</a:t>
            </a:r>
          </a:p>
          <a:p>
            <a:pPr eaLnBrk="1" hangingPunct="1">
              <a:defRPr/>
            </a:pPr>
            <a:endParaRPr lang="en-US">
              <a:latin typeface="Geneva" charset="0"/>
              <a:ea typeface="ＭＳ Ｐゴシック" charset="0"/>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0D249E-D457-4726-B3BF-4530C6CA67A1}"/>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094D6AA-9152-49EF-8E48-47061B87C212}" type="slidenum">
              <a:rPr lang="en-US" altLang="en-US" sz="1200"/>
              <a:pPr eaLnBrk="1" hangingPunct="1"/>
              <a:t>50</a:t>
            </a:fld>
            <a:endParaRPr lang="en-US" altLang="en-US" sz="1200"/>
          </a:p>
        </p:txBody>
      </p:sp>
      <p:sp>
        <p:nvSpPr>
          <p:cNvPr id="45058" name="Rectangle 2">
            <a:extLst>
              <a:ext uri="{FF2B5EF4-FFF2-40B4-BE49-F238E27FC236}">
                <a16:creationId xmlns:a16="http://schemas.microsoft.com/office/drawing/2014/main" id="{B9891C39-EA0D-4439-AD68-C4F3B06B421F}"/>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5059" name="Rectangle 3">
            <a:extLst>
              <a:ext uri="{FF2B5EF4-FFF2-40B4-BE49-F238E27FC236}">
                <a16:creationId xmlns:a16="http://schemas.microsoft.com/office/drawing/2014/main" id="{2B0D8DA0-ED0D-4CD1-9D81-068E833FE8D3}"/>
              </a:ext>
            </a:extLst>
          </p:cNvPr>
          <p:cNvSpPr>
            <a:spLocks noGrp="1" noChangeArrowheads="1"/>
          </p:cNvSpPr>
          <p:nvPr>
            <p:ph type="body" idx="1"/>
          </p:nvPr>
        </p:nvSpPr>
        <p:spPr/>
        <p:txBody>
          <a:bodyPr/>
          <a:lstStyle/>
          <a:p>
            <a:pPr eaLnBrk="1" hangingPunct="1"/>
            <a:r>
              <a:rPr lang="en-US" altLang="en-US">
                <a:latin typeface="Geneva" charset="0"/>
              </a:rPr>
              <a:t>Applying this definition to our example, a 95% confidence interval around our sample mean weight of 90 pounds has a high probability of containing the population mean weight. The procedure used to compute the interval produces an interval containing the parameter 95% of the time.</a:t>
            </a:r>
          </a:p>
          <a:p>
            <a:pPr eaLnBrk="1" hangingPunct="1"/>
            <a:endParaRPr lang="en-US" altLang="en-US">
              <a:latin typeface="Geneva"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F4B7D4-4545-451D-BC5A-BCBE539D7FCC}"/>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F4353B9-1CB5-46D0-B561-BD6BF1F9781A}" type="slidenum">
              <a:rPr lang="en-US" altLang="en-US" sz="1200"/>
              <a:pPr eaLnBrk="1" hangingPunct="1"/>
              <a:t>51</a:t>
            </a:fld>
            <a:endParaRPr lang="en-US" altLang="en-US" sz="1200"/>
          </a:p>
        </p:txBody>
      </p:sp>
      <p:sp>
        <p:nvSpPr>
          <p:cNvPr id="47106" name="Rectangle 2">
            <a:extLst>
              <a:ext uri="{FF2B5EF4-FFF2-40B4-BE49-F238E27FC236}">
                <a16:creationId xmlns:a16="http://schemas.microsoft.com/office/drawing/2014/main" id="{32AFDA11-CC71-4168-B13B-B1E84477CD77}"/>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7107" name="Rectangle 3">
            <a:extLst>
              <a:ext uri="{FF2B5EF4-FFF2-40B4-BE49-F238E27FC236}">
                <a16:creationId xmlns:a16="http://schemas.microsoft.com/office/drawing/2014/main" id="{09EBFE58-F971-42BE-BC3F-13A7913D721E}"/>
              </a:ext>
            </a:extLst>
          </p:cNvPr>
          <p:cNvSpPr>
            <a:spLocks noGrp="1" noChangeArrowheads="1"/>
          </p:cNvSpPr>
          <p:nvPr>
            <p:ph type="body" idx="1"/>
          </p:nvPr>
        </p:nvSpPr>
        <p:spPr/>
        <p:txBody>
          <a:bodyPr/>
          <a:lstStyle/>
          <a:p>
            <a:pPr eaLnBrk="1" hangingPunct="1"/>
            <a:r>
              <a:rPr lang="en-US" altLang="en-US">
                <a:latin typeface="Geneva" charset="0"/>
              </a:rPr>
              <a:t>Here you see an example of a 95% confidence interval around the population mean.  The lower limit is 72.85 and the upper limit is 107.15.  This means that we can be fairly confident that the mean weight of 10 year old girls in the United States lies somewhere between 72.85 and 107.15 pounds.  This is because 95% of the time, confidence intervals encompass the true mean.</a:t>
            </a:r>
          </a:p>
          <a:p>
            <a:pPr eaLnBrk="1" hangingPunct="1"/>
            <a:endParaRPr lang="en-US" altLang="en-US">
              <a:latin typeface="Geneva"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4C5BDAB-DC0D-434D-BB79-710BED53052B}"/>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EF86521-65C9-4234-8417-D1A76010C703}" type="slidenum">
              <a:rPr lang="en-US" altLang="en-US" sz="1200"/>
              <a:pPr eaLnBrk="1" hangingPunct="1"/>
              <a:t>52</a:t>
            </a:fld>
            <a:endParaRPr lang="en-US" altLang="en-US" sz="1200"/>
          </a:p>
        </p:txBody>
      </p:sp>
      <p:sp>
        <p:nvSpPr>
          <p:cNvPr id="24578" name="Rectangle 2">
            <a:extLst>
              <a:ext uri="{FF2B5EF4-FFF2-40B4-BE49-F238E27FC236}">
                <a16:creationId xmlns:a16="http://schemas.microsoft.com/office/drawing/2014/main" id="{E34DE5F8-7862-4D8E-85E8-B4C431321FEE}"/>
              </a:ext>
            </a:extLst>
          </p:cNvPr>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24579" name="Rectangle 3">
            <a:extLst>
              <a:ext uri="{FF2B5EF4-FFF2-40B4-BE49-F238E27FC236}">
                <a16:creationId xmlns:a16="http://schemas.microsoft.com/office/drawing/2014/main" id="{B9DB333A-D3AC-4234-B23B-D14CAF09FB2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a:latin typeface="Geneva" charset="0"/>
                <a:ea typeface="ＭＳ Ｐゴシック" charset="0"/>
                <a:cs typeface="+mn-cs"/>
              </a:rPr>
              <a:t>One thing that can get a little confusing is what the 95% actually means.</a:t>
            </a:r>
          </a:p>
          <a:p>
            <a:pPr eaLnBrk="1" hangingPunct="1">
              <a:defRPr/>
            </a:pPr>
            <a:endParaRPr lang="en-US">
              <a:latin typeface="Geneva" charset="0"/>
              <a:ea typeface="ＭＳ Ｐゴシック" charset="0"/>
              <a:cs typeface="+mn-cs"/>
            </a:endParaRPr>
          </a:p>
          <a:p>
            <a:pPr eaLnBrk="1" hangingPunct="1">
              <a:defRPr/>
            </a:pPr>
            <a:r>
              <a:rPr lang="en-US">
                <a:latin typeface="Geneva" charset="0"/>
                <a:ea typeface="ＭＳ Ｐゴシック" charset="0"/>
                <a:cs typeface="+mn-cs"/>
              </a:rPr>
              <a:t>If repeated samples were taken and the 95% confidence interval computed for each sample...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D90F8E-3F13-4B69-B844-FFAA5F5E5F3B}"/>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F01ABA5-6FC6-4F3C-87A6-E2562FEAE7E5}" type="slidenum">
              <a:rPr lang="en-US" altLang="en-US" sz="1200"/>
              <a:pPr eaLnBrk="1" hangingPunct="1"/>
              <a:t>53</a:t>
            </a:fld>
            <a:endParaRPr lang="en-US" altLang="en-US" sz="1200"/>
          </a:p>
        </p:txBody>
      </p:sp>
      <p:sp>
        <p:nvSpPr>
          <p:cNvPr id="49154" name="Rectangle 2">
            <a:extLst>
              <a:ext uri="{FF2B5EF4-FFF2-40B4-BE49-F238E27FC236}">
                <a16:creationId xmlns:a16="http://schemas.microsoft.com/office/drawing/2014/main" id="{C1D7DC3B-0CF8-4F76-A617-25C900C90861}"/>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9155" name="Rectangle 3">
            <a:extLst>
              <a:ext uri="{FF2B5EF4-FFF2-40B4-BE49-F238E27FC236}">
                <a16:creationId xmlns:a16="http://schemas.microsoft.com/office/drawing/2014/main" id="{958B5A51-D2C5-4764-8941-7A0BF5F0E535}"/>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 then 95% of the intervals would contain the population mean. And the remaining 5% of the intervals would not contain the population mean.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FB1C225-80EF-4531-93E8-FCDFA5F40C78}"/>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EBBA0D78-026B-44FE-8E18-C1E8F5CF82F5}" type="slidenum">
              <a:rPr lang="en-US" altLang="en-US" sz="1200"/>
              <a:pPr eaLnBrk="1" hangingPunct="1"/>
              <a:t>54</a:t>
            </a:fld>
            <a:endParaRPr lang="en-US" altLang="en-US" sz="1200"/>
          </a:p>
        </p:txBody>
      </p:sp>
      <p:sp>
        <p:nvSpPr>
          <p:cNvPr id="26626" name="Rectangle 2">
            <a:extLst>
              <a:ext uri="{FF2B5EF4-FFF2-40B4-BE49-F238E27FC236}">
                <a16:creationId xmlns:a16="http://schemas.microsoft.com/office/drawing/2014/main" id="{230DCE13-6722-4710-9395-8B840B6A3FDE}"/>
              </a:ext>
            </a:extLst>
          </p:cNvPr>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26627" name="Rectangle 3">
            <a:extLst>
              <a:ext uri="{FF2B5EF4-FFF2-40B4-BE49-F238E27FC236}">
                <a16:creationId xmlns:a16="http://schemas.microsoft.com/office/drawing/2014/main" id="{989A6BA9-3BEF-4F32-A391-A291F5B27D3F}"/>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a:latin typeface="Geneva" charset="0"/>
                <a:ea typeface="ＭＳ Ｐゴシック" charset="0"/>
                <a:cs typeface="+mn-cs"/>
              </a:rPr>
              <a:t>It is natural to interpret a 95% confidence interval as an interval having a 0.95 probability of containing the population mean.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270005B8-67AC-4F7C-98B2-29318456D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MS PGothic" panose="020B0600070205080204" pitchFamily="34" charset="-128"/>
              </a:defRPr>
            </a:lvl1pPr>
            <a:lvl2pPr marL="742950" indent="-285750">
              <a:defRPr sz="6000">
                <a:solidFill>
                  <a:schemeClr val="tx1"/>
                </a:solidFill>
                <a:latin typeface="Times" panose="02020603050405020304" pitchFamily="18" charset="0"/>
                <a:ea typeface="MS PGothic" panose="020B0600070205080204" pitchFamily="34" charset="-128"/>
              </a:defRPr>
            </a:lvl2pPr>
            <a:lvl3pPr marL="1143000" indent="-228600">
              <a:defRPr sz="6000">
                <a:solidFill>
                  <a:schemeClr val="tx1"/>
                </a:solidFill>
                <a:latin typeface="Times" panose="02020603050405020304" pitchFamily="18" charset="0"/>
                <a:ea typeface="MS PGothic" panose="020B0600070205080204" pitchFamily="34" charset="-128"/>
              </a:defRPr>
            </a:lvl3pPr>
            <a:lvl4pPr marL="1600200" indent="-228600">
              <a:defRPr sz="6000">
                <a:solidFill>
                  <a:schemeClr val="tx1"/>
                </a:solidFill>
                <a:latin typeface="Times" panose="02020603050405020304" pitchFamily="18" charset="0"/>
                <a:ea typeface="MS PGothic" panose="020B0600070205080204" pitchFamily="34" charset="-128"/>
              </a:defRPr>
            </a:lvl4pPr>
            <a:lvl5pPr marL="2057400" indent="-228600">
              <a:defRPr sz="6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MS PGothic" panose="020B0600070205080204" pitchFamily="34" charset="-128"/>
              </a:defRPr>
            </a:lvl9pPr>
          </a:lstStyle>
          <a:p>
            <a:fld id="{475D22AE-8CEB-40A5-B473-B5E9E624B8FC}" type="slidenum">
              <a:rPr lang="en-US" altLang="en-US" sz="1200"/>
              <a:pPr/>
              <a:t>7</a:t>
            </a:fld>
            <a:endParaRPr lang="en-US" altLang="en-US" sz="1200"/>
          </a:p>
        </p:txBody>
      </p:sp>
      <p:sp>
        <p:nvSpPr>
          <p:cNvPr id="10242" name="Rectangle 2">
            <a:extLst>
              <a:ext uri="{FF2B5EF4-FFF2-40B4-BE49-F238E27FC236}">
                <a16:creationId xmlns:a16="http://schemas.microsoft.com/office/drawing/2014/main" id="{11D02D7B-FDEA-497D-ADF1-E0280B5D853E}"/>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D3608F70-DE21-4FA2-9657-1EEFBCF6F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Continuing with the example, if the same pollster used a method that contains the parameter 95% of the time it is used, he or she would arrive at the following 95% confidence interval: 0.46 is less than the population proportion is less than   0.60. The pollster would then conclude that most likely somewhere between 0.46 and 0.60 of the population supports the proposal. The media usually reports this type of result by saying that 53% favor the proposition with a margin of error of 7%.</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21D41F-D5A6-48DA-BFC6-2C3004807C3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7F594E40-C418-4F02-8E22-AFA5482016AB}" type="slidenum">
              <a:rPr lang="en-US" altLang="en-US" sz="1200"/>
              <a:pPr eaLnBrk="1" hangingPunct="1"/>
              <a:t>55</a:t>
            </a:fld>
            <a:endParaRPr lang="en-US" altLang="en-US" sz="1200"/>
          </a:p>
        </p:txBody>
      </p:sp>
      <p:sp>
        <p:nvSpPr>
          <p:cNvPr id="51202" name="Rectangle 2">
            <a:extLst>
              <a:ext uri="{FF2B5EF4-FFF2-40B4-BE49-F238E27FC236}">
                <a16:creationId xmlns:a16="http://schemas.microsoft.com/office/drawing/2014/main" id="{62CAC530-9C41-4504-B643-20F6042C721B}"/>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03" name="Rectangle 3">
            <a:extLst>
              <a:ext uri="{FF2B5EF4-FFF2-40B4-BE49-F238E27FC236}">
                <a16:creationId xmlns:a16="http://schemas.microsoft.com/office/drawing/2014/main" id="{17229F47-3293-4E9B-A001-DE637D663DB5}"/>
              </a:ext>
            </a:extLst>
          </p:cNvPr>
          <p:cNvSpPr>
            <a:spLocks noGrp="1" noChangeArrowheads="1"/>
          </p:cNvSpPr>
          <p:nvPr>
            <p:ph type="body" idx="1"/>
          </p:nvPr>
        </p:nvSpPr>
        <p:spPr/>
        <p:txBody>
          <a:bodyPr/>
          <a:lstStyle/>
          <a:p>
            <a:pPr eaLnBrk="1" hangingPunct="1">
              <a:defRPr/>
            </a:pPr>
            <a:r>
              <a:rPr lang="en-US" i="1">
                <a:latin typeface="Geneva" charset="0"/>
                <a:ea typeface="ＭＳ Ｐゴシック" charset="0"/>
                <a:cs typeface="+mn-cs"/>
              </a:rPr>
              <a:t>However</a:t>
            </a:r>
            <a:r>
              <a:rPr lang="en-US">
                <a:latin typeface="Geneva" charset="0"/>
                <a:ea typeface="ＭＳ Ｐゴシック" charset="0"/>
                <a:cs typeface="+mn-cs"/>
              </a:rPr>
              <a:t>, this interpretation is too simple.</a:t>
            </a:r>
          </a:p>
          <a:p>
            <a:pPr eaLnBrk="1" hangingPunct="1">
              <a:defRPr/>
            </a:pPr>
            <a:r>
              <a:rPr lang="en-US">
                <a:latin typeface="Geneva" charset="0"/>
                <a:ea typeface="ＭＳ Ｐゴシック" charset="0"/>
                <a:cs typeface="+mn-cs"/>
              </a:rPr>
              <a:t>Can you think of any other information could affect the probability that the population mean is within our interval? [short pause here]</a:t>
            </a:r>
          </a:p>
          <a:p>
            <a:pPr eaLnBrk="1" hangingPunct="1">
              <a:defRPr/>
            </a:pPr>
            <a:endParaRPr lang="en-US">
              <a:latin typeface="Geneva" charset="0"/>
              <a:ea typeface="ＭＳ Ｐゴシック" charset="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7A3875-B6D5-4B95-A878-74816951E792}"/>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4B7A450C-3989-4DA2-8C7B-5A42BFDEE5B7}" type="slidenum">
              <a:rPr lang="en-US" altLang="en-US" sz="1200"/>
              <a:pPr eaLnBrk="1" hangingPunct="1"/>
              <a:t>56</a:t>
            </a:fld>
            <a:endParaRPr lang="en-US" altLang="en-US" sz="1200"/>
          </a:p>
        </p:txBody>
      </p:sp>
      <p:sp>
        <p:nvSpPr>
          <p:cNvPr id="55298" name="Rectangle 2">
            <a:extLst>
              <a:ext uri="{FF2B5EF4-FFF2-40B4-BE49-F238E27FC236}">
                <a16:creationId xmlns:a16="http://schemas.microsoft.com/office/drawing/2014/main" id="{E404A67E-3F16-49F1-B064-42BBCD6AF4B5}"/>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5299" name="Rectangle 3">
            <a:extLst>
              <a:ext uri="{FF2B5EF4-FFF2-40B4-BE49-F238E27FC236}">
                <a16:creationId xmlns:a16="http://schemas.microsoft.com/office/drawing/2014/main" id="{0A84C1C1-4A6E-4BA4-8272-7B0C5F53DDB2}"/>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Even when there is no prior information about the population mean, you can still run into trouble. The problem being that there are multiple ways to compute a confidence interval which contains the population mean 95% of the time. </a:t>
            </a:r>
          </a:p>
          <a:p>
            <a:pPr eaLnBrk="1" hangingPunct="1">
              <a:defRPr/>
            </a:pPr>
            <a:endParaRPr lang="en-US">
              <a:latin typeface="Geneva" charset="0"/>
              <a:ea typeface="ＭＳ Ｐゴシック" charset="0"/>
              <a:cs typeface="+mn-cs"/>
            </a:endParaRPr>
          </a:p>
          <a:p>
            <a:pPr eaLnBrk="1" hangingPunct="1">
              <a:defRPr/>
            </a:pPr>
            <a:r>
              <a:rPr lang="en-US">
                <a:latin typeface="Geneva" charset="0"/>
                <a:ea typeface="ＭＳ Ｐゴシック" charset="0"/>
                <a:cs typeface="+mn-cs"/>
              </a:rPr>
              <a:t>So which procedure should we use to reveal the "true" 95% confidence interval?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0C60D6-C116-48B7-A932-A3B65993022F}"/>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FE63236-8F35-4DC3-8204-621D0BC63B43}" type="slidenum">
              <a:rPr lang="en-US" altLang="en-US" sz="1200"/>
              <a:pPr eaLnBrk="1" hangingPunct="1"/>
              <a:t>57</a:t>
            </a:fld>
            <a:endParaRPr lang="en-US" altLang="en-US" sz="1200"/>
          </a:p>
        </p:txBody>
      </p:sp>
      <p:sp>
        <p:nvSpPr>
          <p:cNvPr id="8194" name="Rectangle 2">
            <a:extLst>
              <a:ext uri="{FF2B5EF4-FFF2-40B4-BE49-F238E27FC236}">
                <a16:creationId xmlns:a16="http://schemas.microsoft.com/office/drawing/2014/main" id="{9E10F59A-5642-4991-8EC6-030FB35D4B16}"/>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5" name="Rectangle 3">
            <a:extLst>
              <a:ext uri="{FF2B5EF4-FFF2-40B4-BE49-F238E27FC236}">
                <a16:creationId xmlns:a16="http://schemas.microsoft.com/office/drawing/2014/main" id="{AD08BC76-1295-4A78-85E4-0F5EEB973CDA}"/>
              </a:ext>
            </a:extLst>
          </p:cNvPr>
          <p:cNvSpPr>
            <a:spLocks noGrp="1" noChangeArrowheads="1"/>
          </p:cNvSpPr>
          <p:nvPr>
            <p:ph type="body" idx="1"/>
          </p:nvPr>
        </p:nvSpPr>
        <p:spPr/>
        <p:txBody>
          <a:bodyPr/>
          <a:lstStyle/>
          <a:p>
            <a:pPr eaLnBrk="1" hangingPunct="1"/>
            <a:r>
              <a:rPr lang="en-US" altLang="en-US">
                <a:latin typeface="Geneva" charset="0"/>
              </a:rPr>
              <a:t>Well, there is no easy answer. From a purely mathematical point of view, the different procedures are equal.  </a:t>
            </a:r>
            <a:r>
              <a:rPr lang="en-US" altLang="en-US" i="1">
                <a:latin typeface="Geneva" charset="0"/>
              </a:rPr>
              <a:t>But</a:t>
            </a:r>
            <a:r>
              <a:rPr lang="en-US" altLang="en-US">
                <a:latin typeface="Geneva" charset="0"/>
              </a:rPr>
              <a:t>, the standard method of computing confidence intervals, which you</a:t>
            </a:r>
            <a:r>
              <a:rPr lang="ja-JP" altLang="en-US">
                <a:latin typeface="Arial" panose="020B0604020202020204" pitchFamily="34" charset="0"/>
              </a:rPr>
              <a:t>’</a:t>
            </a:r>
            <a:r>
              <a:rPr lang="en-US" altLang="ja-JP">
                <a:latin typeface="Geneva" charset="0"/>
              </a:rPr>
              <a:t>ll see in the next section, has two desirable properties.</a:t>
            </a:r>
          </a:p>
          <a:p>
            <a:pPr eaLnBrk="1" hangingPunct="1"/>
            <a:endParaRPr lang="en-US" altLang="en-US">
              <a:latin typeface="Geneva" charset="0"/>
            </a:endParaRPr>
          </a:p>
          <a:p>
            <a:pPr eaLnBrk="1" hangingPunct="1"/>
            <a:r>
              <a:rPr lang="en-US" altLang="en-US">
                <a:latin typeface="Geneva" charset="0"/>
              </a:rPr>
              <a:t>The first property is that each interval is symmetric about the point estimate, or sample mean.  In our example, the 95% confidence interval has a lower limit of 72.85, which is 90 minus 17.15, and an upper limit of 107.15, which is 90 plus 17.15. </a:t>
            </a:r>
          </a:p>
          <a:p>
            <a:pPr eaLnBrk="1" hangingPunct="1"/>
            <a:endParaRPr lang="en-US" altLang="en-US">
              <a:latin typeface="Geneva" charset="0"/>
            </a:endParaRPr>
          </a:p>
          <a:p>
            <a:pPr eaLnBrk="1" hangingPunct="1"/>
            <a:r>
              <a:rPr lang="en-US" altLang="en-US">
                <a:latin typeface="Geneva" charset="0"/>
              </a:rPr>
              <a:t> </a:t>
            </a:r>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B675DE-91E7-4C06-93F6-12A890FDAE61}"/>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7ABE16F0-43F2-4CDD-AED2-2E42F17D4283}" type="slidenum">
              <a:rPr lang="en-US" altLang="en-US" sz="1200"/>
              <a:pPr eaLnBrk="1" hangingPunct="1"/>
              <a:t>58</a:t>
            </a:fld>
            <a:endParaRPr lang="en-US" altLang="en-US" sz="1200"/>
          </a:p>
        </p:txBody>
      </p:sp>
      <p:sp>
        <p:nvSpPr>
          <p:cNvPr id="22530" name="Rectangle 2">
            <a:extLst>
              <a:ext uri="{FF2B5EF4-FFF2-40B4-BE49-F238E27FC236}">
                <a16:creationId xmlns:a16="http://schemas.microsoft.com/office/drawing/2014/main" id="{D752DAE4-C1F9-4C5F-A6BF-62A1352B0D72}"/>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2531" name="Rectangle 3">
            <a:extLst>
              <a:ext uri="{FF2B5EF4-FFF2-40B4-BE49-F238E27FC236}">
                <a16:creationId xmlns:a16="http://schemas.microsoft.com/office/drawing/2014/main" id="{2DA677B8-2947-42EF-85CA-3C96A9189253}"/>
              </a:ext>
            </a:extLst>
          </p:cNvPr>
          <p:cNvSpPr>
            <a:spLocks noGrp="1" noChangeArrowheads="1"/>
          </p:cNvSpPr>
          <p:nvPr>
            <p:ph type="body" idx="1"/>
          </p:nvPr>
        </p:nvSpPr>
        <p:spPr/>
        <p:txBody>
          <a:bodyPr/>
          <a:lstStyle/>
          <a:p>
            <a:pPr eaLnBrk="1" hangingPunct="1"/>
            <a:r>
              <a:rPr lang="en-US" altLang="en-US">
                <a:latin typeface="Geneva" charset="0"/>
              </a:rPr>
              <a:t>Recall from the introduction to the chapter on probability that, often, probability is best thought of as subjective. When thinking about confidence intervals, it is sensible to adopt a subjective probability of 0.95 that a 95% confidence interval contains the population parameter.</a:t>
            </a:r>
          </a:p>
          <a:p>
            <a:pPr eaLnBrk="1" hangingPunct="1"/>
            <a:endParaRPr lang="en-US" altLang="en-US">
              <a:latin typeface="Times New Roman" panose="02020603050405020304" pitchFamily="18" charset="0"/>
            </a:endParaRPr>
          </a:p>
          <a:p>
            <a:pPr eaLnBrk="1" hangingPunct="1"/>
            <a:endParaRPr lang="en-US" altLang="en-US">
              <a:latin typeface="Geneva"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4F4491-50C5-45FE-A206-E21992CF73D0}"/>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B8EE5FDF-338F-4CAC-A57B-F3AB3CB929B3}" type="slidenum">
              <a:rPr lang="en-US" altLang="en-US" sz="1200"/>
              <a:pPr eaLnBrk="1" hangingPunct="1"/>
              <a:t>59</a:t>
            </a:fld>
            <a:endParaRPr lang="en-US" altLang="en-US" sz="1200"/>
          </a:p>
        </p:txBody>
      </p:sp>
      <p:sp>
        <p:nvSpPr>
          <p:cNvPr id="59394" name="Rectangle 2">
            <a:extLst>
              <a:ext uri="{FF2B5EF4-FFF2-40B4-BE49-F238E27FC236}">
                <a16:creationId xmlns:a16="http://schemas.microsoft.com/office/drawing/2014/main" id="{B1D7A0FA-6D85-4488-A062-1236353386A2}"/>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9395" name="Rectangle 3">
            <a:extLst>
              <a:ext uri="{FF2B5EF4-FFF2-40B4-BE49-F238E27FC236}">
                <a16:creationId xmlns:a16="http://schemas.microsoft.com/office/drawing/2014/main" id="{E5F61D26-B308-4E97-965A-81B6BA32ED9B}"/>
              </a:ext>
            </a:extLst>
          </p:cNvPr>
          <p:cNvSpPr>
            <a:spLocks noGrp="1" noChangeArrowheads="1"/>
          </p:cNvSpPr>
          <p:nvPr>
            <p:ph type="body" idx="1"/>
          </p:nvPr>
        </p:nvSpPr>
        <p:spPr/>
        <p:txBody>
          <a:bodyPr/>
          <a:lstStyle/>
          <a:p>
            <a:pPr eaLnBrk="1" hangingPunct="1">
              <a:defRPr/>
            </a:pPr>
            <a:r>
              <a:rPr lang="en-US">
                <a:latin typeface="Geneva" charset="0"/>
                <a:ea typeface="ＭＳ Ｐゴシック" charset="0"/>
                <a:cs typeface="+mn-cs"/>
              </a:rPr>
              <a:t>One final point to note before we move on is that we can compute confidence intervals for various parameters, not just the mean. </a:t>
            </a:r>
          </a:p>
          <a:p>
            <a:pPr eaLnBrk="1" hangingPunct="1">
              <a:defRPr/>
            </a:pPr>
            <a:r>
              <a:rPr lang="en-US">
                <a:latin typeface="Geneva" charset="0"/>
                <a:ea typeface="ＭＳ Ｐゴシック" charset="0"/>
                <a:cs typeface="+mn-cs"/>
              </a:rPr>
              <a:t>For example, later in this chapter you will see how to compute a confidence interval for Pearson's r and other statistics based on sample data.</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a:extLst>
              <a:ext uri="{FF2B5EF4-FFF2-40B4-BE49-F238E27FC236}">
                <a16:creationId xmlns:a16="http://schemas.microsoft.com/office/drawing/2014/main" id="{81AAFBEF-7685-48E1-89DA-5431F66939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5C57E99-74D5-4C12-983D-6A9B81B7FFBA}" type="slidenum">
              <a:rPr lang="en-US" altLang="en-US" sz="1200"/>
              <a:pPr eaLnBrk="1" hangingPunct="1"/>
              <a:t>61</a:t>
            </a:fld>
            <a:endParaRPr lang="en-US" altLang="en-US" sz="1200"/>
          </a:p>
        </p:txBody>
      </p:sp>
      <p:sp>
        <p:nvSpPr>
          <p:cNvPr id="4098" name="Rectangle 2">
            <a:extLst>
              <a:ext uri="{FF2B5EF4-FFF2-40B4-BE49-F238E27FC236}">
                <a16:creationId xmlns:a16="http://schemas.microsoft.com/office/drawing/2014/main" id="{793E28A4-64F9-42FE-B7E7-AD71DEFA318B}"/>
              </a:ext>
            </a:extLst>
          </p:cNvPr>
          <p:cNvSpPr>
            <a:spLocks noGrp="1" noRot="1" noChangeAspect="1" noChangeArrowheads="1" noTextEdit="1"/>
          </p:cNvSpPr>
          <p:nvPr>
            <p:ph type="sldImg"/>
          </p:nvPr>
        </p:nvSpPr>
        <p:spPr>
          <a:ln/>
        </p:spPr>
      </p:sp>
      <p:sp>
        <p:nvSpPr>
          <p:cNvPr id="4099" name="Rectangle 3">
            <a:extLst>
              <a:ext uri="{FF2B5EF4-FFF2-40B4-BE49-F238E27FC236}">
                <a16:creationId xmlns:a16="http://schemas.microsoft.com/office/drawing/2014/main" id="{F33BD77E-0C01-4B1E-8D95-172DCD036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In this section, we</a:t>
            </a:r>
            <a:r>
              <a:rPr lang="ja-JP" altLang="en-US">
                <a:latin typeface="Geneva" charset="0"/>
              </a:rPr>
              <a:t>’</a:t>
            </a:r>
            <a:r>
              <a:rPr lang="en-US" altLang="ja-JP">
                <a:latin typeface="Geneva" charset="0"/>
              </a:rPr>
              <a:t>ll talk about the t distribution.  As we</a:t>
            </a:r>
            <a:r>
              <a:rPr lang="ja-JP" altLang="en-US">
                <a:latin typeface="Geneva" charset="0"/>
              </a:rPr>
              <a:t>’</a:t>
            </a:r>
            <a:r>
              <a:rPr lang="en-US" altLang="ja-JP">
                <a:latin typeface="Geneva" charset="0"/>
              </a:rPr>
              <a:t>ll see, the t-distribution is similar to the normal distribution, but it has some important differences.  We use the t-distribution when the standard deviation of the population is unknown.</a:t>
            </a:r>
            <a:endParaRPr lang="en-US" altLang="en-US">
              <a:latin typeface="Geneva"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FBA0CD3E-9565-45BF-AE98-CB3C589A59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6417C80D-F49F-4BED-88A3-F1013664B727}" type="slidenum">
              <a:rPr lang="en-US" altLang="en-US" sz="1200"/>
              <a:pPr eaLnBrk="1" hangingPunct="1"/>
              <a:t>62</a:t>
            </a:fld>
            <a:endParaRPr lang="en-US" altLang="en-US" sz="1200"/>
          </a:p>
        </p:txBody>
      </p:sp>
      <p:sp>
        <p:nvSpPr>
          <p:cNvPr id="6146" name="Rectangle 2">
            <a:extLst>
              <a:ext uri="{FF2B5EF4-FFF2-40B4-BE49-F238E27FC236}">
                <a16:creationId xmlns:a16="http://schemas.microsoft.com/office/drawing/2014/main" id="{226CC538-18AF-466C-92EF-51E40B627EB3}"/>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4554DC71-BBA9-4900-949A-897D093AF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But first, a quick review of normal distributions: 5% of the area of a normal distribution is more than 1.96 standard deviations away from the mean. Therefore 95% of the area is within 1.96 standard deviations of the mean. </a:t>
            </a:r>
          </a:p>
          <a:p>
            <a:pPr eaLnBrk="1" hangingPunct="1"/>
            <a:endParaRPr lang="en-US" altLang="en-US">
              <a:latin typeface="Geneva"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2ED28FF6-0614-4404-8490-6160210948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B196A80-E5B8-4944-9496-9DDBF45A0AE0}" type="slidenum">
              <a:rPr lang="en-US" altLang="en-US" sz="1200"/>
              <a:pPr eaLnBrk="1" hangingPunct="1"/>
              <a:t>63</a:t>
            </a:fld>
            <a:endParaRPr lang="en-US" altLang="en-US" sz="1200"/>
          </a:p>
        </p:txBody>
      </p:sp>
      <p:sp>
        <p:nvSpPr>
          <p:cNvPr id="8194" name="Rectangle 2">
            <a:extLst>
              <a:ext uri="{FF2B5EF4-FFF2-40B4-BE49-F238E27FC236}">
                <a16:creationId xmlns:a16="http://schemas.microsoft.com/office/drawing/2014/main" id="{E8870E75-B5BE-43A6-9FF1-0FBB0799220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59AEA98-535B-4577-9878-905724D89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rPr>
              <a:t>Therefore,  if we randomly sampled a value from a normal distribution the probability that it would be  more than 1.96 standard deviations from the population mean is 0.05.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7CB4A0F-08D2-4691-921F-501F219FCB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2182657-06EF-4C25-A4A7-980A94CA977C}" type="slidenum">
              <a:rPr lang="en-US" altLang="en-US" sz="1200"/>
              <a:pPr eaLnBrk="1" hangingPunct="1"/>
              <a:t>64</a:t>
            </a:fld>
            <a:endParaRPr lang="en-US" altLang="en-US" sz="1200"/>
          </a:p>
        </p:txBody>
      </p:sp>
      <p:sp>
        <p:nvSpPr>
          <p:cNvPr id="10242" name="Rectangle 2">
            <a:extLst>
              <a:ext uri="{FF2B5EF4-FFF2-40B4-BE49-F238E27FC236}">
                <a16:creationId xmlns:a16="http://schemas.microsoft.com/office/drawing/2014/main" id="{F64C07C8-0AE2-46F6-B871-3FACD8C5E842}"/>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5915C835-B55B-485D-AE7D-A5AF84106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We are often interested in means rather than single values. Calculations about means are based on the sampling distribution of the mean.  Recall that the standard deviation of the sampling distribution of the mean is called the standard error of the mean. Therefore, the probability that a sample mean is more than 1.96 standard errors from the population mean is 0.05.</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223E44AA-B17C-4F37-994F-3677150150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42151563-72DF-4853-81C4-957B3A2C9E96}" type="slidenum">
              <a:rPr lang="en-US" altLang="en-US" sz="1200"/>
              <a:pPr eaLnBrk="1" hangingPunct="1"/>
              <a:t>65</a:t>
            </a:fld>
            <a:endParaRPr lang="en-US" altLang="en-US" sz="1200"/>
          </a:p>
        </p:txBody>
      </p:sp>
      <p:sp>
        <p:nvSpPr>
          <p:cNvPr id="12290" name="Rectangle 2">
            <a:extLst>
              <a:ext uri="{FF2B5EF4-FFF2-40B4-BE49-F238E27FC236}">
                <a16:creationId xmlns:a16="http://schemas.microsoft.com/office/drawing/2014/main" id="{84EC378C-9423-4857-945E-5A9E91B95728}"/>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C377EE32-7CC2-46C5-941E-E4972C3297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But what happens if we have a normal distribution and don</a:t>
            </a:r>
            <a:r>
              <a:rPr lang="ja-JP" altLang="en-US">
                <a:latin typeface="Geneva" charset="0"/>
              </a:rPr>
              <a:t>’</a:t>
            </a:r>
            <a:r>
              <a:rPr lang="en-US" altLang="ja-JP">
                <a:latin typeface="Geneva" charset="0"/>
              </a:rPr>
              <a:t>t know the standard deviation?</a:t>
            </a:r>
          </a:p>
          <a:p>
            <a:pPr eaLnBrk="1" hangingPunct="1"/>
            <a:r>
              <a:rPr lang="en-US" altLang="en-US">
                <a:latin typeface="Geneva" charset="0"/>
              </a:rPr>
              <a:t>We would take a sample and compute the sample mean and sample standard deviation.  We could then estimate the standard error of the mean based on the sample standard deviation and the sample size.</a:t>
            </a:r>
          </a:p>
          <a:p>
            <a:pPr eaLnBrk="1" hangingPunct="1"/>
            <a:r>
              <a:rPr lang="en-US" altLang="en-US">
                <a:latin typeface="Geneva" charset="0"/>
              </a:rPr>
              <a:t>But how do we determine the probability that our sample mean is more than 1.96 estimated standard errors from the population mean?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28F4B54-DF87-4DC0-A43E-EE2F57B1CCC8}"/>
              </a:ext>
            </a:extLst>
          </p:cNvPr>
          <p:cNvSpPr>
            <a:spLocks noGrp="1" noChangeArrowheads="1"/>
          </p:cNvSpPr>
          <p:nvPr>
            <p:ph type="sldNum" sz="quarter" idx="5"/>
          </p:nvPr>
        </p:nvSpPr>
        <p:spPr>
          <a:ln/>
        </p:spPr>
        <p:txBody>
          <a:bodyPr/>
          <a:lstStyle/>
          <a:p>
            <a:fld id="{28482FD6-8DF3-4159-B866-D606BA3C7735}" type="slidenum">
              <a:rPr lang="en-US" altLang="en-US"/>
              <a:pPr/>
              <a:t>9</a:t>
            </a:fld>
            <a:endParaRPr lang="en-US" altLang="en-US"/>
          </a:p>
        </p:txBody>
      </p:sp>
      <p:sp>
        <p:nvSpPr>
          <p:cNvPr id="5122" name="Rectangle 2">
            <a:extLst>
              <a:ext uri="{FF2B5EF4-FFF2-40B4-BE49-F238E27FC236}">
                <a16:creationId xmlns:a16="http://schemas.microsoft.com/office/drawing/2014/main" id="{64D3697A-2446-4125-A46C-7AA1C4A1F203}"/>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04733833-CAE5-4BCD-B506-9B43428A8175}"/>
              </a:ext>
            </a:extLst>
          </p:cNvPr>
          <p:cNvSpPr>
            <a:spLocks noGrp="1" noChangeArrowheads="1"/>
          </p:cNvSpPr>
          <p:nvPr>
            <p:ph type="body" idx="1"/>
          </p:nvPr>
        </p:nvSpPr>
        <p:spPr/>
        <p:txBody>
          <a:bodyPr/>
          <a:lstStyle/>
          <a:p>
            <a:r>
              <a:rPr lang="en-US" altLang="en-US">
                <a:latin typeface="Geneva" charset="0"/>
              </a:rPr>
              <a:t>Some estimates are based on more information than others. The degrees of freedom of an estimate is the number of independent pieces of information on which the estimate is based.</a:t>
            </a:r>
          </a:p>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4FEC24A3-4C83-42F2-BD4F-DC29349F81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8B515BC-EBCF-4AF2-BFDC-75782ED3911D}" type="slidenum">
              <a:rPr lang="en-US" altLang="en-US" sz="1200"/>
              <a:pPr eaLnBrk="1" hangingPunct="1"/>
              <a:t>66</a:t>
            </a:fld>
            <a:endParaRPr lang="en-US" altLang="en-US" sz="1200"/>
          </a:p>
        </p:txBody>
      </p:sp>
      <p:sp>
        <p:nvSpPr>
          <p:cNvPr id="14338" name="Rectangle 2">
            <a:extLst>
              <a:ext uri="{FF2B5EF4-FFF2-40B4-BE49-F238E27FC236}">
                <a16:creationId xmlns:a16="http://schemas.microsoft.com/office/drawing/2014/main" id="{4F366BF5-8A9B-4D95-8B35-48A2EBDA78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FB9DBA6-B12B-4848-A44E-63E19EF08F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isn</a:t>
            </a:r>
            <a:r>
              <a:rPr lang="ja-JP" altLang="en-US">
                <a:latin typeface="Geneva" charset="0"/>
              </a:rPr>
              <a:t>’</a:t>
            </a:r>
            <a:r>
              <a:rPr lang="en-US" altLang="ja-JP">
                <a:latin typeface="Geneva" charset="0"/>
              </a:rPr>
              <a:t>t easy since there are two factors that affect whether the sample mean is more than 1.96 estimated standard errors from the population mean.  One, the value of the sample mean, and two, the estimated standard error. </a:t>
            </a:r>
          </a:p>
          <a:p>
            <a:pPr eaLnBrk="1" hangingPunct="1">
              <a:buFont typeface="Times" panose="02020603050405020304" pitchFamily="18" charset="0"/>
              <a:buNone/>
            </a:pPr>
            <a:endParaRPr lang="en-US" altLang="en-US">
              <a:latin typeface="Geneva" charset="0"/>
            </a:endParaRPr>
          </a:p>
          <a:p>
            <a:pPr eaLnBrk="1" hangingPunct="1">
              <a:buFont typeface="Times" panose="02020603050405020304" pitchFamily="18" charset="0"/>
              <a:buNone/>
            </a:pPr>
            <a:endParaRPr lang="en-US" altLang="en-US">
              <a:latin typeface="Geneva"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50C0449D-DAA2-4195-928A-AA8F9D6004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C46475A-55D2-47B5-9137-B7D989AA5DB1}" type="slidenum">
              <a:rPr lang="en-US" altLang="en-US" sz="1200"/>
              <a:pPr eaLnBrk="1" hangingPunct="1"/>
              <a:t>67</a:t>
            </a:fld>
            <a:endParaRPr lang="en-US" altLang="en-US" sz="1200"/>
          </a:p>
        </p:txBody>
      </p:sp>
      <p:sp>
        <p:nvSpPr>
          <p:cNvPr id="16386" name="Rectangle 2">
            <a:extLst>
              <a:ext uri="{FF2B5EF4-FFF2-40B4-BE49-F238E27FC236}">
                <a16:creationId xmlns:a16="http://schemas.microsoft.com/office/drawing/2014/main" id="{AEECC207-E634-4DE8-83A3-5EBA546C6F9D}"/>
              </a:ext>
            </a:extLst>
          </p:cNvPr>
          <p:cNvSpPr>
            <a:spLocks noGrp="1" noRot="1" noChangeAspect="1" noChangeArrowheads="1" noTextEdit="1"/>
          </p:cNvSpPr>
          <p:nvPr>
            <p:ph type="sldImg"/>
          </p:nvPr>
        </p:nvSpPr>
        <p:spPr>
          <a:solidFill>
            <a:srgbClr val="FFFFFF"/>
          </a:solidFill>
          <a:ln/>
        </p:spPr>
      </p:sp>
      <p:sp>
        <p:nvSpPr>
          <p:cNvPr id="16387" name="Rectangle 3">
            <a:extLst>
              <a:ext uri="{FF2B5EF4-FFF2-40B4-BE49-F238E27FC236}">
                <a16:creationId xmlns:a16="http://schemas.microsoft.com/office/drawing/2014/main" id="{34632FC7-97E9-4656-80A0-E89B75EF1650}"/>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 probability of a sample mean being more than 1.96 estimated standard errors from the mean is higher than the probability of being 1.96  actual standard errors from the mean. But how much higher is the probability?  Lucky for us, someone else, namely William S. Gossett, has done the hard work and solved this problem. While working for the Guinness brewery in Ireland, he managed to work out the distribution of a mean divided by an </a:t>
            </a:r>
            <a:r>
              <a:rPr lang="en-US" altLang="en-US">
                <a:latin typeface="Verdana-Bold" charset="0"/>
              </a:rPr>
              <a:t>estimate</a:t>
            </a:r>
            <a:r>
              <a:rPr lang="en-US" altLang="en-US">
                <a:latin typeface="Geneva" charset="0"/>
              </a:rPr>
              <a:t> of its standard error, saving us a lot of head-aches, but maybe giving himself some in the process.  This distribution is called the </a:t>
            </a:r>
            <a:r>
              <a:rPr lang="en-US" altLang="en-US" i="1">
                <a:latin typeface="Verdana-Italic" charset="0"/>
              </a:rPr>
              <a:t>student's t distribution</a:t>
            </a:r>
            <a:r>
              <a:rPr lang="en-US" altLang="en-US">
                <a:latin typeface="Geneva" charset="0"/>
              </a:rPr>
              <a:t> or sometimes just the </a:t>
            </a:r>
            <a:r>
              <a:rPr lang="en-US" altLang="en-US" i="1">
                <a:latin typeface="Verdana-Italic" charset="0"/>
              </a:rPr>
              <a:t>t distribution</a:t>
            </a:r>
            <a:r>
              <a:rPr lang="en-US" altLang="en-US">
                <a:latin typeface="Geneva" charset="0"/>
              </a:rPr>
              <a:t>.   Why not the Gossett distribution?  Well, it seemed that his contract with the brewery prevented him from publishing under his own name, so he chose the pseudonym, Student.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F7C734D-9594-4524-8111-9F891C3ADE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D8B170B-6922-42A2-B6C3-FDBB47B4B997}" type="slidenum">
              <a:rPr lang="en-US" altLang="en-US" sz="1200"/>
              <a:pPr eaLnBrk="1" hangingPunct="1"/>
              <a:t>68</a:t>
            </a:fld>
            <a:endParaRPr lang="en-US" altLang="en-US" sz="1200"/>
          </a:p>
        </p:txBody>
      </p:sp>
      <p:sp>
        <p:nvSpPr>
          <p:cNvPr id="18434" name="Rectangle 2">
            <a:extLst>
              <a:ext uri="{FF2B5EF4-FFF2-40B4-BE49-F238E27FC236}">
                <a16:creationId xmlns:a16="http://schemas.microsoft.com/office/drawing/2014/main" id="{B37AAEEE-0E14-41E6-BDC5-741803051BC2}"/>
              </a:ext>
            </a:extLst>
          </p:cNvPr>
          <p:cNvSpPr>
            <a:spLocks noGrp="1" noRot="1" noChangeAspect="1" noChangeArrowheads="1" noTextEdit="1"/>
          </p:cNvSpPr>
          <p:nvPr>
            <p:ph type="sldImg"/>
          </p:nvPr>
        </p:nvSpPr>
        <p:spPr>
          <a:solidFill>
            <a:srgbClr val="FFFFFF"/>
          </a:solidFill>
          <a:ln/>
        </p:spPr>
      </p:sp>
      <p:sp>
        <p:nvSpPr>
          <p:cNvPr id="18435" name="Rectangle 3">
            <a:extLst>
              <a:ext uri="{FF2B5EF4-FFF2-40B4-BE49-F238E27FC236}">
                <a16:creationId xmlns:a16="http://schemas.microsoft.com/office/drawing/2014/main" id="{F6081782-2B00-4170-8AAC-7635113D5C46}"/>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 t distribution is very similar to the normal distribution when the estimate of variance is based on many degrees of freedom.</a:t>
            </a:r>
            <a:r>
              <a:rPr lang="en-US" altLang="en-US">
                <a:solidFill>
                  <a:srgbClr val="0000EE"/>
                </a:solidFill>
                <a:latin typeface="Geneva" charset="0"/>
              </a:rPr>
              <a:t> </a:t>
            </a:r>
            <a:r>
              <a:rPr lang="en-US" altLang="en-US">
                <a:latin typeface="Geneva" charset="0"/>
              </a:rPr>
              <a:t>But when there are fewer degrees of freedom, the t distribution has relatively more scores in its tails. You</a:t>
            </a:r>
            <a:r>
              <a:rPr lang="ja-JP" altLang="en-US">
                <a:latin typeface="Geneva" charset="0"/>
              </a:rPr>
              <a:t>’</a:t>
            </a:r>
            <a:r>
              <a:rPr lang="en-US" altLang="ja-JP">
                <a:latin typeface="Geneva" charset="0"/>
              </a:rPr>
              <a:t>ll learn more about degrees of freedom in a later section, but they basically refer to how much information an estimated standard error is based on. The number of degrees of freedom is determined by the sample size.</a:t>
            </a:r>
          </a:p>
          <a:p>
            <a:pPr eaLnBrk="1" hangingPunct="1"/>
            <a:endParaRPr lang="en-US" altLang="en-US">
              <a:latin typeface="Geneva"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1868AF2A-7EE1-451F-9F82-DB8F0CF55E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B14D9637-3B3C-4BAB-9B78-D27B0E8B5CA7}" type="slidenum">
              <a:rPr lang="en-US" altLang="en-US" sz="1200"/>
              <a:pPr eaLnBrk="1" hangingPunct="1"/>
              <a:t>69</a:t>
            </a:fld>
            <a:endParaRPr lang="en-US" altLang="en-US" sz="1200"/>
          </a:p>
        </p:txBody>
      </p:sp>
      <p:sp>
        <p:nvSpPr>
          <p:cNvPr id="20482" name="Rectangle 2">
            <a:extLst>
              <a:ext uri="{FF2B5EF4-FFF2-40B4-BE49-F238E27FC236}">
                <a16:creationId xmlns:a16="http://schemas.microsoft.com/office/drawing/2014/main" id="{9D24531B-8B32-4BCB-9AF2-30064FE94F42}"/>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E4B4436-2394-4FBB-91AC-80FAF0F75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figure shows the t distribution with 4 degrees of freedom in blue, and the standard normal distribution in red. </a:t>
            </a:r>
          </a:p>
          <a:p>
            <a:pPr eaLnBrk="1" hangingPunct="1"/>
            <a:r>
              <a:rPr lang="en-US" altLang="en-US">
                <a:latin typeface="Geneva" charset="0"/>
              </a:rPr>
              <a:t>With 4 degrees of freedom, the t distribution has relatively fewer scores in the center and more in the tails.  </a:t>
            </a:r>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F7D06D6E-332B-42A0-ACFD-87B8C853B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6C6EF40-130F-4F24-9883-055964BA3A05}" type="slidenum">
              <a:rPr lang="en-US" altLang="en-US" sz="1200"/>
              <a:pPr eaLnBrk="1" hangingPunct="1"/>
              <a:t>70</a:t>
            </a:fld>
            <a:endParaRPr lang="en-US" altLang="en-US" sz="1200"/>
          </a:p>
        </p:txBody>
      </p:sp>
      <p:sp>
        <p:nvSpPr>
          <p:cNvPr id="22530" name="Rectangle 2">
            <a:extLst>
              <a:ext uri="{FF2B5EF4-FFF2-40B4-BE49-F238E27FC236}">
                <a16:creationId xmlns:a16="http://schemas.microsoft.com/office/drawing/2014/main" id="{8B7272B1-910E-47B5-AED7-618E090FFBB4}"/>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0EB1D1F7-B3CF-434F-A3A2-44431EB11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means that the t distribution is leptokurtic.</a:t>
            </a:r>
          </a:p>
          <a:p>
            <a:pPr eaLnBrk="1" hangingPunct="1"/>
            <a:endParaRPr lang="en-US" altLang="en-US">
              <a:latin typeface="Geneva"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AE598FBA-FEAF-415C-962E-BFD306C34B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04054BC-263D-4E39-88CE-2075307D06A6}" type="slidenum">
              <a:rPr lang="en-US" altLang="en-US" sz="1200"/>
              <a:pPr eaLnBrk="1" hangingPunct="1"/>
              <a:t>71</a:t>
            </a:fld>
            <a:endParaRPr lang="en-US" altLang="en-US" sz="1200"/>
          </a:p>
        </p:txBody>
      </p:sp>
      <p:sp>
        <p:nvSpPr>
          <p:cNvPr id="24578" name="Rectangle 2">
            <a:extLst>
              <a:ext uri="{FF2B5EF4-FFF2-40B4-BE49-F238E27FC236}">
                <a16:creationId xmlns:a16="http://schemas.microsoft.com/office/drawing/2014/main" id="{9BD272FF-C509-426A-AD0C-029E12B240F9}"/>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39B90B24-9C70-468B-825E-975326EF49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Because the t distribution is leptokurtic: </a:t>
            </a:r>
            <a:r>
              <a:rPr lang="en-US" altLang="en-US" i="1">
                <a:latin typeface="Geneva" charset="0"/>
              </a:rPr>
              <a:t>over</a:t>
            </a:r>
            <a:r>
              <a:rPr lang="en-US" altLang="en-US">
                <a:latin typeface="Geneva" charset="0"/>
              </a:rPr>
              <a:t> 5% of the distribution is more than 1.96 standard deviations from the mean. </a:t>
            </a:r>
          </a:p>
          <a:p>
            <a:pPr eaLnBrk="1" hangingPunct="1"/>
            <a:endParaRPr lang="en-US" altLang="en-US">
              <a:latin typeface="Geneva"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EC6F542-7D8E-40E9-9B7A-868AD39780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588E032-2DD3-42D5-857F-3A448AA57AFA}" type="slidenum">
              <a:rPr lang="en-US" altLang="en-US" sz="1200"/>
              <a:pPr eaLnBrk="1" hangingPunct="1"/>
              <a:t>72</a:t>
            </a:fld>
            <a:endParaRPr lang="en-US" altLang="en-US" sz="1200"/>
          </a:p>
        </p:txBody>
      </p:sp>
      <p:sp>
        <p:nvSpPr>
          <p:cNvPr id="26626" name="Rectangle 2">
            <a:extLst>
              <a:ext uri="{FF2B5EF4-FFF2-40B4-BE49-F238E27FC236}">
                <a16:creationId xmlns:a16="http://schemas.microsoft.com/office/drawing/2014/main" id="{87385E44-073B-4594-AAA9-FBC85FE2CB5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56730CE5-7B53-4CF0-AFCF-09C7059D4F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table shows the number of standard deviations from the mean beyond which remains 5% and 1% of the area.  Note that these values are different for different degrees of freedom: The fewer the degrees of freedom, the farther you have to go in both directions to contain 95% of the area (and thus leave 5%). For example, you have to go 4.3 standard deviations in both directions for 2 degrees of freedom and less than 2 standard deviations for 100 degrees of freedom.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06FEE2F2-D354-4BB5-A121-63E8B453E3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4241F3DA-4ED7-4FEB-9982-9D48D68F41EA}" type="slidenum">
              <a:rPr lang="en-US" altLang="en-US" sz="1200"/>
              <a:pPr eaLnBrk="1" hangingPunct="1"/>
              <a:t>73</a:t>
            </a:fld>
            <a:endParaRPr lang="en-US" altLang="en-US" sz="1200"/>
          </a:p>
        </p:txBody>
      </p:sp>
      <p:sp>
        <p:nvSpPr>
          <p:cNvPr id="28674" name="Rectangle 2">
            <a:extLst>
              <a:ext uri="{FF2B5EF4-FFF2-40B4-BE49-F238E27FC236}">
                <a16:creationId xmlns:a16="http://schemas.microsoft.com/office/drawing/2014/main" id="{65A74A11-AEF1-4C0E-929E-CC73E784CA30}"/>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636BCC42-5873-4B48-B028-35EE6D1E0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Notice that with only a few degrees of freedom, the values of t are much higher than the corresponding values for a normal distribution. </a:t>
            </a:r>
          </a:p>
          <a:p>
            <a:pPr eaLnBrk="1" hangingPunct="1"/>
            <a:endParaRPr lang="en-US" altLang="en-US">
              <a:latin typeface="Geneva"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612AD913-7A28-4396-AD2D-3E0F5CFA85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9642843-AD55-485A-8F92-E561B59141AE}" type="slidenum">
              <a:rPr lang="en-US" altLang="en-US" sz="1200"/>
              <a:pPr eaLnBrk="1" hangingPunct="1"/>
              <a:t>74</a:t>
            </a:fld>
            <a:endParaRPr lang="en-US" altLang="en-US" sz="1200"/>
          </a:p>
        </p:txBody>
      </p:sp>
      <p:sp>
        <p:nvSpPr>
          <p:cNvPr id="30722" name="Rectangle 2">
            <a:extLst>
              <a:ext uri="{FF2B5EF4-FFF2-40B4-BE49-F238E27FC236}">
                <a16:creationId xmlns:a16="http://schemas.microsoft.com/office/drawing/2014/main" id="{1588C5CA-1E59-4526-B5A8-E5197AC6A02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2888AF0B-7E70-4DC3-A84E-C4615E97F3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Also notice that, as the degrees of freedom increase, the differences between the corresponding values for the t distribution and the normal distribution decrease. </a:t>
            </a:r>
          </a:p>
          <a:p>
            <a:pPr eaLnBrk="1" hangingPunct="1"/>
            <a:endParaRPr lang="en-US" altLang="en-US">
              <a:latin typeface="Geneva"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F3B5209B-00A2-4465-8993-F3CAFA6930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7D31143D-7911-41EB-B623-1F084024AFA0}" type="slidenum">
              <a:rPr lang="en-US" altLang="en-US" sz="1200"/>
              <a:pPr eaLnBrk="1" hangingPunct="1"/>
              <a:t>75</a:t>
            </a:fld>
            <a:endParaRPr lang="en-US" altLang="en-US" sz="1200"/>
          </a:p>
        </p:txBody>
      </p:sp>
      <p:sp>
        <p:nvSpPr>
          <p:cNvPr id="32770" name="Rectangle 2">
            <a:extLst>
              <a:ext uri="{FF2B5EF4-FFF2-40B4-BE49-F238E27FC236}">
                <a16:creationId xmlns:a16="http://schemas.microsoft.com/office/drawing/2014/main" id="{62CC658B-F805-43AD-AE9F-D1FC209E868F}"/>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9D845A7-1288-4B55-BDA2-4499E040B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Let</a:t>
            </a:r>
            <a:r>
              <a:rPr lang="ja-JP" altLang="en-US">
                <a:latin typeface="Geneva" charset="0"/>
              </a:rPr>
              <a:t>’</a:t>
            </a:r>
            <a:r>
              <a:rPr lang="en-US" altLang="ja-JP">
                <a:latin typeface="Geneva" charset="0"/>
              </a:rPr>
              <a:t>s think about an example problem.  Suppose we sampled 9 values from a normal distribution and estimated the standard error of the mean.  What is the probability that the sample mean would be more than 1.96 estimated standard errors from the population mean?  </a:t>
            </a:r>
          </a:p>
          <a:p>
            <a:pPr eaLnBrk="1" hangingPunct="1"/>
            <a:endParaRPr lang="en-US" altLang="en-US">
              <a:latin typeface="Genev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4F52DE-92D4-487E-A445-C219F89C2CD3}"/>
              </a:ext>
            </a:extLst>
          </p:cNvPr>
          <p:cNvSpPr>
            <a:spLocks noGrp="1" noChangeArrowheads="1"/>
          </p:cNvSpPr>
          <p:nvPr>
            <p:ph type="sldNum" sz="quarter" idx="5"/>
          </p:nvPr>
        </p:nvSpPr>
        <p:spPr>
          <a:ln/>
        </p:spPr>
        <p:txBody>
          <a:bodyPr/>
          <a:lstStyle/>
          <a:p>
            <a:fld id="{766B4815-48B1-40C3-BD59-296B29B6C632}" type="slidenum">
              <a:rPr lang="en-US" altLang="en-US"/>
              <a:pPr/>
              <a:t>10</a:t>
            </a:fld>
            <a:endParaRPr lang="en-US" altLang="en-US"/>
          </a:p>
        </p:txBody>
      </p:sp>
      <p:sp>
        <p:nvSpPr>
          <p:cNvPr id="25602" name="Rectangle 2">
            <a:extLst>
              <a:ext uri="{FF2B5EF4-FFF2-40B4-BE49-F238E27FC236}">
                <a16:creationId xmlns:a16="http://schemas.microsoft.com/office/drawing/2014/main" id="{BFD27B4F-7AA1-4370-A510-9BAA3070A778}"/>
              </a:ext>
            </a:extLst>
          </p:cNvPr>
          <p:cNvSpPr>
            <a:spLocks noGrp="1" noRot="1" noChangeAspect="1" noChangeArrowheads="1" noTextEdit="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25603" name="Rectangle 3">
            <a:extLst>
              <a:ext uri="{FF2B5EF4-FFF2-40B4-BE49-F238E27FC236}">
                <a16:creationId xmlns:a16="http://schemas.microsoft.com/office/drawing/2014/main" id="{AF6285AF-46C4-4661-BA04-2C151E7EA86E}"/>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For example, an estimate of the variance based on a sample size of 100 is based on more information than an estimate of the variance based on a sample size of 10. </a:t>
            </a:r>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48D5467-7D83-44DA-BE2A-09603F2B9E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222B633-84C2-48CB-95C4-CE5CD30132E3}" type="slidenum">
              <a:rPr lang="en-US" altLang="en-US" sz="1200"/>
              <a:pPr eaLnBrk="1" hangingPunct="1"/>
              <a:t>76</a:t>
            </a:fld>
            <a:endParaRPr lang="en-US" altLang="en-US" sz="1200"/>
          </a:p>
        </p:txBody>
      </p:sp>
      <p:sp>
        <p:nvSpPr>
          <p:cNvPr id="34818" name="Rectangle 2">
            <a:extLst>
              <a:ext uri="{FF2B5EF4-FFF2-40B4-BE49-F238E27FC236}">
                <a16:creationId xmlns:a16="http://schemas.microsoft.com/office/drawing/2014/main" id="{B2A257B3-0AE6-4B1F-A9B1-D4060DC2262E}"/>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D9C06D13-12E6-4521-9950-8D192B9D7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rPr>
              <a:t>First we determine the degrees of freedom.  The formula, which you</a:t>
            </a:r>
            <a:r>
              <a:rPr lang="ja-JP" altLang="en-US" dirty="0">
                <a:latin typeface="Geneva" charset="0"/>
              </a:rPr>
              <a:t>’</a:t>
            </a:r>
            <a:r>
              <a:rPr lang="en-US" altLang="ja-JP" dirty="0" err="1">
                <a:latin typeface="Geneva" charset="0"/>
              </a:rPr>
              <a:t>ll</a:t>
            </a:r>
            <a:r>
              <a:rPr lang="en-US" altLang="ja-JP" dirty="0">
                <a:latin typeface="Geneva" charset="0"/>
              </a:rPr>
              <a:t> hear more about later, is N minus 1.  Our sample size is 9, so we have 9 minus 1, which equals 8, degrees of freedom. The t distribution calculator can then be used to find that, with 8 degrees of freedom, 8.57% of the area of a t distribution is more than 1.96 estimated standard errors from the population mean.   Recall that this is more than for a normal distribution, where 5% of the area is more than 1.96 standard deviations from the population mean.</a:t>
            </a:r>
            <a:endParaRPr lang="en-US" altLang="en-US" dirty="0">
              <a:latin typeface="Geneva"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F258FDE9-C2CF-4F91-9824-E0BE37663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BC0C23EB-4014-4DC7-994A-75EB39BF2BFD}" type="slidenum">
              <a:rPr lang="en-US" altLang="en-US" sz="1200"/>
              <a:pPr eaLnBrk="1" hangingPunct="1"/>
              <a:t>77</a:t>
            </a:fld>
            <a:endParaRPr lang="en-US" altLang="en-US" sz="1200"/>
          </a:p>
        </p:txBody>
      </p:sp>
      <p:sp>
        <p:nvSpPr>
          <p:cNvPr id="36866" name="Rectangle 2">
            <a:extLst>
              <a:ext uri="{FF2B5EF4-FFF2-40B4-BE49-F238E27FC236}">
                <a16:creationId xmlns:a16="http://schemas.microsoft.com/office/drawing/2014/main" id="{54D6C42C-88FC-4A0E-8E72-0FE0BE18ADE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AEA6A7E-9EC4-440A-8161-047B125D11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Suppose we want to know is how many standard errors from the mean is the 5% cut-off? That is, the cut-off point that would leave 5% of the area of the t distribution in the tails.  We know that the area in the tails is too big if we use 1.96 standard errors, so we use the t table to find out where our cut-off should be. Using the t table, we can see that with 8 degrees of freedom, we need to use 2.306 estimated standard errors as the cut-off in order to have 5% of the area under the curve in the tails. As a side-note, you may be wondering what is so special about the 5% value.  As you</a:t>
            </a:r>
            <a:r>
              <a:rPr lang="ja-JP" altLang="en-US">
                <a:latin typeface="Geneva" charset="0"/>
              </a:rPr>
              <a:t>’</a:t>
            </a:r>
            <a:r>
              <a:rPr lang="en-US" altLang="ja-JP">
                <a:latin typeface="Geneva" charset="0"/>
              </a:rPr>
              <a:t>ll see in a later section, this is a conventional value used in inferential statistics. </a:t>
            </a:r>
          </a:p>
          <a:p>
            <a:pPr eaLnBrk="1" hangingPunct="1"/>
            <a:endParaRPr lang="en-US" altLang="en-US">
              <a:latin typeface="Geneva"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C72CCB15-E6A0-44D9-90F8-D593C0A88F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01E8117-D71F-46A9-8720-E0E9CC07CD97}" type="slidenum">
              <a:rPr lang="en-US" altLang="en-US" sz="1200"/>
              <a:pPr eaLnBrk="1" hangingPunct="1"/>
              <a:t>78</a:t>
            </a:fld>
            <a:endParaRPr lang="en-US" altLang="en-US" sz="1200"/>
          </a:p>
        </p:txBody>
      </p:sp>
      <p:sp>
        <p:nvSpPr>
          <p:cNvPr id="38914" name="Rectangle 2">
            <a:extLst>
              <a:ext uri="{FF2B5EF4-FFF2-40B4-BE49-F238E27FC236}">
                <a16:creationId xmlns:a16="http://schemas.microsoft.com/office/drawing/2014/main" id="{F334A60D-E74B-43F0-8920-763D3417A9F6}"/>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02412FE8-6892-45C1-A58C-A2CABEB041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In conclusion, the t-distribution </a:t>
            </a:r>
            <a:r>
              <a:rPr lang="en-US" altLang="en-US">
                <a:latin typeface="Times New Roman" panose="02020603050405020304" pitchFamily="18" charset="0"/>
              </a:rPr>
              <a:t>is used in place of the normal distribution whenever the standard deviation is estimated. Its shape is similar to the normal distribution but has more scores in its tails. As the degrees of freedom increase, the t distribution becomes more similar to the standard normal distribution.</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115A367-384F-4DB2-973D-29A3A48F0E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E598BA1-45CA-45AC-B37A-5FF439426154}" type="slidenum">
              <a:rPr lang="en-US" altLang="en-US" sz="1200"/>
              <a:pPr eaLnBrk="1" hangingPunct="1"/>
              <a:t>80</a:t>
            </a:fld>
            <a:endParaRPr lang="en-US" altLang="en-US" sz="1200"/>
          </a:p>
        </p:txBody>
      </p:sp>
      <p:sp>
        <p:nvSpPr>
          <p:cNvPr id="15363" name="Rectangle 2">
            <a:extLst>
              <a:ext uri="{FF2B5EF4-FFF2-40B4-BE49-F238E27FC236}">
                <a16:creationId xmlns:a16="http://schemas.microsoft.com/office/drawing/2014/main" id="{5ABFE729-22CF-460F-8CA3-44A449AA94E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6203995A-3B68-433A-B74F-428D8108E8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When you compute a confidence interval on the mean, you compute M, the mean of a sample in order to estimate mu, the mean of the population. Clearly, if you already knew the population mean, there would be no need for a confidence interval. However, to explain how confidence intervals are constructed, we are going to work backwards and begin by assuming characteristics of the population. Then we will show how sample data can be used to construct a confidence interval.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AD0DBC7C-6420-46F2-96D8-C7077CDF45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05D4F03-36C7-4C58-ADA2-2CC172240A94}" type="slidenum">
              <a:rPr lang="en-US" altLang="en-US" sz="1200"/>
              <a:pPr eaLnBrk="1" hangingPunct="1"/>
              <a:t>81</a:t>
            </a:fld>
            <a:endParaRPr lang="en-US" altLang="en-US" sz="1200"/>
          </a:p>
        </p:txBody>
      </p:sp>
      <p:sp>
        <p:nvSpPr>
          <p:cNvPr id="17411" name="Rectangle 2">
            <a:extLst>
              <a:ext uri="{FF2B5EF4-FFF2-40B4-BE49-F238E27FC236}">
                <a16:creationId xmlns:a16="http://schemas.microsoft.com/office/drawing/2014/main" id="{2A2420D7-1CBF-4C5B-9AFB-B8CA2B45ADAB}"/>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3133A331-90D8-4EFC-8E8A-97F07681E1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Assume that the weights of 10-year old children are normally distributed with a mean of 90 and a standard deviation of 36. What is the sampling distribution of the mean for a sample size of 9?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735AFD80-5B77-450E-B745-F58E722BE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AF40FBE-9F4D-4761-ADE3-4B4491C99644}" type="slidenum">
              <a:rPr lang="en-US" altLang="en-US" sz="1200"/>
              <a:pPr eaLnBrk="1" hangingPunct="1"/>
              <a:t>82</a:t>
            </a:fld>
            <a:endParaRPr lang="en-US" altLang="en-US" sz="1200"/>
          </a:p>
        </p:txBody>
      </p:sp>
      <p:sp>
        <p:nvSpPr>
          <p:cNvPr id="19459" name="Rectangle 2">
            <a:extLst>
              <a:ext uri="{FF2B5EF4-FFF2-40B4-BE49-F238E27FC236}">
                <a16:creationId xmlns:a16="http://schemas.microsoft.com/office/drawing/2014/main" id="{F2934093-F82F-4BBE-9004-986C5E7A9419}"/>
              </a:ext>
            </a:extLst>
          </p:cNvPr>
          <p:cNvSpPr>
            <a:spLocks noGrp="1" noRot="1" noChangeAspect="1" noChangeArrowheads="1" noTextEdit="1"/>
          </p:cNvSpPr>
          <p:nvPr>
            <p:ph type="sldImg"/>
          </p:nvPr>
        </p:nvSpPr>
        <p:spPr>
          <a:solidFill>
            <a:srgbClr val="FFFFFF"/>
          </a:solidFill>
          <a:ln/>
        </p:spPr>
      </p:sp>
      <p:sp>
        <p:nvSpPr>
          <p:cNvPr id="19460" name="Rectangle 3">
            <a:extLst>
              <a:ext uri="{FF2B5EF4-FFF2-40B4-BE49-F238E27FC236}">
                <a16:creationId xmlns:a16="http://schemas.microsoft.com/office/drawing/2014/main" id="{A9FB657E-6E1C-44D0-B41E-90EB438D3ACA}"/>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 mean of the </a:t>
            </a:r>
            <a:r>
              <a:rPr lang="en-US" altLang="en-US" i="1">
                <a:solidFill>
                  <a:srgbClr val="0000EE"/>
                </a:solidFill>
                <a:latin typeface="Verdana-Italic" charset="0"/>
              </a:rPr>
              <a:t>sampling distribution of the mean</a:t>
            </a:r>
            <a:r>
              <a:rPr lang="en-US" altLang="en-US">
                <a:latin typeface="Geneva" charset="0"/>
              </a:rPr>
              <a:t> is the population mean mu. The standard deviation of the sampling distribution of the mean is the standard deviation of the population  divided by the square root of the sample size. This standard deviation is called the standard error of the mean. We use sigma to refer to the population standard deviation, sigma sub M to refer to the standard error of the mean and N to refer to the sample size.   </a:t>
            </a:r>
          </a:p>
          <a:p>
            <a:pPr eaLnBrk="1" hangingPunct="1"/>
            <a:r>
              <a:rPr lang="en-US" altLang="en-US">
                <a:latin typeface="Geneva" charset="0"/>
              </a:rPr>
              <a:t>In this  example, the sampling distribution of the mean has a mean of 90. The standard error  is the population standard deviation of 36 divided by the square root of 9.  That is, 36 divided by 3 which equals 12.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2CA06FF-701A-4847-BA8A-B5037835A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A46B5BD4-EECC-458F-A8C1-C066DEC73356}" type="slidenum">
              <a:rPr lang="en-US" altLang="en-US" sz="1200"/>
              <a:pPr eaLnBrk="1" hangingPunct="1"/>
              <a:t>83</a:t>
            </a:fld>
            <a:endParaRPr lang="en-US" altLang="en-US" sz="1200"/>
          </a:p>
        </p:txBody>
      </p:sp>
      <p:sp>
        <p:nvSpPr>
          <p:cNvPr id="21507" name="Rectangle 2">
            <a:extLst>
              <a:ext uri="{FF2B5EF4-FFF2-40B4-BE49-F238E27FC236}">
                <a16:creationId xmlns:a16="http://schemas.microsoft.com/office/drawing/2014/main" id="{2560A876-2B5E-401B-A743-D7B2FA293578}"/>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8DF11B7A-467F-495F-98F7-B53CFA3418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sampling distribution is shown here. The shaded area represents the middle 95% of the distribution and stretches from 66.52 to 113.48. </a:t>
            </a:r>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EB112EB-C532-490A-8CFE-090F695CA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0162D76-5963-45D7-B69D-5FBFD3C1D898}" type="slidenum">
              <a:rPr lang="en-US" altLang="en-US" sz="1200"/>
              <a:pPr eaLnBrk="1" hangingPunct="1"/>
              <a:t>84</a:t>
            </a:fld>
            <a:endParaRPr lang="en-US" altLang="en-US" sz="1200"/>
          </a:p>
        </p:txBody>
      </p:sp>
      <p:sp>
        <p:nvSpPr>
          <p:cNvPr id="23555" name="Rectangle 2">
            <a:extLst>
              <a:ext uri="{FF2B5EF4-FFF2-40B4-BE49-F238E27FC236}">
                <a16:creationId xmlns:a16="http://schemas.microsoft.com/office/drawing/2014/main" id="{6D05E368-7D1A-4C4C-8419-4F111EE0ABA9}"/>
              </a:ext>
            </a:extLst>
          </p:cNvPr>
          <p:cNvSpPr>
            <a:spLocks noGrp="1" noRot="1" noChangeAspect="1" noChangeArrowheads="1"/>
          </p:cNvSpPr>
          <p:nvPr>
            <p:ph type="sldImg"/>
          </p:nvPr>
        </p:nvSpPr>
        <p:spPr>
          <a:solidFill>
            <a:srgbClr val="FFFFFF"/>
          </a:solidFill>
          <a:ln/>
        </p:spPr>
      </p:sp>
      <p:sp>
        <p:nvSpPr>
          <p:cNvPr id="23556" name="Rectangle 3">
            <a:extLst>
              <a:ext uri="{FF2B5EF4-FFF2-40B4-BE49-F238E27FC236}">
                <a16:creationId xmlns:a16="http://schemas.microsoft.com/office/drawing/2014/main" id="{86B9B443-8139-47F2-86F9-0BC66326C7FE}"/>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These limits were computed by adding and subtracting 1.96 standard deviations from the mean of 90 as follows: </a:t>
            </a:r>
            <a:r>
              <a:rPr lang="en-US" altLang="en-US">
                <a:latin typeface="CourierNewPSMT" charset="0"/>
              </a:rPr>
              <a:t>90 minus 1.96 times the standard error of 12 equals 66.52; 90 plus 1.96 times 12 equals 113.48.</a:t>
            </a:r>
          </a:p>
          <a:p>
            <a:pPr eaLnBrk="1" hangingPunct="1"/>
            <a:r>
              <a:rPr lang="en-US" altLang="en-US">
                <a:latin typeface="Geneva" charset="0"/>
              </a:rPr>
              <a:t>The value of 1.96 is used because 95% of the area of a normal distribution is within 1.96 standard deviations of the mean.</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718145B8-9D88-4644-8189-5CB791A6CC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9886E14-F027-4019-B889-1E9BEC196E97}" type="slidenum">
              <a:rPr lang="en-US" altLang="en-US" sz="1200"/>
              <a:pPr eaLnBrk="1" hangingPunct="1"/>
              <a:t>85</a:t>
            </a:fld>
            <a:endParaRPr lang="en-US" altLang="en-US" sz="1200"/>
          </a:p>
        </p:txBody>
      </p:sp>
      <p:sp>
        <p:nvSpPr>
          <p:cNvPr id="25603" name="Rectangle 2">
            <a:extLst>
              <a:ext uri="{FF2B5EF4-FFF2-40B4-BE49-F238E27FC236}">
                <a16:creationId xmlns:a16="http://schemas.microsoft.com/office/drawing/2014/main" id="{C8AC899F-D93B-4ED8-B3E4-EA7A7B1A45B0}"/>
              </a:ext>
            </a:extLst>
          </p:cNvPr>
          <p:cNvSpPr>
            <a:spLocks noGrp="1" noRot="1" noChangeAspect="1" noChangeArrowheads="1" noTextEdit="1"/>
          </p:cNvSpPr>
          <p:nvPr>
            <p:ph type="sldImg"/>
          </p:nvPr>
        </p:nvSpPr>
        <p:spPr>
          <a:solidFill>
            <a:srgbClr val="FFFFFF"/>
          </a:solidFill>
          <a:ln/>
        </p:spPr>
      </p:sp>
      <p:sp>
        <p:nvSpPr>
          <p:cNvPr id="25604" name="Rectangle 3">
            <a:extLst>
              <a:ext uri="{FF2B5EF4-FFF2-40B4-BE49-F238E27FC236}">
                <a16:creationId xmlns:a16="http://schemas.microsoft.com/office/drawing/2014/main" id="{7AF2F28B-7E65-4C12-A57E-0FC48236C9F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This figure shows that 95% of the means are no more than 23.48 units or 1.96 standard errors from the mean of 90.</a:t>
            </a:r>
          </a:p>
          <a:p>
            <a:pPr eaLnBrk="1" hangingPunct="1"/>
            <a:r>
              <a:rPr lang="en-US" altLang="en-US">
                <a:latin typeface="Geneva" charset="0"/>
              </a:rPr>
              <a:t>Now consider the probability that a sample mean computed in a random sample is within 23.48 units of the population mean of 90. Since 95% of the distribution is within 23.48 of 90, the probability that the mean from any given sample will be within 23.48 of 90 is 0.95.</a:t>
            </a:r>
          </a:p>
          <a:p>
            <a:pPr eaLnBrk="1" hangingPunct="1"/>
            <a:r>
              <a:rPr lang="en-US" altLang="en-US">
                <a:latin typeface="Geneva" charset="0"/>
              </a:rPr>
              <a:t> </a:t>
            </a:r>
          </a:p>
          <a:p>
            <a:pPr eaLnBrk="1" hangingPunct="1"/>
            <a:r>
              <a:rPr lang="en-US" altLang="en-US">
                <a:latin typeface="Geneva" charset="0"/>
              </a:rPr>
              <a:t>This means that if we repeatedly compute the mean (M) from a sample, and create an interval ranging from M - 23.48 to M + 23.48, 95% of these intervals will contain the population mean of 90.</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CDCEAB4-A60F-4099-84DE-6542DA434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0539E15A-0F66-4AA9-B382-7FABB6ECA766}" type="slidenum">
              <a:rPr lang="en-US" altLang="en-US" sz="1200"/>
              <a:pPr eaLnBrk="1" hangingPunct="1"/>
              <a:t>86</a:t>
            </a:fld>
            <a:endParaRPr lang="en-US" altLang="en-US" sz="1200"/>
          </a:p>
        </p:txBody>
      </p:sp>
      <p:sp>
        <p:nvSpPr>
          <p:cNvPr id="27651" name="Rectangle 2">
            <a:extLst>
              <a:ext uri="{FF2B5EF4-FFF2-40B4-BE49-F238E27FC236}">
                <a16:creationId xmlns:a16="http://schemas.microsoft.com/office/drawing/2014/main" id="{EBDD151F-71B3-4B5A-B708-A272FBF275E4}"/>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D9AD3657-16A9-4BDF-9F25-5C08D5B0EA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In general, you compute the 95% confidence interval for the mean with this formula:</a:t>
            </a:r>
          </a:p>
          <a:p>
            <a:pPr eaLnBrk="1" hangingPunct="1"/>
            <a:endParaRPr lang="en-US" altLang="en-US">
              <a:latin typeface="Geneva" charset="0"/>
            </a:endParaRPr>
          </a:p>
          <a:p>
            <a:pPr eaLnBrk="1" hangingPunct="1"/>
            <a:r>
              <a:rPr lang="en-US" altLang="en-US">
                <a:latin typeface="Geneva" charset="0"/>
              </a:rPr>
              <a:t>Z sub .95 is the number of standard deviations extending from the mean of a normal distribution required to contain 0.95 of the area</a:t>
            </a:r>
          </a:p>
          <a:p>
            <a:pPr eaLnBrk="1" hangingPunct="1"/>
            <a:endParaRPr lang="en-US" altLang="en-US">
              <a:latin typeface="Geneva" charset="0"/>
            </a:endParaRPr>
          </a:p>
          <a:p>
            <a:pPr eaLnBrk="1" hangingPunct="1"/>
            <a:r>
              <a:rPr lang="en-US" altLang="en-US">
                <a:latin typeface="Geneva" charset="0"/>
              </a:rPr>
              <a:t>sigma sub M is the standard error of the mean</a:t>
            </a:r>
          </a:p>
          <a:p>
            <a:pPr eaLnBrk="1" hangingPunct="1"/>
            <a:endParaRPr lang="en-US" altLang="en-US">
              <a:latin typeface="Geneva" charset="0"/>
            </a:endParaRPr>
          </a:p>
          <a:p>
            <a:pPr eaLnBrk="1" hangingPunct="1"/>
            <a:r>
              <a:rPr lang="en-US" altLang="en-US">
                <a:latin typeface="Geneva" charset="0"/>
              </a:rPr>
              <a:t>If you look closely at this formula for a confidence interval, you will notice that you need to know the standard deviation of the population . You may think this sounds unrealistic, and you’d be right! However, computing a confidence interval when the standard deviation of the population is known is easier than when the standard deviation of the population has to be estimated, so we’ll do the easier version first since it will help us understand how to do the harder, but more useful, version. Later, we will show how to compute a confidence interval when we have to estimate the standard deviation of the population.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9FC5BE-68A9-43D0-B7BD-5A7F8B4BB2A2}"/>
              </a:ext>
            </a:extLst>
          </p:cNvPr>
          <p:cNvSpPr>
            <a:spLocks noGrp="1" noChangeArrowheads="1"/>
          </p:cNvSpPr>
          <p:nvPr>
            <p:ph type="sldNum" sz="quarter" idx="5"/>
          </p:nvPr>
        </p:nvSpPr>
        <p:spPr>
          <a:ln/>
        </p:spPr>
        <p:txBody>
          <a:bodyPr/>
          <a:lstStyle/>
          <a:p>
            <a:fld id="{8A797357-7CF4-4C3C-9900-3BC4050C8B21}" type="slidenum">
              <a:rPr lang="en-US" altLang="en-US"/>
              <a:pPr/>
              <a:t>11</a:t>
            </a:fld>
            <a:endParaRPr lang="en-US" altLang="en-US"/>
          </a:p>
        </p:txBody>
      </p:sp>
      <p:sp>
        <p:nvSpPr>
          <p:cNvPr id="27650" name="Rectangle 2">
            <a:extLst>
              <a:ext uri="{FF2B5EF4-FFF2-40B4-BE49-F238E27FC236}">
                <a16:creationId xmlns:a16="http://schemas.microsoft.com/office/drawing/2014/main" id="{9542DC70-28E0-42A4-978E-94C7A8ABF79E}"/>
              </a:ext>
            </a:extLst>
          </p:cNvPr>
          <p:cNvSpPr>
            <a:spLocks noGrp="1" noRot="1" noChangeAspect="1" noChangeArrowheads="1" noTextEdit="1"/>
          </p:cNvSpPr>
          <p:nvPr>
            <p:ph type="sldImg"/>
          </p:nvPr>
        </p:nvSpPr>
        <p:spPr bwMode="auto">
          <a:xfrm>
            <a:off x="1028700" y="685800"/>
            <a:ext cx="4800600" cy="3429000"/>
          </a:xfrm>
          <a:prstGeom prst="rect">
            <a:avLst/>
          </a:prstGeom>
          <a:solidFill>
            <a:srgbClr val="FFFFFF"/>
          </a:solidFill>
          <a:ln>
            <a:solidFill>
              <a:srgbClr val="000000"/>
            </a:solidFill>
            <a:miter lim="800000"/>
            <a:headEnd/>
            <a:tailEnd/>
          </a:ln>
        </p:spPr>
      </p:sp>
      <p:sp>
        <p:nvSpPr>
          <p:cNvPr id="27651" name="Rectangle 3">
            <a:extLst>
              <a:ext uri="{FF2B5EF4-FFF2-40B4-BE49-F238E27FC236}">
                <a16:creationId xmlns:a16="http://schemas.microsoft.com/office/drawing/2014/main" id="{1F7CFCB2-3A5C-490F-8FCD-985BB5A4859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latin typeface="Geneva" charset="0"/>
              </a:rPr>
              <a:t>The degrees of freedom of an estimate is the number of independent pieces of information on which the estimate is based.</a:t>
            </a:r>
          </a:p>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1842694C-A476-4597-8850-B3DCE04AE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05D9DFE-2451-4F9A-9861-97D68464E1A8}" type="slidenum">
              <a:rPr lang="en-US" altLang="en-US" sz="1200"/>
              <a:pPr eaLnBrk="1" hangingPunct="1"/>
              <a:t>87</a:t>
            </a:fld>
            <a:endParaRPr lang="en-US" altLang="en-US" sz="1200"/>
          </a:p>
        </p:txBody>
      </p:sp>
      <p:sp>
        <p:nvSpPr>
          <p:cNvPr id="29699" name="Rectangle 2">
            <a:extLst>
              <a:ext uri="{FF2B5EF4-FFF2-40B4-BE49-F238E27FC236}">
                <a16:creationId xmlns:a16="http://schemas.microsoft.com/office/drawing/2014/main" id="{4DD0E3C7-59F8-411D-895C-728A24B4CF56}"/>
              </a:ext>
            </a:extLst>
          </p:cNvPr>
          <p:cNvSpPr>
            <a:spLocks noGrp="1" noRot="1" noChangeAspect="1" noChangeArrowheads="1" noTextEdit="1"/>
          </p:cNvSpPr>
          <p:nvPr>
            <p:ph type="sldImg"/>
          </p:nvPr>
        </p:nvSpPr>
        <p:spPr>
          <a:solidFill>
            <a:srgbClr val="FFFFFF"/>
          </a:solidFill>
          <a:ln/>
        </p:spPr>
      </p:sp>
      <p:sp>
        <p:nvSpPr>
          <p:cNvPr id="29700" name="Rectangle 3">
            <a:extLst>
              <a:ext uri="{FF2B5EF4-FFF2-40B4-BE49-F238E27FC236}">
                <a16:creationId xmlns:a16="http://schemas.microsoft.com/office/drawing/2014/main" id="{0F0C8B3A-956F-420E-B3F8-23D2C2993529}"/>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The five numbers shown were sampled from a normal distribution with a standard deviation of 2.5. To compute the 95% confidence interval, start by computing the mean and standard error: </a:t>
            </a:r>
          </a:p>
          <a:p>
            <a:pPr eaLnBrk="1" hangingPunct="1"/>
            <a:r>
              <a:rPr lang="en-US" altLang="en-US">
                <a:latin typeface="CourierNewPSMT" charset="0"/>
              </a:rPr>
              <a:t>The mean equals equals 5.</a:t>
            </a:r>
          </a:p>
          <a:p>
            <a:pPr eaLnBrk="1" hangingPunct="1"/>
            <a:r>
              <a:rPr lang="en-US" altLang="en-US">
                <a:latin typeface="CourierNewPSMT" charset="0"/>
              </a:rPr>
              <a:t>The standard error equals 2.5 divided by the square root of 5 (since N = 5)  and is equal to 1.118</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40FA4AC-2639-4518-A30C-DCAB9E5991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B96476B-7B40-4D3F-878E-5F1A71424C3A}" type="slidenum">
              <a:rPr lang="en-US" altLang="en-US" sz="1200"/>
              <a:pPr eaLnBrk="1" hangingPunct="1"/>
              <a:t>88</a:t>
            </a:fld>
            <a:endParaRPr lang="en-US" altLang="en-US" sz="1200"/>
          </a:p>
        </p:txBody>
      </p:sp>
      <p:sp>
        <p:nvSpPr>
          <p:cNvPr id="31747" name="Rectangle 2">
            <a:extLst>
              <a:ext uri="{FF2B5EF4-FFF2-40B4-BE49-F238E27FC236}">
                <a16:creationId xmlns:a16="http://schemas.microsoft.com/office/drawing/2014/main" id="{749C6572-1406-458F-B0E1-864E931FB03A}"/>
              </a:ext>
            </a:extLst>
          </p:cNvPr>
          <p:cNvSpPr>
            <a:spLocks noGrp="1" noRot="1" noChangeAspect="1" noChangeArrowheads="1" noTextEdit="1"/>
          </p:cNvSpPr>
          <p:nvPr>
            <p:ph type="sldImg"/>
          </p:nvPr>
        </p:nvSpPr>
        <p:spPr>
          <a:solidFill>
            <a:srgbClr val="FFFFFF"/>
          </a:solidFill>
          <a:ln/>
        </p:spPr>
      </p:sp>
      <p:sp>
        <p:nvSpPr>
          <p:cNvPr id="31748" name="Rectangle 3">
            <a:extLst>
              <a:ext uri="{FF2B5EF4-FFF2-40B4-BE49-F238E27FC236}">
                <a16:creationId xmlns:a16="http://schemas.microsoft.com/office/drawing/2014/main" id="{2AA0DCF8-8C40-48C1-A386-4EE4BDF97B15}"/>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Z sub .95 can be found using the </a:t>
            </a:r>
            <a:r>
              <a:rPr lang="en-US" altLang="en-US">
                <a:solidFill>
                  <a:srgbClr val="0000EE"/>
                </a:solidFill>
                <a:latin typeface="Times New Roman" panose="02020603050405020304" pitchFamily="18" charset="0"/>
              </a:rPr>
              <a:t>normal distribution calculator</a:t>
            </a:r>
            <a:r>
              <a:rPr lang="en-US" altLang="en-US">
                <a:latin typeface="Geneva" charset="0"/>
              </a:rPr>
              <a:t> You specify that the shaded area is 0.95 and indicate that you want the area to be between the cutoff points. As shown here, the value is 1.96. If you had wanted to compute the 99% confidence interval, you would have set the shaded area to 0.99 and the result would have been 2.58.</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F1C3CD4-232A-40F1-ABEC-B4F1023FD5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012C387-154E-4F1A-8913-CE4C423F920A}" type="slidenum">
              <a:rPr lang="en-US" altLang="en-US" sz="1200"/>
              <a:pPr eaLnBrk="1" hangingPunct="1"/>
              <a:t>89</a:t>
            </a:fld>
            <a:endParaRPr lang="en-US" altLang="en-US" sz="1200"/>
          </a:p>
        </p:txBody>
      </p:sp>
      <p:sp>
        <p:nvSpPr>
          <p:cNvPr id="33795" name="Rectangle 2">
            <a:extLst>
              <a:ext uri="{FF2B5EF4-FFF2-40B4-BE49-F238E27FC236}">
                <a16:creationId xmlns:a16="http://schemas.microsoft.com/office/drawing/2014/main" id="{A227E1F6-E60A-47E0-9BAD-9C823E37074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F3D2F718-5C23-437F-9D7D-A150B3B5AA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confidence interval can then be computed as shown:</a:t>
            </a:r>
          </a:p>
          <a:p>
            <a:pPr eaLnBrk="1" hangingPunct="1"/>
            <a:r>
              <a:rPr lang="en-US" altLang="en-US">
                <a:latin typeface="CourierNewPSMT" charset="0"/>
              </a:rPr>
              <a:t>Lower limit equals 5 minus 1.96 times 1.118 which equals 2.81 </a:t>
            </a:r>
          </a:p>
          <a:p>
            <a:pPr eaLnBrk="1" hangingPunct="1"/>
            <a:r>
              <a:rPr lang="en-US" altLang="en-US">
                <a:latin typeface="CourierNewPSMT" charset="0"/>
              </a:rPr>
              <a:t>The Upper limit equals 5 plus 1.96 times 1.118 which equals 7.81</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E4758A05-3201-420A-9503-6AF4B8EBE0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E7593B3-E74B-4CAD-8817-A4235B4638D2}" type="slidenum">
              <a:rPr lang="en-US" altLang="en-US" sz="1200"/>
              <a:pPr eaLnBrk="1" hangingPunct="1"/>
              <a:t>90</a:t>
            </a:fld>
            <a:endParaRPr lang="en-US" altLang="en-US" sz="1200"/>
          </a:p>
        </p:txBody>
      </p:sp>
      <p:sp>
        <p:nvSpPr>
          <p:cNvPr id="35843" name="Rectangle 2">
            <a:extLst>
              <a:ext uri="{FF2B5EF4-FFF2-40B4-BE49-F238E27FC236}">
                <a16:creationId xmlns:a16="http://schemas.microsoft.com/office/drawing/2014/main" id="{477579F5-A096-4760-9F09-A8990FD47699}"/>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88A0B750-0960-46F5-B295-9C0EEECA7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When the standard deviation is not known but has to be estimated from sample data you should use the t distribution rather than the normal distribution. When the sample size is large, say 100 or above, the t distribution is very similar to the standard normal distribution. However, with smaller sample sizes, the t distribution is leptokurtic</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76BD1F2-1E50-4593-87B6-670747373C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F844D926-D26F-4C74-95BF-00669BE0DEDE}" type="slidenum">
              <a:rPr lang="en-US" altLang="en-US" sz="1200"/>
              <a:pPr eaLnBrk="1" hangingPunct="1"/>
              <a:t>91</a:t>
            </a:fld>
            <a:endParaRPr lang="en-US" altLang="en-US" sz="1200"/>
          </a:p>
        </p:txBody>
      </p:sp>
      <p:sp>
        <p:nvSpPr>
          <p:cNvPr id="37891" name="Rectangle 2">
            <a:extLst>
              <a:ext uri="{FF2B5EF4-FFF2-40B4-BE49-F238E27FC236}">
                <a16:creationId xmlns:a16="http://schemas.microsoft.com/office/drawing/2014/main" id="{A2F0750E-9707-4163-9403-FCF5759266E1}"/>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0AA29E7E-3787-45CD-B067-B3E5030E04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Leptokurtic means there are relatively more scores in its tails than the middle of the distribution relative to the standard normal distribution. This figure shows a comparison of the t-distribution you would use with an N of 5 and the standard normal distribution.  The t distribution is the one in blue; it is lower in the middle but is higher in the tails.</a:t>
            </a:r>
            <a:endParaRPr lang="en-US"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03BE4838-2B27-49A7-93AA-CB552B62F1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7BF3D445-4E2C-4764-A86E-52FC46CBAC01}" type="slidenum">
              <a:rPr lang="en-US" altLang="en-US" sz="1200"/>
              <a:pPr eaLnBrk="1" hangingPunct="1"/>
              <a:t>92</a:t>
            </a:fld>
            <a:endParaRPr lang="en-US" altLang="en-US" sz="1200"/>
          </a:p>
        </p:txBody>
      </p:sp>
      <p:sp>
        <p:nvSpPr>
          <p:cNvPr id="39939" name="Rectangle 2">
            <a:extLst>
              <a:ext uri="{FF2B5EF4-FFF2-40B4-BE49-F238E27FC236}">
                <a16:creationId xmlns:a16="http://schemas.microsoft.com/office/drawing/2014/main" id="{F2BFD2A0-243E-4AFC-B851-A00206BB76B3}"/>
              </a:ext>
            </a:extLst>
          </p:cNvPr>
          <p:cNvSpPr>
            <a:spLocks noGrp="1" noRot="1" noChangeAspect="1" noChangeArrowheads="1"/>
          </p:cNvSpPr>
          <p:nvPr>
            <p:ph type="sldImg"/>
          </p:nvPr>
        </p:nvSpPr>
        <p:spPr>
          <a:solidFill>
            <a:srgbClr val="FFFFFF"/>
          </a:solidFill>
          <a:ln/>
        </p:spPr>
      </p:sp>
      <p:sp>
        <p:nvSpPr>
          <p:cNvPr id="39940" name="Rectangle 3">
            <a:extLst>
              <a:ext uri="{FF2B5EF4-FFF2-40B4-BE49-F238E27FC236}">
                <a16:creationId xmlns:a16="http://schemas.microsoft.com/office/drawing/2014/main" id="{6CC0508A-5518-4145-88C9-FB1480933D35}"/>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a:latin typeface="Geneva" charset="0"/>
              </a:rPr>
              <a:t>Here is a close-up of the t distribution that shows the tails clearly. Recall that with a normal distribution, 95% of the distribution is within 1.96 standard deviations of the mean. In this t distribution 95% of the distribution is with 2.78 standard deviations of the mean. Therefore, when computing the 95% confidence interval with a sample size of 5, you multiply the standard error of the mean by 2.78 rather than 1.96.</a:t>
            </a:r>
            <a:endParaRPr lang="en-US" altLang="en-US" dirty="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FCD807E-AA5E-49B8-97E8-06B11B710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1091729-CA04-4838-B521-498B2F12EECF}" type="slidenum">
              <a:rPr lang="en-US" altLang="en-US" sz="1200"/>
              <a:pPr eaLnBrk="1" hangingPunct="1"/>
              <a:t>93</a:t>
            </a:fld>
            <a:endParaRPr lang="en-US" altLang="en-US" sz="1200"/>
          </a:p>
        </p:txBody>
      </p:sp>
      <p:sp>
        <p:nvSpPr>
          <p:cNvPr id="41987" name="Rectangle 2">
            <a:extLst>
              <a:ext uri="{FF2B5EF4-FFF2-40B4-BE49-F238E27FC236}">
                <a16:creationId xmlns:a16="http://schemas.microsoft.com/office/drawing/2014/main" id="{47CA3C63-672D-4358-B931-8C8A723F260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8866A18-86B4-4DC5-BC3D-E19164AD35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values of t to be used in a confidence interval can be found using the inverse t distribution calculator or can be looked up in a table of the t distribution. A small version of a t table is shown here. The first column, df, stands for degrees of freedom and for confidence intervals on the mean is equal to N -1 where N is the sample size.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D0F815F-9B70-47A5-85E6-03444F8D5AE7}"/>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r" eaLnBrk="1" hangingPunct="1"/>
            <a:fld id="{BABEF4A1-7FCC-401B-90F7-D29922F14D49}" type="slidenum">
              <a:rPr lang="en-US" altLang="en-US" sz="1200"/>
              <a:pPr algn="r" eaLnBrk="1" hangingPunct="1"/>
              <a:t>94</a:t>
            </a:fld>
            <a:endParaRPr lang="en-US" altLang="en-US" sz="1200"/>
          </a:p>
        </p:txBody>
      </p:sp>
      <p:sp>
        <p:nvSpPr>
          <p:cNvPr id="44035" name="Rectangle 2">
            <a:extLst>
              <a:ext uri="{FF2B5EF4-FFF2-40B4-BE49-F238E27FC236}">
                <a16:creationId xmlns:a16="http://schemas.microsoft.com/office/drawing/2014/main" id="{088864E2-D10A-4797-A4D1-8576C9C54E1B}"/>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21B197DC-5F36-4FA6-9E99-BD9BC45533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For  example, the t for a 99% confidence interval based on 9 subjects would have  8 degrees of freedom and would be 3.355.</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5ED16E7-9483-4558-9BD9-1BE8823C82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2B8DE781-EC61-4102-ADA3-478D837E733A}" type="slidenum">
              <a:rPr lang="en-US" altLang="en-US" sz="1200"/>
              <a:pPr eaLnBrk="1" hangingPunct="1"/>
              <a:t>95</a:t>
            </a:fld>
            <a:endParaRPr lang="en-US" altLang="en-US" sz="1200"/>
          </a:p>
        </p:txBody>
      </p:sp>
      <p:sp>
        <p:nvSpPr>
          <p:cNvPr id="46083" name="Rectangle 2">
            <a:extLst>
              <a:ext uri="{FF2B5EF4-FFF2-40B4-BE49-F238E27FC236}">
                <a16:creationId xmlns:a16="http://schemas.microsoft.com/office/drawing/2014/main" id="{A5DFEA41-F1BD-4C8C-8BEE-D8D3A0D0C9A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72C7777-5900-4DCF-A244-93464A6E24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five numbers shown here were sampled from a normal distribution. The first steps in computing a confidence interval are to compute the sample mean and the variance: The mean equals 5 and the variance equals 7.5</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6AC27EC-9722-49BD-8C3C-987833D5DB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AEF6A8A4-9B8A-4095-ACC0-23C8A5471EAE}" type="slidenum">
              <a:rPr lang="en-US" altLang="en-US" sz="1200"/>
              <a:pPr eaLnBrk="1" hangingPunct="1"/>
              <a:t>96</a:t>
            </a:fld>
            <a:endParaRPr lang="en-US" altLang="en-US" sz="1200"/>
          </a:p>
        </p:txBody>
      </p:sp>
      <p:sp>
        <p:nvSpPr>
          <p:cNvPr id="48131" name="Rectangle 2">
            <a:extLst>
              <a:ext uri="{FF2B5EF4-FFF2-40B4-BE49-F238E27FC236}">
                <a16:creationId xmlns:a16="http://schemas.microsoft.com/office/drawing/2014/main" id="{807323C1-2C85-491A-BDEB-22947FB986D5}"/>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367F69A0-8D1D-463C-9977-8F0DC66B37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next step is to estimate the standard error of the mean. If we knew the population standard deviation, we could use the the formula shown here, where sigma sub m is the standard error of the mean and sigma is the standard deviation of the population. The standard error of the mean equals the standard deviation of the population divided by the square root of N.</a:t>
            </a:r>
          </a:p>
          <a:p>
            <a:pPr eaLnBrk="1" hangingPunct="1"/>
            <a:endParaRPr lang="en-US" altLang="en-US">
              <a:latin typeface="Geneva"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63A0A7-471F-429C-B2B0-92FDDDCAAF3E}"/>
              </a:ext>
            </a:extLst>
          </p:cNvPr>
          <p:cNvSpPr>
            <a:spLocks noGrp="1" noChangeArrowheads="1"/>
          </p:cNvSpPr>
          <p:nvPr>
            <p:ph type="sldNum" sz="quarter" idx="5"/>
          </p:nvPr>
        </p:nvSpPr>
        <p:spPr>
          <a:ln/>
        </p:spPr>
        <p:txBody>
          <a:bodyPr/>
          <a:lstStyle/>
          <a:p>
            <a:fld id="{1AFF284B-CF47-4277-A097-C85F7AE4F730}" type="slidenum">
              <a:rPr lang="en-US" altLang="en-US"/>
              <a:pPr/>
              <a:t>12</a:t>
            </a:fld>
            <a:endParaRPr lang="en-US" altLang="en-US"/>
          </a:p>
        </p:txBody>
      </p:sp>
      <p:sp>
        <p:nvSpPr>
          <p:cNvPr id="7170" name="Rectangle 2">
            <a:extLst>
              <a:ext uri="{FF2B5EF4-FFF2-40B4-BE49-F238E27FC236}">
                <a16:creationId xmlns:a16="http://schemas.microsoft.com/office/drawing/2014/main" id="{E85FC203-E492-44AE-978A-D512FD3510F1}"/>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4E13C42E-0802-41C9-BD32-16E917C1648E}"/>
              </a:ext>
            </a:extLst>
          </p:cNvPr>
          <p:cNvSpPr>
            <a:spLocks noGrp="1" noChangeArrowheads="1"/>
          </p:cNvSpPr>
          <p:nvPr>
            <p:ph type="body" idx="1"/>
          </p:nvPr>
        </p:nvSpPr>
        <p:spPr/>
        <p:txBody>
          <a:bodyPr/>
          <a:lstStyle/>
          <a:p>
            <a:r>
              <a:rPr lang="en-US" altLang="en-US">
                <a:latin typeface="Geneva" charset="0"/>
              </a:rPr>
              <a:t>As an example, let's say that we know that the mean height of Martians is 6 and wish to estimate the variance of the heights. We randomly sample one Martian and find that its height is 8. </a:t>
            </a:r>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38777BB-FB85-40A3-AD33-ACB4AAF267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86B1ED44-C68A-4A31-8361-310174D6813D}" type="slidenum">
              <a:rPr lang="en-US" altLang="en-US" sz="1200"/>
              <a:pPr eaLnBrk="1" hangingPunct="1"/>
              <a:t>97</a:t>
            </a:fld>
            <a:endParaRPr lang="en-US" altLang="en-US" sz="1200"/>
          </a:p>
        </p:txBody>
      </p:sp>
      <p:sp>
        <p:nvSpPr>
          <p:cNvPr id="50179" name="Rectangle 1026">
            <a:extLst>
              <a:ext uri="{FF2B5EF4-FFF2-40B4-BE49-F238E27FC236}">
                <a16:creationId xmlns:a16="http://schemas.microsoft.com/office/drawing/2014/main" id="{0CC8DD6E-0856-455C-BBE4-FFFB6DE6537E}"/>
              </a:ext>
            </a:extLst>
          </p:cNvPr>
          <p:cNvSpPr>
            <a:spLocks noGrp="1" noRot="1" noChangeAspect="1" noChangeArrowheads="1"/>
          </p:cNvSpPr>
          <p:nvPr>
            <p:ph type="sldImg"/>
          </p:nvPr>
        </p:nvSpPr>
        <p:spPr>
          <a:solidFill>
            <a:srgbClr val="FFFFFF"/>
          </a:solidFill>
          <a:ln/>
        </p:spPr>
      </p:sp>
      <p:sp>
        <p:nvSpPr>
          <p:cNvPr id="50180" name="Rectangle 1027">
            <a:extLst>
              <a:ext uri="{FF2B5EF4-FFF2-40B4-BE49-F238E27FC236}">
                <a16:creationId xmlns:a16="http://schemas.microsoft.com/office/drawing/2014/main" id="{41F752CE-74D6-49C3-8ADB-5524C9535365}"/>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Since we don’t know the standard deviation in the population we use the sample standard deviation to compute an estimate of the standard error. s sub m is the estimated standard error of the mean and s is the  sample standard deviation.</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8B31C45C-CBCA-479C-A111-5C89DCF4C0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D9188103-72BB-4CBB-A680-B99B1819380C}" type="slidenum">
              <a:rPr lang="en-US" altLang="en-US" sz="1200"/>
              <a:pPr eaLnBrk="1" hangingPunct="1"/>
              <a:t>98</a:t>
            </a:fld>
            <a:endParaRPr lang="en-US" altLang="en-US" sz="1200"/>
          </a:p>
        </p:txBody>
      </p:sp>
      <p:sp>
        <p:nvSpPr>
          <p:cNvPr id="52227" name="Rectangle 2">
            <a:extLst>
              <a:ext uri="{FF2B5EF4-FFF2-40B4-BE49-F238E27FC236}">
                <a16:creationId xmlns:a16="http://schemas.microsoft.com/office/drawing/2014/main" id="{E3E63DFA-85C1-43D2-A418-8C580B37B3D8}"/>
              </a:ext>
            </a:extLst>
          </p:cNvPr>
          <p:cNvSpPr>
            <a:spLocks noGrp="1" noRot="1" noChangeAspect="1" noChangeArrowheads="1"/>
          </p:cNvSpPr>
          <p:nvPr>
            <p:ph type="sldImg"/>
          </p:nvPr>
        </p:nvSpPr>
        <p:spPr>
          <a:solidFill>
            <a:srgbClr val="FFFFFF"/>
          </a:solidFill>
          <a:ln/>
        </p:spPr>
      </p:sp>
      <p:sp>
        <p:nvSpPr>
          <p:cNvPr id="52228" name="Rectangle 3">
            <a:extLst>
              <a:ext uri="{FF2B5EF4-FFF2-40B4-BE49-F238E27FC236}">
                <a16:creationId xmlns:a16="http://schemas.microsoft.com/office/drawing/2014/main" id="{F87F27EA-687F-4AAB-BF2C-54BBBC04E50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In this example, the estimate of the standard error the mean is is equal to 1.225</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57398CB-05B4-4311-9008-58594A5861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40E422F-2EAB-4175-A891-279813890116}" type="slidenum">
              <a:rPr lang="en-US" altLang="en-US" sz="1200"/>
              <a:pPr eaLnBrk="1" hangingPunct="1"/>
              <a:t>99</a:t>
            </a:fld>
            <a:endParaRPr lang="en-US" altLang="en-US" sz="1200"/>
          </a:p>
        </p:txBody>
      </p:sp>
      <p:sp>
        <p:nvSpPr>
          <p:cNvPr id="54275" name="Rectangle 2">
            <a:extLst>
              <a:ext uri="{FF2B5EF4-FFF2-40B4-BE49-F238E27FC236}">
                <a16:creationId xmlns:a16="http://schemas.microsoft.com/office/drawing/2014/main" id="{D248FFF0-181D-4199-9C7D-232C9ABB9517}"/>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883EB0F6-3854-43BF-B7E7-8446C2B267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next step is to find the value of t. The degrees of freedom equals N minus 1 which, in this example, is 4. </a:t>
            </a:r>
          </a:p>
          <a:p>
            <a:pPr eaLnBrk="1" hangingPunct="1"/>
            <a:r>
              <a:rPr lang="en-US" altLang="en-US">
                <a:latin typeface="Geneva" charset="0"/>
              </a:rPr>
              <a:t> As you can see from the table, the value for the 95% interval for 4 degrees of freedom is 2.776.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68C59397-1DA7-435F-B715-EA8BB60C56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907843B-496F-431A-8C85-68C6D7D5B203}" type="slidenum">
              <a:rPr lang="en-US" altLang="en-US" sz="1200"/>
              <a:pPr eaLnBrk="1" hangingPunct="1"/>
              <a:t>100</a:t>
            </a:fld>
            <a:endParaRPr lang="en-US" altLang="en-US" sz="1200"/>
          </a:p>
        </p:txBody>
      </p:sp>
      <p:sp>
        <p:nvSpPr>
          <p:cNvPr id="56323" name="Rectangle 2">
            <a:extLst>
              <a:ext uri="{FF2B5EF4-FFF2-40B4-BE49-F238E27FC236}">
                <a16:creationId xmlns:a16="http://schemas.microsoft.com/office/drawing/2014/main" id="{8ABB8766-380A-43AD-B786-B905646C92A8}"/>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99F36E94-012F-447F-B511-F45522B89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confidence interval is then computed in much the same way it is when we know the standard error of the mean. The only differences are that the </a:t>
            </a:r>
            <a:r>
              <a:rPr lang="en-US" altLang="en-US" b="1">
                <a:latin typeface="Geneva" charset="0"/>
              </a:rPr>
              <a:t>estimated </a:t>
            </a:r>
            <a:r>
              <a:rPr lang="en-US" altLang="en-US">
                <a:latin typeface="Geneva" charset="0"/>
              </a:rPr>
              <a:t>standard error of the mean and  t  are used rather than the actual  a standard error of the mean and Z.</a:t>
            </a:r>
          </a:p>
          <a:p>
            <a:pPr eaLnBrk="1" hangingPunct="1"/>
            <a:r>
              <a:rPr lang="en-US" altLang="en-US">
                <a:latin typeface="CourierNewPSMT" charset="0"/>
              </a:rPr>
              <a:t>The Lower limit equals 1.60 and the Upper limit equals 8.40</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3052484C-B163-4E2B-BAB9-B39EB0106C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176CC722-1348-4D5D-A2BD-493617CA5E6A}" type="slidenum">
              <a:rPr lang="en-US" altLang="en-US" sz="1200"/>
              <a:pPr eaLnBrk="1" hangingPunct="1"/>
              <a:t>101</a:t>
            </a:fld>
            <a:endParaRPr lang="en-US" altLang="en-US" sz="1200"/>
          </a:p>
        </p:txBody>
      </p:sp>
      <p:sp>
        <p:nvSpPr>
          <p:cNvPr id="58371" name="Rectangle 2">
            <a:extLst>
              <a:ext uri="{FF2B5EF4-FFF2-40B4-BE49-F238E27FC236}">
                <a16:creationId xmlns:a16="http://schemas.microsoft.com/office/drawing/2014/main" id="{6FB51564-6806-40CD-B904-9C0CF1778470}"/>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2AEBB11-C8AC-4A69-82E1-0D5E352F0C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The general formula for the confidence interval on the mean is is shown here.</a:t>
            </a:r>
          </a:p>
          <a:p>
            <a:pPr eaLnBrk="1" hangingPunct="1"/>
            <a:endParaRPr lang="en-US" altLang="en-US">
              <a:latin typeface="Geneva" charset="0"/>
            </a:endParaRPr>
          </a:p>
          <a:p>
            <a:pPr eaLnBrk="1" hangingPunct="1"/>
            <a:r>
              <a:rPr lang="en-US" altLang="en-US">
                <a:latin typeface="Geneva" charset="0"/>
              </a:rPr>
              <a:t>M is the sample mean</a:t>
            </a:r>
          </a:p>
          <a:p>
            <a:pPr eaLnBrk="1" hangingPunct="1"/>
            <a:r>
              <a:rPr lang="en-US" altLang="en-US">
                <a:latin typeface="Geneva" charset="0"/>
              </a:rPr>
              <a:t> t sub CL is the t for the confidence level desired</a:t>
            </a:r>
          </a:p>
          <a:p>
            <a:pPr eaLnBrk="1" hangingPunct="1"/>
            <a:r>
              <a:rPr lang="en-US" altLang="en-US">
                <a:latin typeface="Geneva" charset="0"/>
              </a:rPr>
              <a:t>s sub m is the estimated standard error of the mean.</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2302726-A2B4-483D-AB6E-389849643A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C3F115F2-DA80-4196-A98E-B0BA03BB0B6E}" type="slidenum">
              <a:rPr lang="en-US" altLang="en-US" sz="1200"/>
              <a:pPr eaLnBrk="1" hangingPunct="1"/>
              <a:t>103</a:t>
            </a:fld>
            <a:endParaRPr lang="en-US" altLang="en-US" sz="1200"/>
          </a:p>
        </p:txBody>
      </p:sp>
      <p:sp>
        <p:nvSpPr>
          <p:cNvPr id="15363" name="Rectangle 2">
            <a:extLst>
              <a:ext uri="{FF2B5EF4-FFF2-40B4-BE49-F238E27FC236}">
                <a16:creationId xmlns:a16="http://schemas.microsoft.com/office/drawing/2014/main" id="{28130C1F-E2A1-4059-A0F9-5CA100FE3B0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4715AE31-0E91-4776-9B01-16BE1C1C1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Sometimes researchers are interested in the specific value of a mean for one or more groups.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B5C405D-AD9E-491F-927F-E8482E760A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6B4E27D6-998F-45C1-9231-B36A5FCDA3A9}" type="slidenum">
              <a:rPr lang="en-US" altLang="en-US" sz="1200"/>
              <a:pPr eaLnBrk="1" hangingPunct="1"/>
              <a:t>104</a:t>
            </a:fld>
            <a:endParaRPr lang="en-US" altLang="en-US" sz="1200"/>
          </a:p>
        </p:txBody>
      </p:sp>
      <p:sp>
        <p:nvSpPr>
          <p:cNvPr id="17411" name="Rectangle 2">
            <a:extLst>
              <a:ext uri="{FF2B5EF4-FFF2-40B4-BE49-F238E27FC236}">
                <a16:creationId xmlns:a16="http://schemas.microsoft.com/office/drawing/2014/main" id="{574FAF8F-C35F-438F-A36C-829F8E247892}"/>
              </a:ext>
            </a:extLst>
          </p:cNvPr>
          <p:cNvSpPr>
            <a:spLocks noGrp="1" noRot="1" noChangeAspect="1" noChangeArrowheads="1"/>
          </p:cNvSpPr>
          <p:nvPr>
            <p:ph type="sldImg"/>
          </p:nvPr>
        </p:nvSpPr>
        <p:spPr>
          <a:solidFill>
            <a:srgbClr val="FFFFFF"/>
          </a:solidFill>
          <a:ln/>
        </p:spPr>
      </p:sp>
      <p:sp>
        <p:nvSpPr>
          <p:cNvPr id="17412" name="Rectangle 3">
            <a:extLst>
              <a:ext uri="{FF2B5EF4-FFF2-40B4-BE49-F238E27FC236}">
                <a16:creationId xmlns:a16="http://schemas.microsoft.com/office/drawing/2014/main" id="{F68A4D76-CA78-4E4A-A010-F278F723656A}"/>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rPr>
              <a:t>However, it is much more common for a researcher to be interested in the difference between means than in the specific values of the means themselves.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64F55A1-B688-4C43-9DF3-555DA482C6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933F7F54-B6A9-495E-9B00-3EC2D5206B1D}" type="slidenum">
              <a:rPr lang="en-US" altLang="en-US" sz="1200"/>
              <a:pPr eaLnBrk="1" hangingPunct="1"/>
              <a:t>105</a:t>
            </a:fld>
            <a:endParaRPr lang="en-US" altLang="en-US" sz="1200"/>
          </a:p>
        </p:txBody>
      </p:sp>
      <p:sp>
        <p:nvSpPr>
          <p:cNvPr id="19459" name="Rectangle 2">
            <a:extLst>
              <a:ext uri="{FF2B5EF4-FFF2-40B4-BE49-F238E27FC236}">
                <a16:creationId xmlns:a16="http://schemas.microsoft.com/office/drawing/2014/main" id="{BC4979DD-303E-456F-959E-5C1E2B2BCC3E}"/>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27DA2CA7-0582-40B9-A7B6-03DCDFAE6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We’ll take as an example the data from the "</a:t>
            </a:r>
            <a:r>
              <a:rPr lang="en-US" altLang="en-US">
                <a:solidFill>
                  <a:srgbClr val="0000EE"/>
                </a:solidFill>
                <a:latin typeface="Times New Roman" panose="02020603050405020304" pitchFamily="18" charset="0"/>
              </a:rPr>
              <a:t>Animal Research</a:t>
            </a:r>
            <a:r>
              <a:rPr lang="en-US" altLang="en-US">
                <a:latin typeface="Geneva" charset="0"/>
              </a:rPr>
              <a:t>" case study. In this experiment, students rated on a 7-point scale whether they thought animal research is wrong. The sample sizes, means, and variances are shown separately for males and females. As you can see, the females rated animal research as more wrong than did the males. </a:t>
            </a:r>
          </a:p>
          <a:p>
            <a:pPr eaLnBrk="1" hangingPunct="1"/>
            <a:endParaRPr lang="en-US" altLang="en-US">
              <a:latin typeface="Geneva" charset="0"/>
            </a:endParaRPr>
          </a:p>
          <a:p>
            <a:pPr eaLnBrk="1" hangingPunct="1"/>
            <a:endParaRPr lang="en-US" altLang="en-US">
              <a:latin typeface="Geneva"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55D05AEF-EE8D-44C7-A6D5-6322A9A691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32B01ADF-CD4C-4C6F-A382-4F94767ADC69}" type="slidenum">
              <a:rPr lang="en-US" altLang="en-US" sz="1200"/>
              <a:pPr eaLnBrk="1" hangingPunct="1"/>
              <a:t>106</a:t>
            </a:fld>
            <a:endParaRPr lang="en-US" altLang="en-US" sz="1200"/>
          </a:p>
        </p:txBody>
      </p:sp>
      <p:sp>
        <p:nvSpPr>
          <p:cNvPr id="21507" name="Rectangle 2">
            <a:extLst>
              <a:ext uri="{FF2B5EF4-FFF2-40B4-BE49-F238E27FC236}">
                <a16:creationId xmlns:a16="http://schemas.microsoft.com/office/drawing/2014/main" id="{D569A51F-A5FF-41C2-A047-CEC1E5B29D8E}"/>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B0D33B5C-7301-4510-A8D1-EC59A0267A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rPr>
              <a:t>This sample difference between the female mean of 5.35 and the male mean of 3.88 is 1.47. However, the gender difference in this [emphasize next word] particular sample is not very important. What is important is the difference in the </a:t>
            </a:r>
            <a:r>
              <a:rPr lang="en-US" altLang="en-US" i="1">
                <a:solidFill>
                  <a:srgbClr val="0000EE"/>
                </a:solidFill>
                <a:latin typeface="Verdana-Italic" charset="0"/>
              </a:rPr>
              <a:t>population</a:t>
            </a:r>
            <a:r>
              <a:rPr lang="en-US" altLang="en-US">
                <a:latin typeface="Geneva" charset="0"/>
              </a:rPr>
              <a:t>. The difference in sample means is used to estimate the difference in population means. The precision of the estimate is revealed by a </a:t>
            </a:r>
            <a:r>
              <a:rPr lang="en-US" altLang="en-US">
                <a:solidFill>
                  <a:srgbClr val="0000EE"/>
                </a:solidFill>
                <a:latin typeface="Verdana-Italic" charset="0"/>
              </a:rPr>
              <a:t>confidence interval</a:t>
            </a:r>
            <a:r>
              <a:rPr lang="en-US" altLang="en-US">
                <a:latin typeface="Geneva" charset="0"/>
              </a:rPr>
              <a:t>.</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FD971A6-98A6-461B-954A-F4E4B5A0B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fld id="{6D14B6F2-4EFD-434C-8177-054459147606}" type="slidenum">
              <a:rPr lang="en-US" altLang="en-US" sz="1200"/>
              <a:pPr eaLnBrk="1" hangingPunct="1"/>
              <a:t>107</a:t>
            </a:fld>
            <a:endParaRPr lang="en-US" altLang="en-US" sz="1200"/>
          </a:p>
        </p:txBody>
      </p:sp>
      <p:sp>
        <p:nvSpPr>
          <p:cNvPr id="23555" name="Rectangle 2">
            <a:extLst>
              <a:ext uri="{FF2B5EF4-FFF2-40B4-BE49-F238E27FC236}">
                <a16:creationId xmlns:a16="http://schemas.microsoft.com/office/drawing/2014/main" id="{29650CA4-04F2-4786-B5DE-B6075371DB4D}"/>
              </a:ext>
            </a:extLst>
          </p:cNvPr>
          <p:cNvSpPr>
            <a:spLocks noGrp="1" noRot="1" noChangeAspect="1" noChangeArrowheads="1" noTextEdit="1"/>
          </p:cNvSpPr>
          <p:nvPr>
            <p:ph type="sldImg"/>
          </p:nvPr>
        </p:nvSpPr>
        <p:spPr>
          <a:solidFill>
            <a:srgbClr val="FFFFFF"/>
          </a:solidFill>
          <a:ln/>
        </p:spPr>
      </p:sp>
      <p:sp>
        <p:nvSpPr>
          <p:cNvPr id="23556" name="Rectangle 3">
            <a:extLst>
              <a:ext uri="{FF2B5EF4-FFF2-40B4-BE49-F238E27FC236}">
                <a16:creationId xmlns:a16="http://schemas.microsoft.com/office/drawing/2014/main" id="{529E6A29-D3CB-4FAE-80B3-182387939BDE}"/>
              </a:ext>
            </a:extLst>
          </p:cNvPr>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tLang="en-US" dirty="0">
                <a:latin typeface="Geneva" charset="0"/>
              </a:rPr>
              <a:t>In order to construct a confidence interval, we are going to make three assumptions:</a:t>
            </a:r>
          </a:p>
          <a:p>
            <a:pPr marL="228600" indent="-228600" eaLnBrk="1" hangingPunct="1"/>
            <a:r>
              <a:rPr lang="en-US" altLang="en-US" dirty="0">
                <a:latin typeface="Geneva" charset="0"/>
              </a:rPr>
              <a:t>1. The two populations have the same variance. This assumption is called the assumption of </a:t>
            </a:r>
            <a:r>
              <a:rPr lang="en-US" altLang="en-US" i="1" dirty="0">
                <a:latin typeface="Verdana-Italic" charset="0"/>
              </a:rPr>
              <a:t>homogeneity of variance</a:t>
            </a:r>
            <a:r>
              <a:rPr lang="en-US" altLang="en-US" dirty="0">
                <a:latin typeface="Geneva" charset="0"/>
              </a:rPr>
              <a:t>.</a:t>
            </a:r>
          </a:p>
          <a:p>
            <a:pPr marL="228600" indent="-228600" eaLnBrk="1" hangingPunct="1">
              <a:buFont typeface="Times" panose="02020603050405020304" pitchFamily="18" charset="0"/>
              <a:buNone/>
            </a:pPr>
            <a:r>
              <a:rPr lang="en-US" altLang="en-US" dirty="0">
                <a:latin typeface="Geneva" charset="0"/>
              </a:rPr>
              <a:t>2. The populations are </a:t>
            </a:r>
            <a:r>
              <a:rPr lang="en-US" altLang="en-US" i="1" dirty="0">
                <a:solidFill>
                  <a:srgbClr val="0000EE"/>
                </a:solidFill>
                <a:latin typeface="Verdana-Italic" charset="0"/>
              </a:rPr>
              <a:t>normally distributed</a:t>
            </a:r>
            <a:r>
              <a:rPr lang="en-US" altLang="en-US" dirty="0">
                <a:latin typeface="Geneva" charset="0"/>
              </a:rPr>
              <a:t>. </a:t>
            </a:r>
          </a:p>
          <a:p>
            <a:pPr marL="228600" indent="-228600" eaLnBrk="1" hangingPunct="1">
              <a:buFont typeface="Times" panose="02020603050405020304" pitchFamily="18" charset="0"/>
              <a:buNone/>
            </a:pPr>
            <a:r>
              <a:rPr lang="en-US" altLang="en-US" dirty="0">
                <a:latin typeface="Geneva" charset="0"/>
              </a:rPr>
              <a:t>3. Each value is sampled </a:t>
            </a:r>
            <a:r>
              <a:rPr lang="en-US" altLang="en-US" i="1" dirty="0">
                <a:solidFill>
                  <a:srgbClr val="0000EE"/>
                </a:solidFill>
                <a:latin typeface="Verdana-Italic" charset="0"/>
              </a:rPr>
              <a:t>independently</a:t>
            </a:r>
            <a:r>
              <a:rPr lang="en-US" altLang="en-US" dirty="0">
                <a:latin typeface="Geneva" charset="0"/>
              </a:rPr>
              <a:t> from each other value.</a:t>
            </a:r>
          </a:p>
          <a:p>
            <a:pPr marL="228600" indent="-228600" eaLnBrk="1" hangingPunct="1">
              <a:buFont typeface="Times" panose="02020603050405020304" pitchFamily="18" charset="0"/>
              <a:buNone/>
            </a:pPr>
            <a:r>
              <a:rPr lang="en-US" altLang="en-US" dirty="0">
                <a:latin typeface="Geneva" charset="0"/>
              </a:rPr>
              <a:t>The consequences of violating these assumption is discussed in a later section. For now, it is enough to say that small-to-moderate violations of the first two assumptions do not make much difference.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
        <p:nvSpPr>
          <p:cNvPr id="5" name="Date Placeholder 3"/>
          <p:cNvSpPr>
            <a:spLocks noGrp="1"/>
          </p:cNvSpPr>
          <p:nvPr>
            <p:ph type="dt" sz="half" idx="10"/>
          </p:nvPr>
        </p:nvSpPr>
        <p:spPr>
          <a:xfrm>
            <a:off x="2624890" y="6493375"/>
            <a:ext cx="2480510" cy="318962"/>
          </a:xfrm>
        </p:spPr>
        <p:txBody>
          <a:bodyPr/>
          <a:lstStyle>
            <a:lvl1pPr>
              <a:defRPr>
                <a:solidFill>
                  <a:schemeClr val="tx1"/>
                </a:solidFill>
              </a:defRPr>
            </a:lvl1pPr>
          </a:lstStyle>
          <a:p>
            <a:fld id="{F9515D3C-42C7-44D9-AFED-55E034C07AA1}" type="datetime1">
              <a:rPr lang="en-US" smtClean="0"/>
              <a:pPr/>
              <a:t>5/17/2020</a:t>
            </a:fld>
            <a:r>
              <a:rPr lang="en-US" dirty="0"/>
              <a:t> – Dr. Anil D Chaturvedi</a:t>
            </a:r>
          </a:p>
        </p:txBody>
      </p:sp>
      <p:sp>
        <p:nvSpPr>
          <p:cNvPr id="6" name="Slide Number Placeholder 5"/>
          <p:cNvSpPr>
            <a:spLocks noGrp="1"/>
          </p:cNvSpPr>
          <p:nvPr>
            <p:ph type="sldNum" sz="quarter" idx="12"/>
          </p:nvPr>
        </p:nvSpPr>
        <p:spPr>
          <a:xfrm>
            <a:off x="6019800" y="6492875"/>
            <a:ext cx="2133600" cy="365125"/>
          </a:xfrm>
        </p:spPr>
        <p:txBody>
          <a:bodyPr/>
          <a:lstStyle/>
          <a:p>
            <a:fld id="{80D67E58-3990-4F01-938E-16946780C16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B6949-AD9C-4252-843D-D84B6034E2F4}" type="datetime1">
              <a:rPr lang="en-US" smtClean="0"/>
              <a:pPr/>
              <a:t>5/17/2020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41618B-4C23-4852-AE48-3233832C689B}" type="datetime1">
              <a:rPr lang="en-US" smtClean="0"/>
              <a:pPr/>
              <a:t>5/17/2020</a:t>
            </a:fld>
            <a:endParaRPr lang="en-US" dirty="0"/>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47AD-BBF8-4BFE-8CCE-9C716DE04618}" type="datetime1">
              <a:rPr lang="en-US" smtClean="0"/>
              <a:pPr/>
              <a:t>5/17/2020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47392-0A2C-4B5D-8F55-30349670BF16}" type="datetime1">
              <a:rPr lang="en-US" smtClean="0"/>
              <a:pPr/>
              <a:t>5/17/2020</a:t>
            </a:fld>
            <a:endParaRPr lang="en-US" dirty="0"/>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ext Placeholder 2"/>
          <p:cNvSpPr>
            <a:spLocks noGrp="1"/>
          </p:cNvSpPr>
          <p:nvPr>
            <p:ph type="body" sz="half" idx="1"/>
          </p:nvPr>
        </p:nvSpPr>
        <p:spPr>
          <a:xfrm>
            <a:off x="684893"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0858"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237113"/>
      </p:ext>
    </p:extLst>
  </p:cSld>
  <p:clrMapOvr>
    <a:masterClrMapping/>
  </p:clrMapOvr>
  <p:transition advClick="0" advTm="7000"/>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ext Placeholder 2"/>
          <p:cNvSpPr>
            <a:spLocks noGrp="1"/>
          </p:cNvSpPr>
          <p:nvPr>
            <p:ph type="body" sz="half" idx="1"/>
          </p:nvPr>
        </p:nvSpPr>
        <p:spPr>
          <a:xfrm>
            <a:off x="684893" y="1981200"/>
            <a:ext cx="7774214"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893" y="4362450"/>
            <a:ext cx="7774214"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319243"/>
      </p:ext>
    </p:extLst>
  </p:cSld>
  <p:clrMapOvr>
    <a:masterClrMapping/>
  </p:clrMapOvr>
  <p:transition advClick="0" advTm="17000"/>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ext Placeholder 2"/>
          <p:cNvSpPr>
            <a:spLocks noGrp="1"/>
          </p:cNvSpPr>
          <p:nvPr>
            <p:ph type="body" sz="half" idx="1"/>
          </p:nvPr>
        </p:nvSpPr>
        <p:spPr>
          <a:xfrm>
            <a:off x="684893"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0858" y="198120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0858" y="436245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8576619"/>
      </p:ext>
    </p:extLst>
  </p:cSld>
  <p:clrMapOvr>
    <a:masterClrMapping/>
  </p:clrMapOvr>
  <p:transition advClick="0" advTm="8000"/>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able Placeholder 2"/>
          <p:cNvSpPr>
            <a:spLocks noGrp="1"/>
          </p:cNvSpPr>
          <p:nvPr>
            <p:ph type="tbl" idx="1"/>
          </p:nvPr>
        </p:nvSpPr>
        <p:spPr>
          <a:xfrm>
            <a:off x="684893" y="1981200"/>
            <a:ext cx="7774214" cy="4533900"/>
          </a:xfrm>
        </p:spPr>
        <p:txBody>
          <a:bodyPr/>
          <a:lstStyle/>
          <a:p>
            <a:pPr lvl="0"/>
            <a:endParaRPr lang="en-US" noProof="0"/>
          </a:p>
        </p:txBody>
      </p:sp>
    </p:spTree>
    <p:extLst>
      <p:ext uri="{BB962C8B-B14F-4D97-AF65-F5344CB8AC3E}">
        <p14:creationId xmlns:p14="http://schemas.microsoft.com/office/powerpoint/2010/main" val="3216726104"/>
      </p:ext>
    </p:extLst>
  </p:cSld>
  <p:clrMapOvr>
    <a:masterClrMapping/>
  </p:clrMapOvr>
  <p:transition advTm="31000"/>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4893" y="609600"/>
            <a:ext cx="7774214" cy="1143000"/>
          </a:xfrm>
        </p:spPr>
        <p:txBody>
          <a:bodyPr/>
          <a:lstStyle/>
          <a:p>
            <a:r>
              <a:rPr lang="en-US"/>
              <a:t>Click to edit Master title style</a:t>
            </a:r>
          </a:p>
        </p:txBody>
      </p:sp>
      <p:sp>
        <p:nvSpPr>
          <p:cNvPr id="3" name="Content Placeholder 2"/>
          <p:cNvSpPr>
            <a:spLocks noGrp="1"/>
          </p:cNvSpPr>
          <p:nvPr>
            <p:ph sz="quarter" idx="1"/>
          </p:nvPr>
        </p:nvSpPr>
        <p:spPr>
          <a:xfrm>
            <a:off x="684893" y="198120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0858" y="198120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4893" y="436245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80858" y="436245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605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Content Placeholder 2"/>
          <p:cNvSpPr>
            <a:spLocks noGrp="1"/>
          </p:cNvSpPr>
          <p:nvPr>
            <p:ph sz="half" idx="1"/>
          </p:nvPr>
        </p:nvSpPr>
        <p:spPr>
          <a:xfrm>
            <a:off x="684893"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0858" y="198120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0858" y="436245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78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4090" y="6493375"/>
            <a:ext cx="2286000" cy="272800"/>
          </a:xfrm>
        </p:spPr>
        <p:txBody>
          <a:bodyPr/>
          <a:lstStyle/>
          <a:p>
            <a:fld id="{F9515D3C-42C7-44D9-AFED-55E034C07AA1}" type="datetime1">
              <a:rPr lang="en-US" smtClean="0"/>
              <a:pPr/>
              <a:t>5/17/2020</a:t>
            </a:fld>
            <a:r>
              <a:rPr lang="en-US" dirty="0"/>
              <a:t> – Dr. Anil D Chaturvedi</a:t>
            </a:r>
          </a:p>
        </p:txBody>
      </p:sp>
      <p:sp>
        <p:nvSpPr>
          <p:cNvPr id="6" name="Slide Number Placeholder 5"/>
          <p:cNvSpPr>
            <a:spLocks noGrp="1"/>
          </p:cNvSpPr>
          <p:nvPr>
            <p:ph type="sldNum" sz="quarter" idx="12"/>
          </p:nvPr>
        </p:nvSpPr>
        <p:spPr>
          <a:xfrm>
            <a:off x="6027821" y="6440839"/>
            <a:ext cx="2133600" cy="365125"/>
          </a:xfrm>
        </p:spPr>
        <p:txBody>
          <a:bodyPr/>
          <a:lstStyle/>
          <a:p>
            <a:fld id="{80D67E58-3990-4F01-938E-16946780C166}" type="slidenum">
              <a:rPr lang="en-US" smtClean="0"/>
              <a:pPr/>
              <a:t>‹#›</a:t>
            </a:fld>
            <a:endParaRPr lang="en-US" dirty="0"/>
          </a:p>
        </p:txBody>
      </p:sp>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
        <p:nvSpPr>
          <p:cNvPr id="10" name="Date Placeholder 3"/>
          <p:cNvSpPr txBox="1">
            <a:spLocks/>
          </p:cNvSpPr>
          <p:nvPr userDrawn="1"/>
        </p:nvSpPr>
        <p:spPr>
          <a:xfrm>
            <a:off x="34090" y="6493375"/>
            <a:ext cx="2286000" cy="2728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15D3C-42C7-44D9-AFED-55E034C07AA1}" type="datetime1">
              <a:rPr lang="en-US" smtClean="0"/>
              <a:pPr/>
              <a:t>5/17/2020</a:t>
            </a:fld>
            <a:r>
              <a:rPr lang="en-US" dirty="0"/>
              <a:t> – Dr. Anil D Chaturvedi</a:t>
            </a:r>
          </a:p>
        </p:txBody>
      </p:sp>
      <p:sp>
        <p:nvSpPr>
          <p:cNvPr id="11" name="Slide Number Placeholder 5"/>
          <p:cNvSpPr txBox="1">
            <a:spLocks/>
          </p:cNvSpPr>
          <p:nvPr userDrawn="1"/>
        </p:nvSpPr>
        <p:spPr>
          <a:xfrm>
            <a:off x="6059352" y="64709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D67E58-3990-4F01-938E-16946780C16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A1537-3EA7-4187-ACD6-C306BA250E86}" type="datetime1">
              <a:rPr lang="en-US" smtClean="0"/>
              <a:pPr/>
              <a:t>5/17/2020</a:t>
            </a:fld>
            <a:endParaRPr lang="en-US" dirty="0"/>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AA96-4CFE-4240-B313-76F9BCBA4838}" type="datetime1">
              <a:rPr lang="en-US" smtClean="0"/>
              <a:pPr/>
              <a:t>5/17/2020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AC3297-4D85-4F25-BFF5-39558BFF0BA3}" type="datetime1">
              <a:rPr lang="en-US" smtClean="0"/>
              <a:pPr/>
              <a:t>5/17/2020</a:t>
            </a:fld>
            <a:endParaRPr lang="en-US" dirty="0"/>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6EAD55-450B-467D-9FF1-40D459BC7437}" type="datetime1">
              <a:rPr lang="en-US" smtClean="0"/>
              <a:pPr/>
              <a:t>5/17/2020</a:t>
            </a:fld>
            <a:endParaRPr lang="en-US" dirty="0"/>
          </a:p>
        </p:txBody>
      </p:sp>
      <p:sp>
        <p:nvSpPr>
          <p:cNvPr id="9" name="Slide Number Placeholder 8"/>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6F04CB-6BD7-474C-BA0E-00D6673ABCA4}" type="datetime1">
              <a:rPr lang="en-US" smtClean="0"/>
              <a:pPr/>
              <a:t>5/17/2020</a:t>
            </a:fld>
            <a:endParaRPr lang="en-US" dirty="0"/>
          </a:p>
        </p:txBody>
      </p:sp>
      <p:sp>
        <p:nvSpPr>
          <p:cNvPr id="5" name="Slide Number Placeholder 4"/>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4372E-2DF7-47CC-B9E1-E65C54A4B3FB}" type="datetime1">
              <a:rPr lang="en-US" smtClean="0"/>
              <a:pPr/>
              <a:t>5/17/2020</a:t>
            </a:fld>
            <a:endParaRPr lang="en-US" dirty="0"/>
          </a:p>
        </p:txBody>
      </p:sp>
      <p:sp>
        <p:nvSpPr>
          <p:cNvPr id="4" name="Slide Number Placeholder 3"/>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8BB40-09FA-4850-9C17-6CCC6A5E8303}" type="datetime1">
              <a:rPr lang="en-US" smtClean="0"/>
              <a:pPr/>
              <a:t>5/17/2020</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67E58-3990-4F01-938E-16946780C16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3" r:id="rId14"/>
    <p:sldLayoutId id="2147483664" r:id="rId15"/>
    <p:sldLayoutId id="2147483665" r:id="rId16"/>
    <p:sldLayoutId id="2147483666" r:id="rId17"/>
    <p:sldLayoutId id="2147483667" r:id="rId18"/>
    <p:sldLayoutId id="2147483668" r:id="rId19"/>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0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oleObject" Target="../embeddings/oleObject16.bin"/></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58.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image" Target="../media/image57.wmf"/><Relationship Id="rId4" Type="http://schemas.openxmlformats.org/officeDocument/2006/relationships/oleObject" Target="../embeddings/oleObject17.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image" Target="../media/image59.wmf"/><Relationship Id="rId4" Type="http://schemas.openxmlformats.org/officeDocument/2006/relationships/oleObject" Target="../embeddings/oleObject19.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60.w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21.bin"/><Relationship Id="rId5" Type="http://schemas.openxmlformats.org/officeDocument/2006/relationships/image" Target="../media/image59.wmf"/><Relationship Id="rId4" Type="http://schemas.openxmlformats.org/officeDocument/2006/relationships/oleObject" Target="../embeddings/oleObject20.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61.wmf"/><Relationship Id="rId4" Type="http://schemas.openxmlformats.org/officeDocument/2006/relationships/oleObject" Target="../embeddings/oleObject22.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63.wmf"/><Relationship Id="rId4" Type="http://schemas.openxmlformats.org/officeDocument/2006/relationships/oleObject" Target="../embeddings/oleObject23.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64.wmf"/><Relationship Id="rId4" Type="http://schemas.openxmlformats.org/officeDocument/2006/relationships/oleObject" Target="../embeddings/oleObject24.bin"/></Relationships>
</file>

<file path=ppt/slides/_rels/slide12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image" Target="../media/image72.e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26.bin"/><Relationship Id="rId5" Type="http://schemas.openxmlformats.org/officeDocument/2006/relationships/image" Target="../media/image71.emf"/><Relationship Id="rId4" Type="http://schemas.openxmlformats.org/officeDocument/2006/relationships/oleObject" Target="../embeddings/oleObject25.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image" Target="../media/image71.emf"/><Relationship Id="rId4" Type="http://schemas.openxmlformats.org/officeDocument/2006/relationships/oleObject" Target="../embeddings/oleObject27.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image" Target="../media/image73.emf"/><Relationship Id="rId4" Type="http://schemas.openxmlformats.org/officeDocument/2006/relationships/oleObject" Target="../embeddings/oleObject28.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image" Target="../media/image74.emf"/><Relationship Id="rId4" Type="http://schemas.openxmlformats.org/officeDocument/2006/relationships/oleObject" Target="../embeddings/oleObject29.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75.emf"/><Relationship Id="rId4" Type="http://schemas.openxmlformats.org/officeDocument/2006/relationships/oleObject" Target="../embeddings/oleObject30.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vmlDrawing" Target="../drawings/vmlDrawing29.vml"/><Relationship Id="rId5" Type="http://schemas.openxmlformats.org/officeDocument/2006/relationships/image" Target="../media/image76.emf"/><Relationship Id="rId4" Type="http://schemas.openxmlformats.org/officeDocument/2006/relationships/oleObject" Target="../embeddings/oleObject31.bin"/></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vmlDrawing" Target="../drawings/vmlDrawing30.vml"/><Relationship Id="rId5" Type="http://schemas.openxmlformats.org/officeDocument/2006/relationships/image" Target="../media/image78.emf"/><Relationship Id="rId4" Type="http://schemas.openxmlformats.org/officeDocument/2006/relationships/oleObject" Target="../embeddings/oleObject32.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81.png"/><Relationship Id="rId4" Type="http://schemas.openxmlformats.org/officeDocument/2006/relationships/image" Target="../media/image80.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82.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84.png"/><Relationship Id="rId4" Type="http://schemas.openxmlformats.org/officeDocument/2006/relationships/image" Target="../media/image83.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85.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6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81.png"/><Relationship Id="rId4" Type="http://schemas.openxmlformats.org/officeDocument/2006/relationships/image" Target="../media/image80.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82.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84.png"/><Relationship Id="rId4" Type="http://schemas.openxmlformats.org/officeDocument/2006/relationships/image" Target="../media/image83.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4.xml"/><Relationship Id="rId1" Type="http://schemas.openxmlformats.org/officeDocument/2006/relationships/tags" Target="../tags/tag4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2.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4.xml"/><Relationship Id="rId7" Type="http://schemas.openxmlformats.org/officeDocument/2006/relationships/oleObject" Target="../embeddings/oleObject34.bin"/><Relationship Id="rId2" Type="http://schemas.openxmlformats.org/officeDocument/2006/relationships/tags" Target="../tags/tag51.xml"/><Relationship Id="rId1" Type="http://schemas.openxmlformats.org/officeDocument/2006/relationships/vmlDrawing" Target="../drawings/vmlDrawing31.vml"/><Relationship Id="rId6" Type="http://schemas.openxmlformats.org/officeDocument/2006/relationships/image" Target="../media/image89.wmf"/><Relationship Id="rId5" Type="http://schemas.openxmlformats.org/officeDocument/2006/relationships/oleObject" Target="../embeddings/oleObject33.bin"/><Relationship Id="rId4" Type="http://schemas.openxmlformats.org/officeDocument/2006/relationships/notesSlide" Target="../notesSlides/notesSlide176.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19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203.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89.xml"/><Relationship Id="rId5" Type="http://schemas.openxmlformats.org/officeDocument/2006/relationships/image" Target="../media/image92.png"/><Relationship Id="rId4" Type="http://schemas.openxmlformats.org/officeDocument/2006/relationships/image" Target="../media/image91.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7.xml"/><Relationship Id="rId1" Type="http://schemas.openxmlformats.org/officeDocument/2006/relationships/vmlDrawing" Target="../drawings/vmlDrawing32.vml"/><Relationship Id="rId6" Type="http://schemas.openxmlformats.org/officeDocument/2006/relationships/image" Target="../media/image93.wmf"/><Relationship Id="rId5" Type="http://schemas.openxmlformats.org/officeDocument/2006/relationships/oleObject" Target="../embeddings/oleObject35.bin"/><Relationship Id="rId4" Type="http://schemas.openxmlformats.org/officeDocument/2006/relationships/notesSlide" Target="../notesSlides/notesSlide206.xml"/></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vmlDrawing" Target="../drawings/vmlDrawing33.vml"/><Relationship Id="rId6" Type="http://schemas.openxmlformats.org/officeDocument/2006/relationships/image" Target="../media/image93.wmf"/><Relationship Id="rId5" Type="http://schemas.openxmlformats.org/officeDocument/2006/relationships/oleObject" Target="../embeddings/oleObject36.bin"/><Relationship Id="rId4" Type="http://schemas.openxmlformats.org/officeDocument/2006/relationships/notesSlide" Target="../notesSlides/notesSlide207.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vmlDrawing" Target="../drawings/vmlDrawing34.vml"/><Relationship Id="rId6" Type="http://schemas.openxmlformats.org/officeDocument/2006/relationships/image" Target="../media/image94.wmf"/><Relationship Id="rId5" Type="http://schemas.openxmlformats.org/officeDocument/2006/relationships/oleObject" Target="../embeddings/oleObject37.bin"/><Relationship Id="rId4" Type="http://schemas.openxmlformats.org/officeDocument/2006/relationships/notesSlide" Target="../notesSlides/notesSlide208.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vmlDrawing" Target="../drawings/vmlDrawing35.vml"/><Relationship Id="rId6" Type="http://schemas.openxmlformats.org/officeDocument/2006/relationships/image" Target="../media/image95.wmf"/><Relationship Id="rId5" Type="http://schemas.openxmlformats.org/officeDocument/2006/relationships/oleObject" Target="../embeddings/oleObject38.bin"/><Relationship Id="rId4" Type="http://schemas.openxmlformats.org/officeDocument/2006/relationships/notesSlide" Target="../notesSlides/notesSlide209.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4.xml"/><Relationship Id="rId1" Type="http://schemas.openxmlformats.org/officeDocument/2006/relationships/tags" Target="../tags/tag107.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4.xml"/><Relationship Id="rId1" Type="http://schemas.openxmlformats.org/officeDocument/2006/relationships/tags" Target="../tags/tag109.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4.xml"/><Relationship Id="rId1" Type="http://schemas.openxmlformats.org/officeDocument/2006/relationships/tags" Target="../tags/tag111.xml"/><Relationship Id="rId5" Type="http://schemas.openxmlformats.org/officeDocument/2006/relationships/image" Target="../media/image98.jpeg"/><Relationship Id="rId4" Type="http://schemas.openxmlformats.org/officeDocument/2006/relationships/image" Target="../media/image97.jpe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4.xml"/><Relationship Id="rId1" Type="http://schemas.openxmlformats.org/officeDocument/2006/relationships/tags" Target="../tags/tag113.xml"/><Relationship Id="rId5" Type="http://schemas.openxmlformats.org/officeDocument/2006/relationships/image" Target="../media/image99.jpeg"/><Relationship Id="rId4" Type="http://schemas.openxmlformats.org/officeDocument/2006/relationships/image" Target="../media/image98.jpe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4.xml"/><Relationship Id="rId1" Type="http://schemas.openxmlformats.org/officeDocument/2006/relationships/tags" Target="../tags/tag115.xml"/><Relationship Id="rId4" Type="http://schemas.openxmlformats.org/officeDocument/2006/relationships/image" Target="../media/image100.png"/></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vmlDrawing" Target="../drawings/vmlDrawing36.vml"/><Relationship Id="rId6" Type="http://schemas.openxmlformats.org/officeDocument/2006/relationships/image" Target="../media/image101.wmf"/><Relationship Id="rId5" Type="http://schemas.openxmlformats.org/officeDocument/2006/relationships/oleObject" Target="../embeddings/oleObject39.bin"/><Relationship Id="rId4" Type="http://schemas.openxmlformats.org/officeDocument/2006/relationships/notesSlide" Target="../notesSlides/notesSlide216.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4.xml"/><Relationship Id="rId1" Type="http://schemas.openxmlformats.org/officeDocument/2006/relationships/tags" Target="../tags/tag119.xml"/><Relationship Id="rId4" Type="http://schemas.openxmlformats.org/officeDocument/2006/relationships/image" Target="../media/image102.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4.xml"/><Relationship Id="rId1" Type="http://schemas.openxmlformats.org/officeDocument/2006/relationships/tags" Target="../tags/tag121.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4.xml"/><Relationship Id="rId1" Type="http://schemas.openxmlformats.org/officeDocument/2006/relationships/tags" Target="../tags/tag125.xml"/></Relationships>
</file>

<file path=ppt/slides/_rels/slide23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slideLayout" Target="../slideLayouts/slideLayout4.xml"/><Relationship Id="rId7" Type="http://schemas.openxmlformats.org/officeDocument/2006/relationships/oleObject" Target="../embeddings/oleObject41.bin"/><Relationship Id="rId2" Type="http://schemas.openxmlformats.org/officeDocument/2006/relationships/tags" Target="../tags/tag127.xml"/><Relationship Id="rId1" Type="http://schemas.openxmlformats.org/officeDocument/2006/relationships/vmlDrawing" Target="../drawings/vmlDrawing37.vml"/><Relationship Id="rId6" Type="http://schemas.openxmlformats.org/officeDocument/2006/relationships/image" Target="../media/image103.wmf"/><Relationship Id="rId5" Type="http://schemas.openxmlformats.org/officeDocument/2006/relationships/oleObject" Target="../embeddings/oleObject40.bin"/><Relationship Id="rId4" Type="http://schemas.openxmlformats.org/officeDocument/2006/relationships/notesSlide" Target="../notesSlides/notesSlide2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slideLayout" Target="../slideLayouts/slideLayout4.xml"/><Relationship Id="rId7" Type="http://schemas.openxmlformats.org/officeDocument/2006/relationships/oleObject" Target="../embeddings/oleObject43.bin"/><Relationship Id="rId2" Type="http://schemas.openxmlformats.org/officeDocument/2006/relationships/tags" Target="../tags/tag129.xml"/><Relationship Id="rId1" Type="http://schemas.openxmlformats.org/officeDocument/2006/relationships/vmlDrawing" Target="../drawings/vmlDrawing38.vml"/><Relationship Id="rId6" Type="http://schemas.openxmlformats.org/officeDocument/2006/relationships/image" Target="../media/image105.wmf"/><Relationship Id="rId5" Type="http://schemas.openxmlformats.org/officeDocument/2006/relationships/oleObject" Target="../embeddings/oleObject42.bin"/><Relationship Id="rId4" Type="http://schemas.openxmlformats.org/officeDocument/2006/relationships/notesSlide" Target="../notesSlides/notesSlide222.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1.xml"/><Relationship Id="rId1" Type="http://schemas.openxmlformats.org/officeDocument/2006/relationships/vmlDrawing" Target="../drawings/vmlDrawing39.vml"/><Relationship Id="rId6" Type="http://schemas.openxmlformats.org/officeDocument/2006/relationships/image" Target="../media/image107.wmf"/><Relationship Id="rId5" Type="http://schemas.openxmlformats.org/officeDocument/2006/relationships/oleObject" Target="../embeddings/oleObject44.bin"/><Relationship Id="rId4" Type="http://schemas.openxmlformats.org/officeDocument/2006/relationships/notesSlide" Target="../notesSlides/notesSlide223.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3.xml"/><Relationship Id="rId1" Type="http://schemas.openxmlformats.org/officeDocument/2006/relationships/vmlDrawing" Target="../drawings/vmlDrawing40.vml"/><Relationship Id="rId6" Type="http://schemas.openxmlformats.org/officeDocument/2006/relationships/image" Target="../media/image108.wmf"/><Relationship Id="rId5" Type="http://schemas.openxmlformats.org/officeDocument/2006/relationships/oleObject" Target="../embeddings/oleObject45.bin"/><Relationship Id="rId4" Type="http://schemas.openxmlformats.org/officeDocument/2006/relationships/notesSlide" Target="../notesSlides/notesSlide224.xml"/></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5.xml"/><Relationship Id="rId1" Type="http://schemas.openxmlformats.org/officeDocument/2006/relationships/vmlDrawing" Target="../drawings/vmlDrawing41.vml"/><Relationship Id="rId6" Type="http://schemas.openxmlformats.org/officeDocument/2006/relationships/image" Target="../media/image109.wmf"/><Relationship Id="rId5" Type="http://schemas.openxmlformats.org/officeDocument/2006/relationships/oleObject" Target="../embeddings/oleObject46.bin"/><Relationship Id="rId4" Type="http://schemas.openxmlformats.org/officeDocument/2006/relationships/notesSlide" Target="../notesSlides/notesSlide225.xml"/></Relationships>
</file>

<file path=ppt/slides/_rels/slide244.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slideLayout" Target="../slideLayouts/slideLayout4.xml"/><Relationship Id="rId7" Type="http://schemas.openxmlformats.org/officeDocument/2006/relationships/oleObject" Target="../embeddings/oleObject48.bin"/><Relationship Id="rId2" Type="http://schemas.openxmlformats.org/officeDocument/2006/relationships/tags" Target="../tags/tag137.xml"/><Relationship Id="rId1" Type="http://schemas.openxmlformats.org/officeDocument/2006/relationships/vmlDrawing" Target="../drawings/vmlDrawing42.vml"/><Relationship Id="rId6" Type="http://schemas.openxmlformats.org/officeDocument/2006/relationships/image" Target="../media/image110.wmf"/><Relationship Id="rId5" Type="http://schemas.openxmlformats.org/officeDocument/2006/relationships/oleObject" Target="../embeddings/oleObject47.bin"/><Relationship Id="rId4" Type="http://schemas.openxmlformats.org/officeDocument/2006/relationships/notesSlide" Target="../notesSlides/notesSlide226.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4.xml"/><Relationship Id="rId1" Type="http://schemas.openxmlformats.org/officeDocument/2006/relationships/tags" Target="../tags/tag139.xml"/><Relationship Id="rId4" Type="http://schemas.openxmlformats.org/officeDocument/2006/relationships/image" Target="../media/image111.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4.xml"/><Relationship Id="rId1" Type="http://schemas.openxmlformats.org/officeDocument/2006/relationships/tags" Target="../tags/tag141.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143.xml"/></Relationships>
</file>

<file path=ppt/slides/_rels/slide24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4.xml"/><Relationship Id="rId1" Type="http://schemas.openxmlformats.org/officeDocument/2006/relationships/vmlDrawing" Target="../drawings/vmlDrawing43.vml"/><Relationship Id="rId5" Type="http://schemas.openxmlformats.org/officeDocument/2006/relationships/image" Target="../media/image112.wmf"/><Relationship Id="rId4" Type="http://schemas.openxmlformats.org/officeDocument/2006/relationships/oleObject" Target="../embeddings/oleObject49.bin"/></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4.xml"/><Relationship Id="rId1" Type="http://schemas.openxmlformats.org/officeDocument/2006/relationships/vmlDrawing" Target="../drawings/vmlDrawing44.vml"/><Relationship Id="rId5" Type="http://schemas.openxmlformats.org/officeDocument/2006/relationships/image" Target="../media/image113.wmf"/><Relationship Id="rId4" Type="http://schemas.openxmlformats.org/officeDocument/2006/relationships/oleObject" Target="../embeddings/oleObject50.bin"/></Relationships>
</file>

<file path=ppt/slides/_rels/slide2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41.xml"/><Relationship Id="rId7" Type="http://schemas.openxmlformats.org/officeDocument/2006/relationships/image" Target="../media/image115.wmf"/><Relationship Id="rId2" Type="http://schemas.openxmlformats.org/officeDocument/2006/relationships/slideLayout" Target="../slideLayouts/slideLayout4.xml"/><Relationship Id="rId1" Type="http://schemas.openxmlformats.org/officeDocument/2006/relationships/vmlDrawing" Target="../drawings/vmlDrawing45.vml"/><Relationship Id="rId6" Type="http://schemas.openxmlformats.org/officeDocument/2006/relationships/oleObject" Target="../embeddings/oleObject52.bin"/><Relationship Id="rId5" Type="http://schemas.openxmlformats.org/officeDocument/2006/relationships/image" Target="../media/image114.wmf"/><Relationship Id="rId4" Type="http://schemas.openxmlformats.org/officeDocument/2006/relationships/oleObject" Target="../embeddings/oleObject51.bin"/></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43.xml"/><Relationship Id="rId7" Type="http://schemas.openxmlformats.org/officeDocument/2006/relationships/image" Target="../media/image117.w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oleObject" Target="../embeddings/oleObject54.bin"/><Relationship Id="rId5" Type="http://schemas.openxmlformats.org/officeDocument/2006/relationships/image" Target="../media/image116.wmf"/><Relationship Id="rId4" Type="http://schemas.openxmlformats.org/officeDocument/2006/relationships/oleObject" Target="../embeddings/oleObject53.bin"/></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44.xml"/><Relationship Id="rId7" Type="http://schemas.openxmlformats.org/officeDocument/2006/relationships/image" Target="../media/image119.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oleObject" Target="../embeddings/oleObject56.bin"/><Relationship Id="rId5" Type="http://schemas.openxmlformats.org/officeDocument/2006/relationships/image" Target="../media/image118.wmf"/><Relationship Id="rId4" Type="http://schemas.openxmlformats.org/officeDocument/2006/relationships/oleObject" Target="../embeddings/oleObject55.bin"/></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4.xml"/><Relationship Id="rId1" Type="http://schemas.openxmlformats.org/officeDocument/2006/relationships/vmlDrawing" Target="../drawings/vmlDrawing48.vml"/><Relationship Id="rId5" Type="http://schemas.openxmlformats.org/officeDocument/2006/relationships/image" Target="../media/image120.wmf"/><Relationship Id="rId4" Type="http://schemas.openxmlformats.org/officeDocument/2006/relationships/oleObject" Target="../embeddings/oleObject57.bin"/></Relationships>
</file>

<file path=ppt/slides/_rels/slide26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1.m4a"/><Relationship Id="rId7" Type="http://schemas.openxmlformats.org/officeDocument/2006/relationships/image" Target="../media/image112.wmf"/><Relationship Id="rId2" Type="http://schemas.microsoft.com/office/2007/relationships/media" Target="../media/media1.m4a"/><Relationship Id="rId1" Type="http://schemas.openxmlformats.org/officeDocument/2006/relationships/vmlDrawing" Target="../drawings/vmlDrawing49.vml"/><Relationship Id="rId6" Type="http://schemas.openxmlformats.org/officeDocument/2006/relationships/oleObject" Target="../embeddings/oleObject58.bin"/><Relationship Id="rId5" Type="http://schemas.openxmlformats.org/officeDocument/2006/relationships/notesSlide" Target="../notesSlides/notesSlide246.xml"/><Relationship Id="rId4"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5.xml"/><Relationship Id="rId1" Type="http://schemas.openxmlformats.org/officeDocument/2006/relationships/vmlDrawing" Target="../drawings/vmlDrawing50.vml"/><Relationship Id="rId6" Type="http://schemas.openxmlformats.org/officeDocument/2006/relationships/image" Target="../media/image121.png"/><Relationship Id="rId5" Type="http://schemas.openxmlformats.org/officeDocument/2006/relationships/oleObject" Target="../embeddings/oleObject59.bin"/><Relationship Id="rId4" Type="http://schemas.openxmlformats.org/officeDocument/2006/relationships/notesSlide" Target="../notesSlides/notesSlide249.xml"/></Relationships>
</file>

<file path=ppt/slides/_rels/slide27.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17.xml"/><Relationship Id="rId1" Type="http://schemas.openxmlformats.org/officeDocument/2006/relationships/tags" Target="../tags/tag147.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17.xml"/><Relationship Id="rId1" Type="http://schemas.openxmlformats.org/officeDocument/2006/relationships/tags" Target="../tags/tag149.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17.xml"/><Relationship Id="rId1" Type="http://schemas.openxmlformats.org/officeDocument/2006/relationships/tags" Target="../tags/tag151.xml"/></Relationships>
</file>

<file path=ppt/slides/_rels/slide273.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slideLayout" Target="../slideLayouts/slideLayout4.xml"/><Relationship Id="rId7" Type="http://schemas.openxmlformats.org/officeDocument/2006/relationships/oleObject" Target="../embeddings/oleObject61.bin"/><Relationship Id="rId2" Type="http://schemas.openxmlformats.org/officeDocument/2006/relationships/tags" Target="../tags/tag153.xml"/><Relationship Id="rId1" Type="http://schemas.openxmlformats.org/officeDocument/2006/relationships/vmlDrawing" Target="../drawings/vmlDrawing51.vml"/><Relationship Id="rId6" Type="http://schemas.openxmlformats.org/officeDocument/2006/relationships/image" Target="../media/image122.wmf"/><Relationship Id="rId5" Type="http://schemas.openxmlformats.org/officeDocument/2006/relationships/oleObject" Target="../embeddings/oleObject60.bin"/><Relationship Id="rId4" Type="http://schemas.openxmlformats.org/officeDocument/2006/relationships/notesSlide" Target="../notesSlides/notesSlide253.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6.xml"/><Relationship Id="rId1" Type="http://schemas.openxmlformats.org/officeDocument/2006/relationships/tags" Target="../tags/tag155.xml"/><Relationship Id="rId4" Type="http://schemas.openxmlformats.org/officeDocument/2006/relationships/image" Target="../media/image124.pn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25.png"/><Relationship Id="rId2" Type="http://schemas.openxmlformats.org/officeDocument/2006/relationships/tags" Target="../tags/tag157.xml"/><Relationship Id="rId1" Type="http://schemas.openxmlformats.org/officeDocument/2006/relationships/vmlDrawing" Target="../drawings/vmlDrawing52.vml"/><Relationship Id="rId6" Type="http://schemas.openxmlformats.org/officeDocument/2006/relationships/oleObject" Target="../embeddings/oleObject62.bin"/><Relationship Id="rId5" Type="http://schemas.openxmlformats.org/officeDocument/2006/relationships/image" Target="../media/image126.png"/><Relationship Id="rId4" Type="http://schemas.openxmlformats.org/officeDocument/2006/relationships/notesSlide" Target="../notesSlides/notesSlide255.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17.xml"/><Relationship Id="rId1" Type="http://schemas.openxmlformats.org/officeDocument/2006/relationships/tags" Target="../tags/tag159.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4.xml"/><Relationship Id="rId1" Type="http://schemas.openxmlformats.org/officeDocument/2006/relationships/tags" Target="../tags/tag161.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4.xml"/><Relationship Id="rId1" Type="http://schemas.openxmlformats.org/officeDocument/2006/relationships/tags" Target="../tags/tag163.xml"/></Relationships>
</file>

<file path=ppt/slides/_rels/slide279.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0.xml"/><Relationship Id="rId1" Type="http://schemas.openxmlformats.org/officeDocument/2006/relationships/slideLayout" Target="../slideLayouts/slideLayout18.xml"/><Relationship Id="rId5" Type="http://schemas.openxmlformats.org/officeDocument/2006/relationships/image" Target="../media/image129.png"/><Relationship Id="rId4" Type="http://schemas.openxmlformats.org/officeDocument/2006/relationships/image" Target="../media/image128.png"/></Relationships>
</file>

<file path=ppt/slides/_rels/slide282.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7.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4.xml"/><Relationship Id="rId1" Type="http://schemas.openxmlformats.org/officeDocument/2006/relationships/vmlDrawing" Target="../drawings/vmlDrawing53.vml"/><Relationship Id="rId5" Type="http://schemas.openxmlformats.org/officeDocument/2006/relationships/image" Target="../media/image131.wmf"/><Relationship Id="rId4" Type="http://schemas.openxmlformats.org/officeDocument/2006/relationships/oleObject" Target="../embeddings/oleObject63.bin"/></Relationships>
</file>

<file path=ppt/slides/_rels/slide29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272.xml"/><Relationship Id="rId7" Type="http://schemas.openxmlformats.org/officeDocument/2006/relationships/image" Target="../media/image133.wmf"/><Relationship Id="rId2" Type="http://schemas.openxmlformats.org/officeDocument/2006/relationships/slideLayout" Target="../slideLayouts/slideLayout19.xml"/><Relationship Id="rId1" Type="http://schemas.openxmlformats.org/officeDocument/2006/relationships/vmlDrawing" Target="../drawings/vmlDrawing54.vml"/><Relationship Id="rId6" Type="http://schemas.openxmlformats.org/officeDocument/2006/relationships/oleObject" Target="../embeddings/oleObject65.bin"/><Relationship Id="rId5" Type="http://schemas.openxmlformats.org/officeDocument/2006/relationships/image" Target="../media/image132.wmf"/><Relationship Id="rId4" Type="http://schemas.openxmlformats.org/officeDocument/2006/relationships/oleObject" Target="../embeddings/oleObject64.bin"/><Relationship Id="rId9" Type="http://schemas.openxmlformats.org/officeDocument/2006/relationships/image" Target="../media/image134.wmf"/></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4.xml"/><Relationship Id="rId1" Type="http://schemas.openxmlformats.org/officeDocument/2006/relationships/vmlDrawing" Target="../drawings/vmlDrawing55.vml"/><Relationship Id="rId5" Type="http://schemas.openxmlformats.org/officeDocument/2006/relationships/image" Target="../media/image135.wmf"/><Relationship Id="rId4" Type="http://schemas.openxmlformats.org/officeDocument/2006/relationships/oleObject" Target="../embeddings/oleObject67.bin"/></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0.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279.xml"/><Relationship Id="rId7" Type="http://schemas.openxmlformats.org/officeDocument/2006/relationships/image" Target="../media/image137.wmf"/><Relationship Id="rId2" Type="http://schemas.openxmlformats.org/officeDocument/2006/relationships/slideLayout" Target="../slideLayouts/slideLayout6.xml"/><Relationship Id="rId1" Type="http://schemas.openxmlformats.org/officeDocument/2006/relationships/vmlDrawing" Target="../drawings/vmlDrawing56.vml"/><Relationship Id="rId6" Type="http://schemas.openxmlformats.org/officeDocument/2006/relationships/oleObject" Target="../embeddings/oleObject69.bin"/><Relationship Id="rId5" Type="http://schemas.openxmlformats.org/officeDocument/2006/relationships/image" Target="../media/image134.wmf"/><Relationship Id="rId4" Type="http://schemas.openxmlformats.org/officeDocument/2006/relationships/oleObject" Target="../embeddings/oleObject68.bin"/><Relationship Id="rId9" Type="http://schemas.openxmlformats.org/officeDocument/2006/relationships/image" Target="../media/image138.wmf"/></Relationships>
</file>

<file path=ppt/slides/_rels/slide3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81.xml"/><Relationship Id="rId1" Type="http://schemas.openxmlformats.org/officeDocument/2006/relationships/slideLayout" Target="../slideLayouts/slideLayout18.xml"/><Relationship Id="rId4" Type="http://schemas.openxmlformats.org/officeDocument/2006/relationships/image" Target="../media/image140.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0.xml"/><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295.xml"/><Relationship Id="rId7" Type="http://schemas.openxmlformats.org/officeDocument/2006/relationships/image" Target="../media/image145.emf"/><Relationship Id="rId2" Type="http://schemas.openxmlformats.org/officeDocument/2006/relationships/slideLayout" Target="../slideLayouts/slideLayout4.xml"/><Relationship Id="rId1" Type="http://schemas.openxmlformats.org/officeDocument/2006/relationships/vmlDrawing" Target="../drawings/vmlDrawing57.vml"/><Relationship Id="rId6" Type="http://schemas.openxmlformats.org/officeDocument/2006/relationships/oleObject" Target="../embeddings/oleObject72.bin"/><Relationship Id="rId5" Type="http://schemas.openxmlformats.org/officeDocument/2006/relationships/image" Target="../media/image144.emf"/><Relationship Id="rId4" Type="http://schemas.openxmlformats.org/officeDocument/2006/relationships/oleObject" Target="../embeddings/oleObject71.bin"/></Relationships>
</file>

<file path=ppt/slides/_rels/slide3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7.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6.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07.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8.xml"/><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4.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5.w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hyperlink" Target="http://www.interesting.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5.png"/><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audio" Target="slide9.wav" TargetMode="Externa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27.e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39.wmf"/><Relationship Id="rId4" Type="http://schemas.openxmlformats.org/officeDocument/2006/relationships/oleObject" Target="../embeddings/oleObject10.bin"/></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39.wmf"/><Relationship Id="rId4" Type="http://schemas.openxmlformats.org/officeDocument/2006/relationships/oleObject" Target="../embeddings/oleObject11.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41.wmf"/><Relationship Id="rId4" Type="http://schemas.openxmlformats.org/officeDocument/2006/relationships/oleObject" Target="../embeddings/oleObject12.bin"/></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audio" Target="Microsoft%20Office%202004" TargetMode="External"/><Relationship Id="rId5" Type="http://schemas.openxmlformats.org/officeDocument/2006/relationships/image" Target="../media/image44.png"/><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5.emf"/><Relationship Id="rId2" Type="http://schemas.openxmlformats.org/officeDocument/2006/relationships/audio" Target="Microsoft%20Office%202004" TargetMode="External"/><Relationship Id="rId1" Type="http://schemas.openxmlformats.org/officeDocument/2006/relationships/vmlDrawing" Target="../drawings/vmlDrawing12.vml"/><Relationship Id="rId6" Type="http://schemas.openxmlformats.org/officeDocument/2006/relationships/package" Target="../embeddings/Microsoft_Excel_Worksheet.xlsx"/><Relationship Id="rId5" Type="http://schemas.openxmlformats.org/officeDocument/2006/relationships/image" Target="../media/image30.png"/><Relationship Id="rId4" Type="http://schemas.openxmlformats.org/officeDocument/2006/relationships/notesSlide" Target="../notesSlides/notesSlide8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6.emf"/><Relationship Id="rId2" Type="http://schemas.openxmlformats.org/officeDocument/2006/relationships/audio" Target="Microsoft%20Office%202004" TargetMode="External"/><Relationship Id="rId1" Type="http://schemas.openxmlformats.org/officeDocument/2006/relationships/vmlDrawing" Target="../drawings/vmlDrawing13.vml"/><Relationship Id="rId6" Type="http://schemas.openxmlformats.org/officeDocument/2006/relationships/package" Target="../embeddings/Microsoft_Excel_Worksheet1.xlsx"/><Relationship Id="rId5" Type="http://schemas.openxmlformats.org/officeDocument/2006/relationships/image" Target="../media/image30.png"/><Relationship Id="rId4" Type="http://schemas.openxmlformats.org/officeDocument/2006/relationships/notesSlide" Target="../notesSlides/notesSlide8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47.wmf"/><Relationship Id="rId4" Type="http://schemas.openxmlformats.org/officeDocument/2006/relationships/oleObject" Target="../embeddings/oleObject13.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48.wmf"/><Relationship Id="rId4" Type="http://schemas.openxmlformats.org/officeDocument/2006/relationships/oleObject" Target="../embeddings/oleObject14.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image" Target="../media/image49.wmf"/><Relationship Id="rId4" Type="http://schemas.openxmlformats.org/officeDocument/2006/relationships/oleObject" Target="../embeddings/oleObject15.bin"/></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1143000"/>
            <a:ext cx="6858000" cy="1951303"/>
          </a:xfrm>
          <a:solidFill>
            <a:schemeClr val="accent2">
              <a:lumMod val="75000"/>
              <a:alpha val="75000"/>
            </a:schemeClr>
          </a:solidFill>
        </p:spPr>
        <p:txBody>
          <a:bodyPr wrap="square">
            <a:spAutoFit/>
          </a:bodyPr>
          <a:lstStyle/>
          <a:p>
            <a:r>
              <a:rPr lang="en-US" dirty="0">
                <a:solidFill>
                  <a:schemeClr val="bg1"/>
                </a:solidFill>
              </a:rPr>
              <a:t>Stats Bootcamp</a:t>
            </a:r>
          </a:p>
          <a:p>
            <a:r>
              <a:rPr lang="en-US" dirty="0">
                <a:solidFill>
                  <a:schemeClr val="bg1"/>
                </a:solidFill>
              </a:rPr>
              <a:t>MSc in Analytics</a:t>
            </a:r>
          </a:p>
          <a:p>
            <a:r>
              <a:rPr lang="en-US" sz="1400" dirty="0">
                <a:solidFill>
                  <a:schemeClr val="bg1"/>
                </a:solidFill>
              </a:rPr>
              <a:t>Dr. Anil D Chaturvedi</a:t>
            </a:r>
          </a:p>
          <a:p>
            <a:r>
              <a:rPr lang="en-US" sz="1400" dirty="0">
                <a:solidFill>
                  <a:schemeClr val="bg1"/>
                </a:solidFill>
              </a:rPr>
              <a:t>Email: anilchaturvedi@uchicago.edu</a:t>
            </a:r>
          </a:p>
          <a:p>
            <a:r>
              <a:rPr lang="en-US" sz="1400" dirty="0">
                <a:solidFill>
                  <a:schemeClr val="bg1"/>
                </a:solidFill>
              </a:rPr>
              <a:t>Phone: 301-299-2434</a:t>
            </a: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48131" name="Picture 3"/>
          <p:cNvPicPr>
            <a:picLocks noChangeAspect="1" noChangeArrowheads="1"/>
          </p:cNvPicPr>
          <p:nvPr/>
        </p:nvPicPr>
        <p:blipFill>
          <a:blip r:embed="rId3" cstate="print"/>
          <a:srcRect/>
          <a:stretch>
            <a:fillRect/>
          </a:stretch>
        </p:blipFill>
        <p:spPr bwMode="auto">
          <a:xfrm>
            <a:off x="1750595" y="3962400"/>
            <a:ext cx="5297905" cy="1065187"/>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80ACD8-85EA-4244-A77F-EC3265DEA900}"/>
              </a:ext>
            </a:extLst>
          </p:cNvPr>
          <p:cNvSpPr>
            <a:spLocks noGrp="1" noChangeArrowheads="1"/>
          </p:cNvSpPr>
          <p:nvPr>
            <p:ph type="title"/>
          </p:nvPr>
        </p:nvSpPr>
        <p:spPr/>
        <p:txBody>
          <a:bodyPr/>
          <a:lstStyle/>
          <a:p>
            <a:r>
              <a:rPr lang="en-US" altLang="en-US"/>
              <a:t>Degrees of Freedom</a:t>
            </a:r>
          </a:p>
        </p:txBody>
      </p:sp>
      <p:grpSp>
        <p:nvGrpSpPr>
          <p:cNvPr id="24951" name="Group 375">
            <a:extLst>
              <a:ext uri="{FF2B5EF4-FFF2-40B4-BE49-F238E27FC236}">
                <a16:creationId xmlns:a16="http://schemas.microsoft.com/office/drawing/2014/main" id="{1A150C9E-2F6A-444A-879A-9B8726783459}"/>
              </a:ext>
            </a:extLst>
          </p:cNvPr>
          <p:cNvGrpSpPr>
            <a:grpSpLocks/>
          </p:cNvGrpSpPr>
          <p:nvPr/>
        </p:nvGrpSpPr>
        <p:grpSpPr bwMode="auto">
          <a:xfrm>
            <a:off x="6096001" y="2177144"/>
            <a:ext cx="378733" cy="378733"/>
            <a:chOff x="2688" y="888"/>
            <a:chExt cx="167" cy="167"/>
          </a:xfrm>
        </p:grpSpPr>
        <p:sp>
          <p:nvSpPr>
            <p:cNvPr id="24617" name="Oval 41">
              <a:extLst>
                <a:ext uri="{FF2B5EF4-FFF2-40B4-BE49-F238E27FC236}">
                  <a16:creationId xmlns:a16="http://schemas.microsoft.com/office/drawing/2014/main" id="{E14A3228-3D1B-4DCF-8131-633B2B45433C}"/>
                </a:ext>
              </a:extLst>
            </p:cNvPr>
            <p:cNvSpPr>
              <a:spLocks noChangeArrowheads="1"/>
            </p:cNvSpPr>
            <p:nvPr/>
          </p:nvSpPr>
          <p:spPr bwMode="auto">
            <a:xfrm>
              <a:off x="2688"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18" name="Oval 42">
              <a:extLst>
                <a:ext uri="{FF2B5EF4-FFF2-40B4-BE49-F238E27FC236}">
                  <a16:creationId xmlns:a16="http://schemas.microsoft.com/office/drawing/2014/main" id="{70A9E7B2-B562-4897-823F-0516E7E5E866}"/>
                </a:ext>
              </a:extLst>
            </p:cNvPr>
            <p:cNvSpPr>
              <a:spLocks noChangeArrowheads="1"/>
            </p:cNvSpPr>
            <p:nvPr/>
          </p:nvSpPr>
          <p:spPr bwMode="auto">
            <a:xfrm>
              <a:off x="2736"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19" name="Oval 43">
              <a:extLst>
                <a:ext uri="{FF2B5EF4-FFF2-40B4-BE49-F238E27FC236}">
                  <a16:creationId xmlns:a16="http://schemas.microsoft.com/office/drawing/2014/main" id="{6E90BFD3-F4F3-4425-A4AE-DB45BFDC5A4E}"/>
                </a:ext>
              </a:extLst>
            </p:cNvPr>
            <p:cNvSpPr>
              <a:spLocks noChangeArrowheads="1"/>
            </p:cNvSpPr>
            <p:nvPr/>
          </p:nvSpPr>
          <p:spPr bwMode="auto">
            <a:xfrm>
              <a:off x="2784"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0" name="Oval 44">
              <a:extLst>
                <a:ext uri="{FF2B5EF4-FFF2-40B4-BE49-F238E27FC236}">
                  <a16:creationId xmlns:a16="http://schemas.microsoft.com/office/drawing/2014/main" id="{59EABF48-39A6-4192-8716-D9CEAEEA2982}"/>
                </a:ext>
              </a:extLst>
            </p:cNvPr>
            <p:cNvSpPr>
              <a:spLocks noChangeArrowheads="1"/>
            </p:cNvSpPr>
            <p:nvPr/>
          </p:nvSpPr>
          <p:spPr bwMode="auto">
            <a:xfrm>
              <a:off x="2832"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1" name="Oval 45">
              <a:extLst>
                <a:ext uri="{FF2B5EF4-FFF2-40B4-BE49-F238E27FC236}">
                  <a16:creationId xmlns:a16="http://schemas.microsoft.com/office/drawing/2014/main" id="{9ED8E93B-FCE2-4E84-9935-8840E119124A}"/>
                </a:ext>
              </a:extLst>
            </p:cNvPr>
            <p:cNvSpPr>
              <a:spLocks noChangeArrowheads="1"/>
            </p:cNvSpPr>
            <p:nvPr/>
          </p:nvSpPr>
          <p:spPr bwMode="auto">
            <a:xfrm>
              <a:off x="2713"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2" name="Oval 46">
              <a:extLst>
                <a:ext uri="{FF2B5EF4-FFF2-40B4-BE49-F238E27FC236}">
                  <a16:creationId xmlns:a16="http://schemas.microsoft.com/office/drawing/2014/main" id="{9E62F496-657D-482C-8D3C-6F30CFD56964}"/>
                </a:ext>
              </a:extLst>
            </p:cNvPr>
            <p:cNvSpPr>
              <a:spLocks noChangeArrowheads="1"/>
            </p:cNvSpPr>
            <p:nvPr/>
          </p:nvSpPr>
          <p:spPr bwMode="auto">
            <a:xfrm>
              <a:off x="2761"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3" name="Oval 47">
              <a:extLst>
                <a:ext uri="{FF2B5EF4-FFF2-40B4-BE49-F238E27FC236}">
                  <a16:creationId xmlns:a16="http://schemas.microsoft.com/office/drawing/2014/main" id="{25703AC6-2702-4CD9-A179-800AD1AAC10D}"/>
                </a:ext>
              </a:extLst>
            </p:cNvPr>
            <p:cNvSpPr>
              <a:spLocks noChangeArrowheads="1"/>
            </p:cNvSpPr>
            <p:nvPr/>
          </p:nvSpPr>
          <p:spPr bwMode="auto">
            <a:xfrm>
              <a:off x="2809"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4" name="Oval 48">
              <a:extLst>
                <a:ext uri="{FF2B5EF4-FFF2-40B4-BE49-F238E27FC236}">
                  <a16:creationId xmlns:a16="http://schemas.microsoft.com/office/drawing/2014/main" id="{726923E5-A1DC-4539-8AAC-B113CFC51659}"/>
                </a:ext>
              </a:extLst>
            </p:cNvPr>
            <p:cNvSpPr>
              <a:spLocks noChangeArrowheads="1"/>
            </p:cNvSpPr>
            <p:nvPr/>
          </p:nvSpPr>
          <p:spPr bwMode="auto">
            <a:xfrm>
              <a:off x="2736"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5" name="Oval 49">
              <a:extLst>
                <a:ext uri="{FF2B5EF4-FFF2-40B4-BE49-F238E27FC236}">
                  <a16:creationId xmlns:a16="http://schemas.microsoft.com/office/drawing/2014/main" id="{F2C52A45-B7E1-4FAC-9D33-7EEF1F8BA056}"/>
                </a:ext>
              </a:extLst>
            </p:cNvPr>
            <p:cNvSpPr>
              <a:spLocks noChangeArrowheads="1"/>
            </p:cNvSpPr>
            <p:nvPr/>
          </p:nvSpPr>
          <p:spPr bwMode="auto">
            <a:xfrm>
              <a:off x="2784"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6" name="Oval 50">
              <a:extLst>
                <a:ext uri="{FF2B5EF4-FFF2-40B4-BE49-F238E27FC236}">
                  <a16:creationId xmlns:a16="http://schemas.microsoft.com/office/drawing/2014/main" id="{6193A8E5-44B5-4CA7-B9CC-5440BFB7CFE3}"/>
                </a:ext>
              </a:extLst>
            </p:cNvPr>
            <p:cNvSpPr>
              <a:spLocks noChangeArrowheads="1"/>
            </p:cNvSpPr>
            <p:nvPr/>
          </p:nvSpPr>
          <p:spPr bwMode="auto">
            <a:xfrm>
              <a:off x="2761" y="888"/>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sp>
        <p:nvSpPr>
          <p:cNvPr id="24627" name="Oval 51">
            <a:extLst>
              <a:ext uri="{FF2B5EF4-FFF2-40B4-BE49-F238E27FC236}">
                <a16:creationId xmlns:a16="http://schemas.microsoft.com/office/drawing/2014/main" id="{EBD97CBD-87F6-41C3-9810-D352ACA1801A}"/>
              </a:ext>
            </a:extLst>
          </p:cNvPr>
          <p:cNvSpPr>
            <a:spLocks noChangeArrowheads="1"/>
          </p:cNvSpPr>
          <p:nvPr/>
        </p:nvSpPr>
        <p:spPr bwMode="auto">
          <a:xfrm>
            <a:off x="5442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8" name="Oval 52">
            <a:extLst>
              <a:ext uri="{FF2B5EF4-FFF2-40B4-BE49-F238E27FC236}">
                <a16:creationId xmlns:a16="http://schemas.microsoft.com/office/drawing/2014/main" id="{81AAFFC8-382C-4D14-ADEF-794704159CE4}"/>
              </a:ext>
            </a:extLst>
          </p:cNvPr>
          <p:cNvSpPr>
            <a:spLocks noChangeArrowheads="1"/>
          </p:cNvSpPr>
          <p:nvPr/>
        </p:nvSpPr>
        <p:spPr bwMode="auto">
          <a:xfrm>
            <a:off x="5551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29" name="Oval 53">
            <a:extLst>
              <a:ext uri="{FF2B5EF4-FFF2-40B4-BE49-F238E27FC236}">
                <a16:creationId xmlns:a16="http://schemas.microsoft.com/office/drawing/2014/main" id="{5B01DF3D-AF7E-4E89-A981-75577BEA233D}"/>
              </a:ext>
            </a:extLst>
          </p:cNvPr>
          <p:cNvSpPr>
            <a:spLocks noChangeArrowheads="1"/>
          </p:cNvSpPr>
          <p:nvPr/>
        </p:nvSpPr>
        <p:spPr bwMode="auto">
          <a:xfrm>
            <a:off x="5660572"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0" name="Oval 54">
            <a:extLst>
              <a:ext uri="{FF2B5EF4-FFF2-40B4-BE49-F238E27FC236}">
                <a16:creationId xmlns:a16="http://schemas.microsoft.com/office/drawing/2014/main" id="{D6E90AAD-B850-45EA-A363-9BF4B079C3A4}"/>
              </a:ext>
            </a:extLst>
          </p:cNvPr>
          <p:cNvSpPr>
            <a:spLocks noChangeArrowheads="1"/>
          </p:cNvSpPr>
          <p:nvPr/>
        </p:nvSpPr>
        <p:spPr bwMode="auto">
          <a:xfrm>
            <a:off x="5769430"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1" name="Oval 55">
            <a:extLst>
              <a:ext uri="{FF2B5EF4-FFF2-40B4-BE49-F238E27FC236}">
                <a16:creationId xmlns:a16="http://schemas.microsoft.com/office/drawing/2014/main" id="{FB6D3A02-671F-4ED5-A76A-F6D05B2FBE47}"/>
              </a:ext>
            </a:extLst>
          </p:cNvPr>
          <p:cNvSpPr>
            <a:spLocks noChangeArrowheads="1"/>
          </p:cNvSpPr>
          <p:nvPr/>
        </p:nvSpPr>
        <p:spPr bwMode="auto">
          <a:xfrm>
            <a:off x="5499554"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2" name="Oval 56">
            <a:extLst>
              <a:ext uri="{FF2B5EF4-FFF2-40B4-BE49-F238E27FC236}">
                <a16:creationId xmlns:a16="http://schemas.microsoft.com/office/drawing/2014/main" id="{7C877A02-644B-4738-8CC8-56BFCB48EA7D}"/>
              </a:ext>
            </a:extLst>
          </p:cNvPr>
          <p:cNvSpPr>
            <a:spLocks noChangeArrowheads="1"/>
          </p:cNvSpPr>
          <p:nvPr/>
        </p:nvSpPr>
        <p:spPr bwMode="auto">
          <a:xfrm>
            <a:off x="5608411"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3" name="Oval 57">
            <a:extLst>
              <a:ext uri="{FF2B5EF4-FFF2-40B4-BE49-F238E27FC236}">
                <a16:creationId xmlns:a16="http://schemas.microsoft.com/office/drawing/2014/main" id="{67757D65-21DB-4239-AF9B-2C4C59590F85}"/>
              </a:ext>
            </a:extLst>
          </p:cNvPr>
          <p:cNvSpPr>
            <a:spLocks noChangeArrowheads="1"/>
          </p:cNvSpPr>
          <p:nvPr/>
        </p:nvSpPr>
        <p:spPr bwMode="auto">
          <a:xfrm>
            <a:off x="5717269"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4" name="Oval 58">
            <a:extLst>
              <a:ext uri="{FF2B5EF4-FFF2-40B4-BE49-F238E27FC236}">
                <a16:creationId xmlns:a16="http://schemas.microsoft.com/office/drawing/2014/main" id="{ADE05ED3-2A8C-4FAB-B105-E97C5B698BC9}"/>
              </a:ext>
            </a:extLst>
          </p:cNvPr>
          <p:cNvSpPr>
            <a:spLocks noChangeArrowheads="1"/>
          </p:cNvSpPr>
          <p:nvPr/>
        </p:nvSpPr>
        <p:spPr bwMode="auto">
          <a:xfrm>
            <a:off x="5551715"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5" name="Oval 59">
            <a:extLst>
              <a:ext uri="{FF2B5EF4-FFF2-40B4-BE49-F238E27FC236}">
                <a16:creationId xmlns:a16="http://schemas.microsoft.com/office/drawing/2014/main" id="{C23BA93D-C502-4878-9934-1E0286CB8924}"/>
              </a:ext>
            </a:extLst>
          </p:cNvPr>
          <p:cNvSpPr>
            <a:spLocks noChangeArrowheads="1"/>
          </p:cNvSpPr>
          <p:nvPr/>
        </p:nvSpPr>
        <p:spPr bwMode="auto">
          <a:xfrm>
            <a:off x="5660572"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636" name="Oval 60">
            <a:extLst>
              <a:ext uri="{FF2B5EF4-FFF2-40B4-BE49-F238E27FC236}">
                <a16:creationId xmlns:a16="http://schemas.microsoft.com/office/drawing/2014/main" id="{78AE2138-E8F8-4283-817A-CDBBDD773D64}"/>
              </a:ext>
            </a:extLst>
          </p:cNvPr>
          <p:cNvSpPr>
            <a:spLocks noChangeArrowheads="1"/>
          </p:cNvSpPr>
          <p:nvPr/>
        </p:nvSpPr>
        <p:spPr bwMode="auto">
          <a:xfrm>
            <a:off x="5608411"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07" name="Oval 131">
            <a:extLst>
              <a:ext uri="{FF2B5EF4-FFF2-40B4-BE49-F238E27FC236}">
                <a16:creationId xmlns:a16="http://schemas.microsoft.com/office/drawing/2014/main" id="{B5C1DD2D-87FE-4E6B-BA29-4F0CD7D03811}"/>
              </a:ext>
            </a:extLst>
          </p:cNvPr>
          <p:cNvSpPr>
            <a:spLocks noChangeArrowheads="1"/>
          </p:cNvSpPr>
          <p:nvPr/>
        </p:nvSpPr>
        <p:spPr bwMode="auto">
          <a:xfrm>
            <a:off x="5878287"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08" name="Oval 132">
            <a:extLst>
              <a:ext uri="{FF2B5EF4-FFF2-40B4-BE49-F238E27FC236}">
                <a16:creationId xmlns:a16="http://schemas.microsoft.com/office/drawing/2014/main" id="{887AD01D-EA20-4185-86FB-754FCD8A8884}"/>
              </a:ext>
            </a:extLst>
          </p:cNvPr>
          <p:cNvSpPr>
            <a:spLocks noChangeArrowheads="1"/>
          </p:cNvSpPr>
          <p:nvPr/>
        </p:nvSpPr>
        <p:spPr bwMode="auto">
          <a:xfrm>
            <a:off x="5987144"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09" name="Oval 133">
            <a:extLst>
              <a:ext uri="{FF2B5EF4-FFF2-40B4-BE49-F238E27FC236}">
                <a16:creationId xmlns:a16="http://schemas.microsoft.com/office/drawing/2014/main" id="{1DBD5EF0-B447-4AD9-B28F-B6D210812072}"/>
              </a:ext>
            </a:extLst>
          </p:cNvPr>
          <p:cNvSpPr>
            <a:spLocks noChangeArrowheads="1"/>
          </p:cNvSpPr>
          <p:nvPr/>
        </p:nvSpPr>
        <p:spPr bwMode="auto">
          <a:xfrm>
            <a:off x="6096001"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0" name="Oval 134">
            <a:extLst>
              <a:ext uri="{FF2B5EF4-FFF2-40B4-BE49-F238E27FC236}">
                <a16:creationId xmlns:a16="http://schemas.microsoft.com/office/drawing/2014/main" id="{29EF52CA-3BC4-4497-BCEF-822F016D23BC}"/>
              </a:ext>
            </a:extLst>
          </p:cNvPr>
          <p:cNvSpPr>
            <a:spLocks noChangeArrowheads="1"/>
          </p:cNvSpPr>
          <p:nvPr/>
        </p:nvSpPr>
        <p:spPr bwMode="auto">
          <a:xfrm>
            <a:off x="6204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1" name="Oval 135">
            <a:extLst>
              <a:ext uri="{FF2B5EF4-FFF2-40B4-BE49-F238E27FC236}">
                <a16:creationId xmlns:a16="http://schemas.microsoft.com/office/drawing/2014/main" id="{5F494FA9-9698-46D6-AF83-B00E4D5EC677}"/>
              </a:ext>
            </a:extLst>
          </p:cNvPr>
          <p:cNvSpPr>
            <a:spLocks noChangeArrowheads="1"/>
          </p:cNvSpPr>
          <p:nvPr/>
        </p:nvSpPr>
        <p:spPr bwMode="auto">
          <a:xfrm>
            <a:off x="5934983"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2" name="Oval 136">
            <a:extLst>
              <a:ext uri="{FF2B5EF4-FFF2-40B4-BE49-F238E27FC236}">
                <a16:creationId xmlns:a16="http://schemas.microsoft.com/office/drawing/2014/main" id="{C2337513-993B-4B7B-A131-B3A8A27D5DD1}"/>
              </a:ext>
            </a:extLst>
          </p:cNvPr>
          <p:cNvSpPr>
            <a:spLocks noChangeArrowheads="1"/>
          </p:cNvSpPr>
          <p:nvPr/>
        </p:nvSpPr>
        <p:spPr bwMode="auto">
          <a:xfrm>
            <a:off x="6043840"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3" name="Oval 137">
            <a:extLst>
              <a:ext uri="{FF2B5EF4-FFF2-40B4-BE49-F238E27FC236}">
                <a16:creationId xmlns:a16="http://schemas.microsoft.com/office/drawing/2014/main" id="{A696763C-9F66-493E-B021-7DF8DBD8098B}"/>
              </a:ext>
            </a:extLst>
          </p:cNvPr>
          <p:cNvSpPr>
            <a:spLocks noChangeArrowheads="1"/>
          </p:cNvSpPr>
          <p:nvPr/>
        </p:nvSpPr>
        <p:spPr bwMode="auto">
          <a:xfrm>
            <a:off x="6152697"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4" name="Oval 138">
            <a:extLst>
              <a:ext uri="{FF2B5EF4-FFF2-40B4-BE49-F238E27FC236}">
                <a16:creationId xmlns:a16="http://schemas.microsoft.com/office/drawing/2014/main" id="{63A3A395-FA2D-4F66-A1E1-0E2464942CD5}"/>
              </a:ext>
            </a:extLst>
          </p:cNvPr>
          <p:cNvSpPr>
            <a:spLocks noChangeArrowheads="1"/>
          </p:cNvSpPr>
          <p:nvPr/>
        </p:nvSpPr>
        <p:spPr bwMode="auto">
          <a:xfrm>
            <a:off x="5987144"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5" name="Oval 139">
            <a:extLst>
              <a:ext uri="{FF2B5EF4-FFF2-40B4-BE49-F238E27FC236}">
                <a16:creationId xmlns:a16="http://schemas.microsoft.com/office/drawing/2014/main" id="{1044A027-618C-4874-887E-690D8DD9B6E2}"/>
              </a:ext>
            </a:extLst>
          </p:cNvPr>
          <p:cNvSpPr>
            <a:spLocks noChangeArrowheads="1"/>
          </p:cNvSpPr>
          <p:nvPr/>
        </p:nvSpPr>
        <p:spPr bwMode="auto">
          <a:xfrm>
            <a:off x="6096001"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6" name="Oval 140">
            <a:extLst>
              <a:ext uri="{FF2B5EF4-FFF2-40B4-BE49-F238E27FC236}">
                <a16:creationId xmlns:a16="http://schemas.microsoft.com/office/drawing/2014/main" id="{507EF465-FF2D-4527-B57C-5BD5F05EB4EF}"/>
              </a:ext>
            </a:extLst>
          </p:cNvPr>
          <p:cNvSpPr>
            <a:spLocks noChangeArrowheads="1"/>
          </p:cNvSpPr>
          <p:nvPr/>
        </p:nvSpPr>
        <p:spPr bwMode="auto">
          <a:xfrm>
            <a:off x="6043840"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7" name="Oval 141">
            <a:extLst>
              <a:ext uri="{FF2B5EF4-FFF2-40B4-BE49-F238E27FC236}">
                <a16:creationId xmlns:a16="http://schemas.microsoft.com/office/drawing/2014/main" id="{9257E0D4-09F6-43B7-AD87-9E60A229F301}"/>
              </a:ext>
            </a:extLst>
          </p:cNvPr>
          <p:cNvSpPr>
            <a:spLocks noChangeArrowheads="1"/>
          </p:cNvSpPr>
          <p:nvPr/>
        </p:nvSpPr>
        <p:spPr bwMode="auto">
          <a:xfrm>
            <a:off x="6313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8" name="Oval 142">
            <a:extLst>
              <a:ext uri="{FF2B5EF4-FFF2-40B4-BE49-F238E27FC236}">
                <a16:creationId xmlns:a16="http://schemas.microsoft.com/office/drawing/2014/main" id="{AE2E128F-51DB-401C-914C-8B1BD90EAEAC}"/>
              </a:ext>
            </a:extLst>
          </p:cNvPr>
          <p:cNvSpPr>
            <a:spLocks noChangeArrowheads="1"/>
          </p:cNvSpPr>
          <p:nvPr/>
        </p:nvSpPr>
        <p:spPr bwMode="auto">
          <a:xfrm>
            <a:off x="6422572"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19" name="Oval 143">
            <a:extLst>
              <a:ext uri="{FF2B5EF4-FFF2-40B4-BE49-F238E27FC236}">
                <a16:creationId xmlns:a16="http://schemas.microsoft.com/office/drawing/2014/main" id="{7A191D3C-C88E-4155-ADAF-7402CB61D2CF}"/>
              </a:ext>
            </a:extLst>
          </p:cNvPr>
          <p:cNvSpPr>
            <a:spLocks noChangeArrowheads="1"/>
          </p:cNvSpPr>
          <p:nvPr/>
        </p:nvSpPr>
        <p:spPr bwMode="auto">
          <a:xfrm>
            <a:off x="6531430"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0" name="Oval 144">
            <a:extLst>
              <a:ext uri="{FF2B5EF4-FFF2-40B4-BE49-F238E27FC236}">
                <a16:creationId xmlns:a16="http://schemas.microsoft.com/office/drawing/2014/main" id="{CAD34375-EC0C-4B52-8345-D6BDE4030985}"/>
              </a:ext>
            </a:extLst>
          </p:cNvPr>
          <p:cNvSpPr>
            <a:spLocks noChangeArrowheads="1"/>
          </p:cNvSpPr>
          <p:nvPr/>
        </p:nvSpPr>
        <p:spPr bwMode="auto">
          <a:xfrm>
            <a:off x="6640287"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1" name="Oval 145">
            <a:extLst>
              <a:ext uri="{FF2B5EF4-FFF2-40B4-BE49-F238E27FC236}">
                <a16:creationId xmlns:a16="http://schemas.microsoft.com/office/drawing/2014/main" id="{6B90AC3F-927D-4BA0-850C-B94DE548AA17}"/>
              </a:ext>
            </a:extLst>
          </p:cNvPr>
          <p:cNvSpPr>
            <a:spLocks noChangeArrowheads="1"/>
          </p:cNvSpPr>
          <p:nvPr/>
        </p:nvSpPr>
        <p:spPr bwMode="auto">
          <a:xfrm>
            <a:off x="6370411"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2" name="Oval 146">
            <a:extLst>
              <a:ext uri="{FF2B5EF4-FFF2-40B4-BE49-F238E27FC236}">
                <a16:creationId xmlns:a16="http://schemas.microsoft.com/office/drawing/2014/main" id="{B8F5D62C-97CB-4BDB-98A9-5AE7A517BDA1}"/>
              </a:ext>
            </a:extLst>
          </p:cNvPr>
          <p:cNvSpPr>
            <a:spLocks noChangeArrowheads="1"/>
          </p:cNvSpPr>
          <p:nvPr/>
        </p:nvSpPr>
        <p:spPr bwMode="auto">
          <a:xfrm>
            <a:off x="6479269"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3" name="Oval 147">
            <a:extLst>
              <a:ext uri="{FF2B5EF4-FFF2-40B4-BE49-F238E27FC236}">
                <a16:creationId xmlns:a16="http://schemas.microsoft.com/office/drawing/2014/main" id="{F4E9AE30-10F3-406A-82F7-01A982A82E56}"/>
              </a:ext>
            </a:extLst>
          </p:cNvPr>
          <p:cNvSpPr>
            <a:spLocks noChangeArrowheads="1"/>
          </p:cNvSpPr>
          <p:nvPr/>
        </p:nvSpPr>
        <p:spPr bwMode="auto">
          <a:xfrm>
            <a:off x="6588126"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4" name="Oval 148">
            <a:extLst>
              <a:ext uri="{FF2B5EF4-FFF2-40B4-BE49-F238E27FC236}">
                <a16:creationId xmlns:a16="http://schemas.microsoft.com/office/drawing/2014/main" id="{6787F174-5DE8-499E-9B72-44B9612F33D8}"/>
              </a:ext>
            </a:extLst>
          </p:cNvPr>
          <p:cNvSpPr>
            <a:spLocks noChangeArrowheads="1"/>
          </p:cNvSpPr>
          <p:nvPr/>
        </p:nvSpPr>
        <p:spPr bwMode="auto">
          <a:xfrm>
            <a:off x="6422572"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5" name="Oval 149">
            <a:extLst>
              <a:ext uri="{FF2B5EF4-FFF2-40B4-BE49-F238E27FC236}">
                <a16:creationId xmlns:a16="http://schemas.microsoft.com/office/drawing/2014/main" id="{7F3472C1-01EF-4885-ABFA-D5810E675AE4}"/>
              </a:ext>
            </a:extLst>
          </p:cNvPr>
          <p:cNvSpPr>
            <a:spLocks noChangeArrowheads="1"/>
          </p:cNvSpPr>
          <p:nvPr/>
        </p:nvSpPr>
        <p:spPr bwMode="auto">
          <a:xfrm>
            <a:off x="6531430"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6" name="Oval 150">
            <a:extLst>
              <a:ext uri="{FF2B5EF4-FFF2-40B4-BE49-F238E27FC236}">
                <a16:creationId xmlns:a16="http://schemas.microsoft.com/office/drawing/2014/main" id="{CBBD2AAC-42AA-45F4-A711-402B01D7CD4D}"/>
              </a:ext>
            </a:extLst>
          </p:cNvPr>
          <p:cNvSpPr>
            <a:spLocks noChangeArrowheads="1"/>
          </p:cNvSpPr>
          <p:nvPr/>
        </p:nvSpPr>
        <p:spPr bwMode="auto">
          <a:xfrm>
            <a:off x="6479269"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7" name="Oval 151">
            <a:extLst>
              <a:ext uri="{FF2B5EF4-FFF2-40B4-BE49-F238E27FC236}">
                <a16:creationId xmlns:a16="http://schemas.microsoft.com/office/drawing/2014/main" id="{1E31D352-4927-4993-9BFA-A1B07E9F4B9D}"/>
              </a:ext>
            </a:extLst>
          </p:cNvPr>
          <p:cNvSpPr>
            <a:spLocks noChangeArrowheads="1"/>
          </p:cNvSpPr>
          <p:nvPr/>
        </p:nvSpPr>
        <p:spPr bwMode="auto">
          <a:xfrm>
            <a:off x="5660572"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8" name="Oval 152">
            <a:extLst>
              <a:ext uri="{FF2B5EF4-FFF2-40B4-BE49-F238E27FC236}">
                <a16:creationId xmlns:a16="http://schemas.microsoft.com/office/drawing/2014/main" id="{BF7389DC-78F7-4761-A256-363275F331BD}"/>
              </a:ext>
            </a:extLst>
          </p:cNvPr>
          <p:cNvSpPr>
            <a:spLocks noChangeArrowheads="1"/>
          </p:cNvSpPr>
          <p:nvPr/>
        </p:nvSpPr>
        <p:spPr bwMode="auto">
          <a:xfrm>
            <a:off x="5769430"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29" name="Oval 153">
            <a:extLst>
              <a:ext uri="{FF2B5EF4-FFF2-40B4-BE49-F238E27FC236}">
                <a16:creationId xmlns:a16="http://schemas.microsoft.com/office/drawing/2014/main" id="{532E7B93-2395-4CCB-8D04-B64C52F5A109}"/>
              </a:ext>
            </a:extLst>
          </p:cNvPr>
          <p:cNvSpPr>
            <a:spLocks noChangeArrowheads="1"/>
          </p:cNvSpPr>
          <p:nvPr/>
        </p:nvSpPr>
        <p:spPr bwMode="auto">
          <a:xfrm>
            <a:off x="5878287"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0" name="Oval 154">
            <a:extLst>
              <a:ext uri="{FF2B5EF4-FFF2-40B4-BE49-F238E27FC236}">
                <a16:creationId xmlns:a16="http://schemas.microsoft.com/office/drawing/2014/main" id="{4DC35430-2F76-47A9-A633-69E26F824B7C}"/>
              </a:ext>
            </a:extLst>
          </p:cNvPr>
          <p:cNvSpPr>
            <a:spLocks noChangeArrowheads="1"/>
          </p:cNvSpPr>
          <p:nvPr/>
        </p:nvSpPr>
        <p:spPr bwMode="auto">
          <a:xfrm>
            <a:off x="5987144"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1" name="Oval 155">
            <a:extLst>
              <a:ext uri="{FF2B5EF4-FFF2-40B4-BE49-F238E27FC236}">
                <a16:creationId xmlns:a16="http://schemas.microsoft.com/office/drawing/2014/main" id="{5ADAFF33-3FA0-4970-9F07-C82CC323359C}"/>
              </a:ext>
            </a:extLst>
          </p:cNvPr>
          <p:cNvSpPr>
            <a:spLocks noChangeArrowheads="1"/>
          </p:cNvSpPr>
          <p:nvPr/>
        </p:nvSpPr>
        <p:spPr bwMode="auto">
          <a:xfrm>
            <a:off x="5717269"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2" name="Oval 156">
            <a:extLst>
              <a:ext uri="{FF2B5EF4-FFF2-40B4-BE49-F238E27FC236}">
                <a16:creationId xmlns:a16="http://schemas.microsoft.com/office/drawing/2014/main" id="{83E4C1AD-29BB-4838-B940-2805537C3BE0}"/>
              </a:ext>
            </a:extLst>
          </p:cNvPr>
          <p:cNvSpPr>
            <a:spLocks noChangeArrowheads="1"/>
          </p:cNvSpPr>
          <p:nvPr/>
        </p:nvSpPr>
        <p:spPr bwMode="auto">
          <a:xfrm>
            <a:off x="5826126"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3" name="Oval 157">
            <a:extLst>
              <a:ext uri="{FF2B5EF4-FFF2-40B4-BE49-F238E27FC236}">
                <a16:creationId xmlns:a16="http://schemas.microsoft.com/office/drawing/2014/main" id="{872501EF-571B-4ECE-A14C-325C2072EF47}"/>
              </a:ext>
            </a:extLst>
          </p:cNvPr>
          <p:cNvSpPr>
            <a:spLocks noChangeArrowheads="1"/>
          </p:cNvSpPr>
          <p:nvPr/>
        </p:nvSpPr>
        <p:spPr bwMode="auto">
          <a:xfrm>
            <a:off x="5934983"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4" name="Oval 158">
            <a:extLst>
              <a:ext uri="{FF2B5EF4-FFF2-40B4-BE49-F238E27FC236}">
                <a16:creationId xmlns:a16="http://schemas.microsoft.com/office/drawing/2014/main" id="{A7B6F5E4-9EF6-41D6-AA49-E2C3D07EB9CB}"/>
              </a:ext>
            </a:extLst>
          </p:cNvPr>
          <p:cNvSpPr>
            <a:spLocks noChangeArrowheads="1"/>
          </p:cNvSpPr>
          <p:nvPr/>
        </p:nvSpPr>
        <p:spPr bwMode="auto">
          <a:xfrm>
            <a:off x="5769430"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5" name="Oval 159">
            <a:extLst>
              <a:ext uri="{FF2B5EF4-FFF2-40B4-BE49-F238E27FC236}">
                <a16:creationId xmlns:a16="http://schemas.microsoft.com/office/drawing/2014/main" id="{93426958-BF31-48EA-89E1-004238681EFF}"/>
              </a:ext>
            </a:extLst>
          </p:cNvPr>
          <p:cNvSpPr>
            <a:spLocks noChangeArrowheads="1"/>
          </p:cNvSpPr>
          <p:nvPr/>
        </p:nvSpPr>
        <p:spPr bwMode="auto">
          <a:xfrm>
            <a:off x="5878287"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6" name="Oval 160">
            <a:extLst>
              <a:ext uri="{FF2B5EF4-FFF2-40B4-BE49-F238E27FC236}">
                <a16:creationId xmlns:a16="http://schemas.microsoft.com/office/drawing/2014/main" id="{448044C8-AD9D-4059-9D0D-C220B8D0C8BB}"/>
              </a:ext>
            </a:extLst>
          </p:cNvPr>
          <p:cNvSpPr>
            <a:spLocks noChangeArrowheads="1"/>
          </p:cNvSpPr>
          <p:nvPr/>
        </p:nvSpPr>
        <p:spPr bwMode="auto">
          <a:xfrm>
            <a:off x="5826126"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7" name="Oval 161">
            <a:extLst>
              <a:ext uri="{FF2B5EF4-FFF2-40B4-BE49-F238E27FC236}">
                <a16:creationId xmlns:a16="http://schemas.microsoft.com/office/drawing/2014/main" id="{8B00342F-BFE8-4268-B6E7-14303BE4F09C}"/>
              </a:ext>
            </a:extLst>
          </p:cNvPr>
          <p:cNvSpPr>
            <a:spLocks noChangeArrowheads="1"/>
          </p:cNvSpPr>
          <p:nvPr/>
        </p:nvSpPr>
        <p:spPr bwMode="auto">
          <a:xfrm>
            <a:off x="6096001"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8" name="Oval 162">
            <a:extLst>
              <a:ext uri="{FF2B5EF4-FFF2-40B4-BE49-F238E27FC236}">
                <a16:creationId xmlns:a16="http://schemas.microsoft.com/office/drawing/2014/main" id="{F4A79FD5-03D0-43C9-BABF-8C32C80228A2}"/>
              </a:ext>
            </a:extLst>
          </p:cNvPr>
          <p:cNvSpPr>
            <a:spLocks noChangeArrowheads="1"/>
          </p:cNvSpPr>
          <p:nvPr/>
        </p:nvSpPr>
        <p:spPr bwMode="auto">
          <a:xfrm>
            <a:off x="6204858"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39" name="Oval 163">
            <a:extLst>
              <a:ext uri="{FF2B5EF4-FFF2-40B4-BE49-F238E27FC236}">
                <a16:creationId xmlns:a16="http://schemas.microsoft.com/office/drawing/2014/main" id="{86C5CFBE-922B-4038-9018-8772A39B08A8}"/>
              </a:ext>
            </a:extLst>
          </p:cNvPr>
          <p:cNvSpPr>
            <a:spLocks noChangeArrowheads="1"/>
          </p:cNvSpPr>
          <p:nvPr/>
        </p:nvSpPr>
        <p:spPr bwMode="auto">
          <a:xfrm>
            <a:off x="6313715"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0" name="Oval 164">
            <a:extLst>
              <a:ext uri="{FF2B5EF4-FFF2-40B4-BE49-F238E27FC236}">
                <a16:creationId xmlns:a16="http://schemas.microsoft.com/office/drawing/2014/main" id="{5570FF6E-8D67-4335-90F0-5DC6D5B52B25}"/>
              </a:ext>
            </a:extLst>
          </p:cNvPr>
          <p:cNvSpPr>
            <a:spLocks noChangeArrowheads="1"/>
          </p:cNvSpPr>
          <p:nvPr/>
        </p:nvSpPr>
        <p:spPr bwMode="auto">
          <a:xfrm>
            <a:off x="6422572"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1" name="Oval 165">
            <a:extLst>
              <a:ext uri="{FF2B5EF4-FFF2-40B4-BE49-F238E27FC236}">
                <a16:creationId xmlns:a16="http://schemas.microsoft.com/office/drawing/2014/main" id="{8CC06674-AD39-4E91-8B76-A4A21F886DAD}"/>
              </a:ext>
            </a:extLst>
          </p:cNvPr>
          <p:cNvSpPr>
            <a:spLocks noChangeArrowheads="1"/>
          </p:cNvSpPr>
          <p:nvPr/>
        </p:nvSpPr>
        <p:spPr bwMode="auto">
          <a:xfrm>
            <a:off x="6152697"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2" name="Oval 166">
            <a:extLst>
              <a:ext uri="{FF2B5EF4-FFF2-40B4-BE49-F238E27FC236}">
                <a16:creationId xmlns:a16="http://schemas.microsoft.com/office/drawing/2014/main" id="{9522485F-2D12-48E6-8357-EDFB967A0E0F}"/>
              </a:ext>
            </a:extLst>
          </p:cNvPr>
          <p:cNvSpPr>
            <a:spLocks noChangeArrowheads="1"/>
          </p:cNvSpPr>
          <p:nvPr/>
        </p:nvSpPr>
        <p:spPr bwMode="auto">
          <a:xfrm>
            <a:off x="6261554"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3" name="Oval 167">
            <a:extLst>
              <a:ext uri="{FF2B5EF4-FFF2-40B4-BE49-F238E27FC236}">
                <a16:creationId xmlns:a16="http://schemas.microsoft.com/office/drawing/2014/main" id="{9C9F7DA9-F6C8-410E-B5BF-24E3758A0144}"/>
              </a:ext>
            </a:extLst>
          </p:cNvPr>
          <p:cNvSpPr>
            <a:spLocks noChangeArrowheads="1"/>
          </p:cNvSpPr>
          <p:nvPr/>
        </p:nvSpPr>
        <p:spPr bwMode="auto">
          <a:xfrm>
            <a:off x="6370411"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4" name="Oval 168">
            <a:extLst>
              <a:ext uri="{FF2B5EF4-FFF2-40B4-BE49-F238E27FC236}">
                <a16:creationId xmlns:a16="http://schemas.microsoft.com/office/drawing/2014/main" id="{F846E29B-71E6-4483-A870-834B937034DB}"/>
              </a:ext>
            </a:extLst>
          </p:cNvPr>
          <p:cNvSpPr>
            <a:spLocks noChangeArrowheads="1"/>
          </p:cNvSpPr>
          <p:nvPr/>
        </p:nvSpPr>
        <p:spPr bwMode="auto">
          <a:xfrm>
            <a:off x="6204858"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5" name="Oval 169">
            <a:extLst>
              <a:ext uri="{FF2B5EF4-FFF2-40B4-BE49-F238E27FC236}">
                <a16:creationId xmlns:a16="http://schemas.microsoft.com/office/drawing/2014/main" id="{E15A1428-9C99-426D-B7DE-7FCB110A0B8E}"/>
              </a:ext>
            </a:extLst>
          </p:cNvPr>
          <p:cNvSpPr>
            <a:spLocks noChangeArrowheads="1"/>
          </p:cNvSpPr>
          <p:nvPr/>
        </p:nvSpPr>
        <p:spPr bwMode="auto">
          <a:xfrm>
            <a:off x="6313715"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6" name="Oval 170">
            <a:extLst>
              <a:ext uri="{FF2B5EF4-FFF2-40B4-BE49-F238E27FC236}">
                <a16:creationId xmlns:a16="http://schemas.microsoft.com/office/drawing/2014/main" id="{48430F2B-8E47-4A58-8DAE-07D5F32B881C}"/>
              </a:ext>
            </a:extLst>
          </p:cNvPr>
          <p:cNvSpPr>
            <a:spLocks noChangeArrowheads="1"/>
          </p:cNvSpPr>
          <p:nvPr/>
        </p:nvSpPr>
        <p:spPr bwMode="auto">
          <a:xfrm>
            <a:off x="6261554"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7" name="Oval 171">
            <a:extLst>
              <a:ext uri="{FF2B5EF4-FFF2-40B4-BE49-F238E27FC236}">
                <a16:creationId xmlns:a16="http://schemas.microsoft.com/office/drawing/2014/main" id="{2829EC57-0CB5-4535-A577-71AE59736B9E}"/>
              </a:ext>
            </a:extLst>
          </p:cNvPr>
          <p:cNvSpPr>
            <a:spLocks noChangeArrowheads="1"/>
          </p:cNvSpPr>
          <p:nvPr/>
        </p:nvSpPr>
        <p:spPr bwMode="auto">
          <a:xfrm>
            <a:off x="6749144"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8" name="Oval 172">
            <a:extLst>
              <a:ext uri="{FF2B5EF4-FFF2-40B4-BE49-F238E27FC236}">
                <a16:creationId xmlns:a16="http://schemas.microsoft.com/office/drawing/2014/main" id="{C4309AC4-A6C7-431C-B72E-E8487A5367B4}"/>
              </a:ext>
            </a:extLst>
          </p:cNvPr>
          <p:cNvSpPr>
            <a:spLocks noChangeArrowheads="1"/>
          </p:cNvSpPr>
          <p:nvPr/>
        </p:nvSpPr>
        <p:spPr bwMode="auto">
          <a:xfrm>
            <a:off x="6858001"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49" name="Oval 173">
            <a:extLst>
              <a:ext uri="{FF2B5EF4-FFF2-40B4-BE49-F238E27FC236}">
                <a16:creationId xmlns:a16="http://schemas.microsoft.com/office/drawing/2014/main" id="{404AAB06-1C00-489B-A2C7-C7A273F13AF3}"/>
              </a:ext>
            </a:extLst>
          </p:cNvPr>
          <p:cNvSpPr>
            <a:spLocks noChangeArrowheads="1"/>
          </p:cNvSpPr>
          <p:nvPr/>
        </p:nvSpPr>
        <p:spPr bwMode="auto">
          <a:xfrm>
            <a:off x="6966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0" name="Oval 174">
            <a:extLst>
              <a:ext uri="{FF2B5EF4-FFF2-40B4-BE49-F238E27FC236}">
                <a16:creationId xmlns:a16="http://schemas.microsoft.com/office/drawing/2014/main" id="{1511DBE0-7B07-401D-9F6E-CC4B5A80EF15}"/>
              </a:ext>
            </a:extLst>
          </p:cNvPr>
          <p:cNvSpPr>
            <a:spLocks noChangeArrowheads="1"/>
          </p:cNvSpPr>
          <p:nvPr/>
        </p:nvSpPr>
        <p:spPr bwMode="auto">
          <a:xfrm>
            <a:off x="7075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1" name="Oval 175">
            <a:extLst>
              <a:ext uri="{FF2B5EF4-FFF2-40B4-BE49-F238E27FC236}">
                <a16:creationId xmlns:a16="http://schemas.microsoft.com/office/drawing/2014/main" id="{71966507-B099-4F49-993C-22E075AF30EC}"/>
              </a:ext>
            </a:extLst>
          </p:cNvPr>
          <p:cNvSpPr>
            <a:spLocks noChangeArrowheads="1"/>
          </p:cNvSpPr>
          <p:nvPr/>
        </p:nvSpPr>
        <p:spPr bwMode="auto">
          <a:xfrm>
            <a:off x="6805840"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2" name="Oval 176">
            <a:extLst>
              <a:ext uri="{FF2B5EF4-FFF2-40B4-BE49-F238E27FC236}">
                <a16:creationId xmlns:a16="http://schemas.microsoft.com/office/drawing/2014/main" id="{1983FE3D-FC2F-4B14-A58C-6C4937D84A3F}"/>
              </a:ext>
            </a:extLst>
          </p:cNvPr>
          <p:cNvSpPr>
            <a:spLocks noChangeArrowheads="1"/>
          </p:cNvSpPr>
          <p:nvPr/>
        </p:nvSpPr>
        <p:spPr bwMode="auto">
          <a:xfrm>
            <a:off x="6914697"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3" name="Oval 177">
            <a:extLst>
              <a:ext uri="{FF2B5EF4-FFF2-40B4-BE49-F238E27FC236}">
                <a16:creationId xmlns:a16="http://schemas.microsoft.com/office/drawing/2014/main" id="{E289B0E3-F101-43A8-B6E6-CEEEA41B9BD6}"/>
              </a:ext>
            </a:extLst>
          </p:cNvPr>
          <p:cNvSpPr>
            <a:spLocks noChangeArrowheads="1"/>
          </p:cNvSpPr>
          <p:nvPr/>
        </p:nvSpPr>
        <p:spPr bwMode="auto">
          <a:xfrm>
            <a:off x="7023554"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4" name="Oval 178">
            <a:extLst>
              <a:ext uri="{FF2B5EF4-FFF2-40B4-BE49-F238E27FC236}">
                <a16:creationId xmlns:a16="http://schemas.microsoft.com/office/drawing/2014/main" id="{6CC61A2F-E157-4603-A691-BD03D7CD1388}"/>
              </a:ext>
            </a:extLst>
          </p:cNvPr>
          <p:cNvSpPr>
            <a:spLocks noChangeArrowheads="1"/>
          </p:cNvSpPr>
          <p:nvPr/>
        </p:nvSpPr>
        <p:spPr bwMode="auto">
          <a:xfrm>
            <a:off x="6858001"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5" name="Oval 179">
            <a:extLst>
              <a:ext uri="{FF2B5EF4-FFF2-40B4-BE49-F238E27FC236}">
                <a16:creationId xmlns:a16="http://schemas.microsoft.com/office/drawing/2014/main" id="{161ABEAE-8AC7-4ABF-A19E-8C276E116FAD}"/>
              </a:ext>
            </a:extLst>
          </p:cNvPr>
          <p:cNvSpPr>
            <a:spLocks noChangeArrowheads="1"/>
          </p:cNvSpPr>
          <p:nvPr/>
        </p:nvSpPr>
        <p:spPr bwMode="auto">
          <a:xfrm>
            <a:off x="6966858"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6" name="Oval 180">
            <a:extLst>
              <a:ext uri="{FF2B5EF4-FFF2-40B4-BE49-F238E27FC236}">
                <a16:creationId xmlns:a16="http://schemas.microsoft.com/office/drawing/2014/main" id="{E444AB7B-F98B-43D6-8C4A-3B84FF103866}"/>
              </a:ext>
            </a:extLst>
          </p:cNvPr>
          <p:cNvSpPr>
            <a:spLocks noChangeArrowheads="1"/>
          </p:cNvSpPr>
          <p:nvPr/>
        </p:nvSpPr>
        <p:spPr bwMode="auto">
          <a:xfrm>
            <a:off x="6914697"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7" name="Oval 181">
            <a:extLst>
              <a:ext uri="{FF2B5EF4-FFF2-40B4-BE49-F238E27FC236}">
                <a16:creationId xmlns:a16="http://schemas.microsoft.com/office/drawing/2014/main" id="{4BC82673-4B7F-46D2-801E-7C2087B16A37}"/>
              </a:ext>
            </a:extLst>
          </p:cNvPr>
          <p:cNvSpPr>
            <a:spLocks noChangeArrowheads="1"/>
          </p:cNvSpPr>
          <p:nvPr/>
        </p:nvSpPr>
        <p:spPr bwMode="auto">
          <a:xfrm>
            <a:off x="6531430"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8" name="Oval 182">
            <a:extLst>
              <a:ext uri="{FF2B5EF4-FFF2-40B4-BE49-F238E27FC236}">
                <a16:creationId xmlns:a16="http://schemas.microsoft.com/office/drawing/2014/main" id="{E9806E63-70CB-4F6B-8B9E-9E4C4CE35737}"/>
              </a:ext>
            </a:extLst>
          </p:cNvPr>
          <p:cNvSpPr>
            <a:spLocks noChangeArrowheads="1"/>
          </p:cNvSpPr>
          <p:nvPr/>
        </p:nvSpPr>
        <p:spPr bwMode="auto">
          <a:xfrm>
            <a:off x="6640287"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59" name="Oval 183">
            <a:extLst>
              <a:ext uri="{FF2B5EF4-FFF2-40B4-BE49-F238E27FC236}">
                <a16:creationId xmlns:a16="http://schemas.microsoft.com/office/drawing/2014/main" id="{DBCC11D6-1981-4A7A-83A5-F6B5B6944851}"/>
              </a:ext>
            </a:extLst>
          </p:cNvPr>
          <p:cNvSpPr>
            <a:spLocks noChangeArrowheads="1"/>
          </p:cNvSpPr>
          <p:nvPr/>
        </p:nvSpPr>
        <p:spPr bwMode="auto">
          <a:xfrm>
            <a:off x="6749144"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0" name="Oval 184">
            <a:extLst>
              <a:ext uri="{FF2B5EF4-FFF2-40B4-BE49-F238E27FC236}">
                <a16:creationId xmlns:a16="http://schemas.microsoft.com/office/drawing/2014/main" id="{F7DFA701-B95A-4646-BC09-20A264E66518}"/>
              </a:ext>
            </a:extLst>
          </p:cNvPr>
          <p:cNvSpPr>
            <a:spLocks noChangeArrowheads="1"/>
          </p:cNvSpPr>
          <p:nvPr/>
        </p:nvSpPr>
        <p:spPr bwMode="auto">
          <a:xfrm>
            <a:off x="6858001"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1" name="Oval 185">
            <a:extLst>
              <a:ext uri="{FF2B5EF4-FFF2-40B4-BE49-F238E27FC236}">
                <a16:creationId xmlns:a16="http://schemas.microsoft.com/office/drawing/2014/main" id="{EF7A06C3-C0FA-475D-83DC-9DA918E65AB9}"/>
              </a:ext>
            </a:extLst>
          </p:cNvPr>
          <p:cNvSpPr>
            <a:spLocks noChangeArrowheads="1"/>
          </p:cNvSpPr>
          <p:nvPr/>
        </p:nvSpPr>
        <p:spPr bwMode="auto">
          <a:xfrm>
            <a:off x="6588126"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2" name="Oval 186">
            <a:extLst>
              <a:ext uri="{FF2B5EF4-FFF2-40B4-BE49-F238E27FC236}">
                <a16:creationId xmlns:a16="http://schemas.microsoft.com/office/drawing/2014/main" id="{6C5FC9CB-0874-44E6-B54D-B442D8369F43}"/>
              </a:ext>
            </a:extLst>
          </p:cNvPr>
          <p:cNvSpPr>
            <a:spLocks noChangeArrowheads="1"/>
          </p:cNvSpPr>
          <p:nvPr/>
        </p:nvSpPr>
        <p:spPr bwMode="auto">
          <a:xfrm>
            <a:off x="6696983"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3" name="Oval 187">
            <a:extLst>
              <a:ext uri="{FF2B5EF4-FFF2-40B4-BE49-F238E27FC236}">
                <a16:creationId xmlns:a16="http://schemas.microsoft.com/office/drawing/2014/main" id="{BCFFE586-D068-4D98-8928-85887864CF49}"/>
              </a:ext>
            </a:extLst>
          </p:cNvPr>
          <p:cNvSpPr>
            <a:spLocks noChangeArrowheads="1"/>
          </p:cNvSpPr>
          <p:nvPr/>
        </p:nvSpPr>
        <p:spPr bwMode="auto">
          <a:xfrm>
            <a:off x="6805840"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4" name="Oval 188">
            <a:extLst>
              <a:ext uri="{FF2B5EF4-FFF2-40B4-BE49-F238E27FC236}">
                <a16:creationId xmlns:a16="http://schemas.microsoft.com/office/drawing/2014/main" id="{ACA2159D-9FFA-40F7-8202-DE6A6E6EA8EE}"/>
              </a:ext>
            </a:extLst>
          </p:cNvPr>
          <p:cNvSpPr>
            <a:spLocks noChangeArrowheads="1"/>
          </p:cNvSpPr>
          <p:nvPr/>
        </p:nvSpPr>
        <p:spPr bwMode="auto">
          <a:xfrm>
            <a:off x="6640287"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5" name="Oval 189">
            <a:extLst>
              <a:ext uri="{FF2B5EF4-FFF2-40B4-BE49-F238E27FC236}">
                <a16:creationId xmlns:a16="http://schemas.microsoft.com/office/drawing/2014/main" id="{2601028E-E2BC-4E02-9DF6-086C342C2393}"/>
              </a:ext>
            </a:extLst>
          </p:cNvPr>
          <p:cNvSpPr>
            <a:spLocks noChangeArrowheads="1"/>
          </p:cNvSpPr>
          <p:nvPr/>
        </p:nvSpPr>
        <p:spPr bwMode="auto">
          <a:xfrm>
            <a:off x="6749144"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6" name="Oval 190">
            <a:extLst>
              <a:ext uri="{FF2B5EF4-FFF2-40B4-BE49-F238E27FC236}">
                <a16:creationId xmlns:a16="http://schemas.microsoft.com/office/drawing/2014/main" id="{54026759-CF61-4EC4-B970-2E49D38A6D07}"/>
              </a:ext>
            </a:extLst>
          </p:cNvPr>
          <p:cNvSpPr>
            <a:spLocks noChangeArrowheads="1"/>
          </p:cNvSpPr>
          <p:nvPr/>
        </p:nvSpPr>
        <p:spPr bwMode="auto">
          <a:xfrm>
            <a:off x="6696983"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7" name="Oval 191">
            <a:extLst>
              <a:ext uri="{FF2B5EF4-FFF2-40B4-BE49-F238E27FC236}">
                <a16:creationId xmlns:a16="http://schemas.microsoft.com/office/drawing/2014/main" id="{94119559-C9EB-4BC0-A1CA-4245090447A7}"/>
              </a:ext>
            </a:extLst>
          </p:cNvPr>
          <p:cNvSpPr>
            <a:spLocks noChangeArrowheads="1"/>
          </p:cNvSpPr>
          <p:nvPr/>
        </p:nvSpPr>
        <p:spPr bwMode="auto">
          <a:xfrm>
            <a:off x="6313715"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8" name="Oval 192">
            <a:extLst>
              <a:ext uri="{FF2B5EF4-FFF2-40B4-BE49-F238E27FC236}">
                <a16:creationId xmlns:a16="http://schemas.microsoft.com/office/drawing/2014/main" id="{180F0DBF-A727-4891-8423-5964979DE204}"/>
              </a:ext>
            </a:extLst>
          </p:cNvPr>
          <p:cNvSpPr>
            <a:spLocks noChangeArrowheads="1"/>
          </p:cNvSpPr>
          <p:nvPr/>
        </p:nvSpPr>
        <p:spPr bwMode="auto">
          <a:xfrm>
            <a:off x="6422572"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69" name="Oval 193">
            <a:extLst>
              <a:ext uri="{FF2B5EF4-FFF2-40B4-BE49-F238E27FC236}">
                <a16:creationId xmlns:a16="http://schemas.microsoft.com/office/drawing/2014/main" id="{5C31F8EB-B861-4A5D-954D-5AC1187F55B9}"/>
              </a:ext>
            </a:extLst>
          </p:cNvPr>
          <p:cNvSpPr>
            <a:spLocks noChangeArrowheads="1"/>
          </p:cNvSpPr>
          <p:nvPr/>
        </p:nvSpPr>
        <p:spPr bwMode="auto">
          <a:xfrm>
            <a:off x="6531430"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0" name="Oval 194">
            <a:extLst>
              <a:ext uri="{FF2B5EF4-FFF2-40B4-BE49-F238E27FC236}">
                <a16:creationId xmlns:a16="http://schemas.microsoft.com/office/drawing/2014/main" id="{0F5AF210-E6BC-4212-BA3F-24A63F33D7B1}"/>
              </a:ext>
            </a:extLst>
          </p:cNvPr>
          <p:cNvSpPr>
            <a:spLocks noChangeArrowheads="1"/>
          </p:cNvSpPr>
          <p:nvPr/>
        </p:nvSpPr>
        <p:spPr bwMode="auto">
          <a:xfrm>
            <a:off x="6640287"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1" name="Oval 195">
            <a:extLst>
              <a:ext uri="{FF2B5EF4-FFF2-40B4-BE49-F238E27FC236}">
                <a16:creationId xmlns:a16="http://schemas.microsoft.com/office/drawing/2014/main" id="{954E344F-4812-4D1C-87A5-414EE53BA220}"/>
              </a:ext>
            </a:extLst>
          </p:cNvPr>
          <p:cNvSpPr>
            <a:spLocks noChangeArrowheads="1"/>
          </p:cNvSpPr>
          <p:nvPr/>
        </p:nvSpPr>
        <p:spPr bwMode="auto">
          <a:xfrm>
            <a:off x="6370411"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2" name="Oval 196">
            <a:extLst>
              <a:ext uri="{FF2B5EF4-FFF2-40B4-BE49-F238E27FC236}">
                <a16:creationId xmlns:a16="http://schemas.microsoft.com/office/drawing/2014/main" id="{F327A9A5-014F-41BC-BEA7-A25182DC27FB}"/>
              </a:ext>
            </a:extLst>
          </p:cNvPr>
          <p:cNvSpPr>
            <a:spLocks noChangeArrowheads="1"/>
          </p:cNvSpPr>
          <p:nvPr/>
        </p:nvSpPr>
        <p:spPr bwMode="auto">
          <a:xfrm>
            <a:off x="6479269"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3" name="Oval 197">
            <a:extLst>
              <a:ext uri="{FF2B5EF4-FFF2-40B4-BE49-F238E27FC236}">
                <a16:creationId xmlns:a16="http://schemas.microsoft.com/office/drawing/2014/main" id="{923B7B9E-0D98-4E38-86C1-4EB0B4233764}"/>
              </a:ext>
            </a:extLst>
          </p:cNvPr>
          <p:cNvSpPr>
            <a:spLocks noChangeArrowheads="1"/>
          </p:cNvSpPr>
          <p:nvPr/>
        </p:nvSpPr>
        <p:spPr bwMode="auto">
          <a:xfrm>
            <a:off x="6588126"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4" name="Oval 198">
            <a:extLst>
              <a:ext uri="{FF2B5EF4-FFF2-40B4-BE49-F238E27FC236}">
                <a16:creationId xmlns:a16="http://schemas.microsoft.com/office/drawing/2014/main" id="{AA2AE7CF-B51D-40F5-8FD3-F30FC9895461}"/>
              </a:ext>
            </a:extLst>
          </p:cNvPr>
          <p:cNvSpPr>
            <a:spLocks noChangeArrowheads="1"/>
          </p:cNvSpPr>
          <p:nvPr/>
        </p:nvSpPr>
        <p:spPr bwMode="auto">
          <a:xfrm>
            <a:off x="6422572"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5" name="Oval 199">
            <a:extLst>
              <a:ext uri="{FF2B5EF4-FFF2-40B4-BE49-F238E27FC236}">
                <a16:creationId xmlns:a16="http://schemas.microsoft.com/office/drawing/2014/main" id="{6CF945C2-314C-4DB8-B690-D7EA56DBB715}"/>
              </a:ext>
            </a:extLst>
          </p:cNvPr>
          <p:cNvSpPr>
            <a:spLocks noChangeArrowheads="1"/>
          </p:cNvSpPr>
          <p:nvPr/>
        </p:nvSpPr>
        <p:spPr bwMode="auto">
          <a:xfrm>
            <a:off x="6531430"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6" name="Oval 200">
            <a:extLst>
              <a:ext uri="{FF2B5EF4-FFF2-40B4-BE49-F238E27FC236}">
                <a16:creationId xmlns:a16="http://schemas.microsoft.com/office/drawing/2014/main" id="{B7617FC2-5686-411F-A0B5-ED958F1DF40B}"/>
              </a:ext>
            </a:extLst>
          </p:cNvPr>
          <p:cNvSpPr>
            <a:spLocks noChangeArrowheads="1"/>
          </p:cNvSpPr>
          <p:nvPr/>
        </p:nvSpPr>
        <p:spPr bwMode="auto">
          <a:xfrm>
            <a:off x="6479269" y="2612572"/>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7" name="Oval 201">
            <a:extLst>
              <a:ext uri="{FF2B5EF4-FFF2-40B4-BE49-F238E27FC236}">
                <a16:creationId xmlns:a16="http://schemas.microsoft.com/office/drawing/2014/main" id="{C97CC911-6579-49CC-BB6F-E3106A6D3767}"/>
              </a:ext>
            </a:extLst>
          </p:cNvPr>
          <p:cNvSpPr>
            <a:spLocks noChangeArrowheads="1"/>
          </p:cNvSpPr>
          <p:nvPr/>
        </p:nvSpPr>
        <p:spPr bwMode="auto">
          <a:xfrm>
            <a:off x="5878287"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8" name="Oval 202">
            <a:extLst>
              <a:ext uri="{FF2B5EF4-FFF2-40B4-BE49-F238E27FC236}">
                <a16:creationId xmlns:a16="http://schemas.microsoft.com/office/drawing/2014/main" id="{7A55C1CB-582C-43EA-8E47-FF8AEF3452CC}"/>
              </a:ext>
            </a:extLst>
          </p:cNvPr>
          <p:cNvSpPr>
            <a:spLocks noChangeArrowheads="1"/>
          </p:cNvSpPr>
          <p:nvPr/>
        </p:nvSpPr>
        <p:spPr bwMode="auto">
          <a:xfrm>
            <a:off x="5987144"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79" name="Oval 203">
            <a:extLst>
              <a:ext uri="{FF2B5EF4-FFF2-40B4-BE49-F238E27FC236}">
                <a16:creationId xmlns:a16="http://schemas.microsoft.com/office/drawing/2014/main" id="{7D5191BF-9C05-449D-8671-E49D4B89F347}"/>
              </a:ext>
            </a:extLst>
          </p:cNvPr>
          <p:cNvSpPr>
            <a:spLocks noChangeArrowheads="1"/>
          </p:cNvSpPr>
          <p:nvPr/>
        </p:nvSpPr>
        <p:spPr bwMode="auto">
          <a:xfrm>
            <a:off x="6096001"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0" name="Oval 204">
            <a:extLst>
              <a:ext uri="{FF2B5EF4-FFF2-40B4-BE49-F238E27FC236}">
                <a16:creationId xmlns:a16="http://schemas.microsoft.com/office/drawing/2014/main" id="{EF51B9F8-0C18-4943-9534-2C65F7C6288C}"/>
              </a:ext>
            </a:extLst>
          </p:cNvPr>
          <p:cNvSpPr>
            <a:spLocks noChangeArrowheads="1"/>
          </p:cNvSpPr>
          <p:nvPr/>
        </p:nvSpPr>
        <p:spPr bwMode="auto">
          <a:xfrm>
            <a:off x="6204858"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1" name="Oval 205">
            <a:extLst>
              <a:ext uri="{FF2B5EF4-FFF2-40B4-BE49-F238E27FC236}">
                <a16:creationId xmlns:a16="http://schemas.microsoft.com/office/drawing/2014/main" id="{8948DABD-D9ED-4035-8198-89496470F316}"/>
              </a:ext>
            </a:extLst>
          </p:cNvPr>
          <p:cNvSpPr>
            <a:spLocks noChangeArrowheads="1"/>
          </p:cNvSpPr>
          <p:nvPr/>
        </p:nvSpPr>
        <p:spPr bwMode="auto">
          <a:xfrm>
            <a:off x="5934983"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2" name="Oval 206">
            <a:extLst>
              <a:ext uri="{FF2B5EF4-FFF2-40B4-BE49-F238E27FC236}">
                <a16:creationId xmlns:a16="http://schemas.microsoft.com/office/drawing/2014/main" id="{4487CEB9-9323-4AEF-A100-63EECA58E165}"/>
              </a:ext>
            </a:extLst>
          </p:cNvPr>
          <p:cNvSpPr>
            <a:spLocks noChangeArrowheads="1"/>
          </p:cNvSpPr>
          <p:nvPr/>
        </p:nvSpPr>
        <p:spPr bwMode="auto">
          <a:xfrm>
            <a:off x="6043840"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3" name="Oval 207">
            <a:extLst>
              <a:ext uri="{FF2B5EF4-FFF2-40B4-BE49-F238E27FC236}">
                <a16:creationId xmlns:a16="http://schemas.microsoft.com/office/drawing/2014/main" id="{B71865C3-EFED-4021-8012-DB4A5A90AFA3}"/>
              </a:ext>
            </a:extLst>
          </p:cNvPr>
          <p:cNvSpPr>
            <a:spLocks noChangeArrowheads="1"/>
          </p:cNvSpPr>
          <p:nvPr/>
        </p:nvSpPr>
        <p:spPr bwMode="auto">
          <a:xfrm>
            <a:off x="6152697"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4" name="Oval 208">
            <a:extLst>
              <a:ext uri="{FF2B5EF4-FFF2-40B4-BE49-F238E27FC236}">
                <a16:creationId xmlns:a16="http://schemas.microsoft.com/office/drawing/2014/main" id="{2DCE1019-A3E4-41D2-B9D4-6F30796FCA72}"/>
              </a:ext>
            </a:extLst>
          </p:cNvPr>
          <p:cNvSpPr>
            <a:spLocks noChangeArrowheads="1"/>
          </p:cNvSpPr>
          <p:nvPr/>
        </p:nvSpPr>
        <p:spPr bwMode="auto">
          <a:xfrm>
            <a:off x="5987144"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5" name="Oval 209">
            <a:extLst>
              <a:ext uri="{FF2B5EF4-FFF2-40B4-BE49-F238E27FC236}">
                <a16:creationId xmlns:a16="http://schemas.microsoft.com/office/drawing/2014/main" id="{98C19F31-3D45-47E7-8216-D8B3F184A49C}"/>
              </a:ext>
            </a:extLst>
          </p:cNvPr>
          <p:cNvSpPr>
            <a:spLocks noChangeArrowheads="1"/>
          </p:cNvSpPr>
          <p:nvPr/>
        </p:nvSpPr>
        <p:spPr bwMode="auto">
          <a:xfrm>
            <a:off x="6096001"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786" name="Oval 210">
            <a:extLst>
              <a:ext uri="{FF2B5EF4-FFF2-40B4-BE49-F238E27FC236}">
                <a16:creationId xmlns:a16="http://schemas.microsoft.com/office/drawing/2014/main" id="{06EE814B-1A65-4439-AD46-1F015A03816F}"/>
              </a:ext>
            </a:extLst>
          </p:cNvPr>
          <p:cNvSpPr>
            <a:spLocks noChangeArrowheads="1"/>
          </p:cNvSpPr>
          <p:nvPr/>
        </p:nvSpPr>
        <p:spPr bwMode="auto">
          <a:xfrm>
            <a:off x="6043840" y="2612572"/>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nvGrpSpPr>
          <p:cNvPr id="24963" name="Group 387">
            <a:extLst>
              <a:ext uri="{FF2B5EF4-FFF2-40B4-BE49-F238E27FC236}">
                <a16:creationId xmlns:a16="http://schemas.microsoft.com/office/drawing/2014/main" id="{1C440403-A6DB-45E6-9F36-57384998CC24}"/>
              </a:ext>
            </a:extLst>
          </p:cNvPr>
          <p:cNvGrpSpPr>
            <a:grpSpLocks/>
          </p:cNvGrpSpPr>
          <p:nvPr/>
        </p:nvGrpSpPr>
        <p:grpSpPr bwMode="auto">
          <a:xfrm>
            <a:off x="2540001" y="3465286"/>
            <a:ext cx="378733" cy="378733"/>
            <a:chOff x="2688" y="888"/>
            <a:chExt cx="167" cy="167"/>
          </a:xfrm>
        </p:grpSpPr>
        <p:sp>
          <p:nvSpPr>
            <p:cNvPr id="24964" name="Oval 388">
              <a:extLst>
                <a:ext uri="{FF2B5EF4-FFF2-40B4-BE49-F238E27FC236}">
                  <a16:creationId xmlns:a16="http://schemas.microsoft.com/office/drawing/2014/main" id="{B719DA3F-8A52-4A1F-A1D8-07EEB3D2706A}"/>
                </a:ext>
              </a:extLst>
            </p:cNvPr>
            <p:cNvSpPr>
              <a:spLocks noChangeArrowheads="1"/>
            </p:cNvSpPr>
            <p:nvPr/>
          </p:nvSpPr>
          <p:spPr bwMode="auto">
            <a:xfrm>
              <a:off x="2688"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65" name="Oval 389">
              <a:extLst>
                <a:ext uri="{FF2B5EF4-FFF2-40B4-BE49-F238E27FC236}">
                  <a16:creationId xmlns:a16="http://schemas.microsoft.com/office/drawing/2014/main" id="{943E61F5-223C-4554-8DF5-7A12B09DEE8A}"/>
                </a:ext>
              </a:extLst>
            </p:cNvPr>
            <p:cNvSpPr>
              <a:spLocks noChangeArrowheads="1"/>
            </p:cNvSpPr>
            <p:nvPr/>
          </p:nvSpPr>
          <p:spPr bwMode="auto">
            <a:xfrm>
              <a:off x="2736"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66" name="Oval 390">
              <a:extLst>
                <a:ext uri="{FF2B5EF4-FFF2-40B4-BE49-F238E27FC236}">
                  <a16:creationId xmlns:a16="http://schemas.microsoft.com/office/drawing/2014/main" id="{343E0C14-6119-4735-8E7A-AB4B1E014C2F}"/>
                </a:ext>
              </a:extLst>
            </p:cNvPr>
            <p:cNvSpPr>
              <a:spLocks noChangeArrowheads="1"/>
            </p:cNvSpPr>
            <p:nvPr/>
          </p:nvSpPr>
          <p:spPr bwMode="auto">
            <a:xfrm>
              <a:off x="2784"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67" name="Oval 391">
              <a:extLst>
                <a:ext uri="{FF2B5EF4-FFF2-40B4-BE49-F238E27FC236}">
                  <a16:creationId xmlns:a16="http://schemas.microsoft.com/office/drawing/2014/main" id="{0B6656A8-749E-4B5D-B915-A9E3767F2F23}"/>
                </a:ext>
              </a:extLst>
            </p:cNvPr>
            <p:cNvSpPr>
              <a:spLocks noChangeArrowheads="1"/>
            </p:cNvSpPr>
            <p:nvPr/>
          </p:nvSpPr>
          <p:spPr bwMode="auto">
            <a:xfrm>
              <a:off x="2832"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68" name="Oval 392">
              <a:extLst>
                <a:ext uri="{FF2B5EF4-FFF2-40B4-BE49-F238E27FC236}">
                  <a16:creationId xmlns:a16="http://schemas.microsoft.com/office/drawing/2014/main" id="{08F2366E-6C22-4DF3-B396-FC12F06E9F08}"/>
                </a:ext>
              </a:extLst>
            </p:cNvPr>
            <p:cNvSpPr>
              <a:spLocks noChangeArrowheads="1"/>
            </p:cNvSpPr>
            <p:nvPr/>
          </p:nvSpPr>
          <p:spPr bwMode="auto">
            <a:xfrm>
              <a:off x="2713"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69" name="Oval 393">
              <a:extLst>
                <a:ext uri="{FF2B5EF4-FFF2-40B4-BE49-F238E27FC236}">
                  <a16:creationId xmlns:a16="http://schemas.microsoft.com/office/drawing/2014/main" id="{8E867B42-D74C-4A4A-8934-64B0A770C8C0}"/>
                </a:ext>
              </a:extLst>
            </p:cNvPr>
            <p:cNvSpPr>
              <a:spLocks noChangeArrowheads="1"/>
            </p:cNvSpPr>
            <p:nvPr/>
          </p:nvSpPr>
          <p:spPr bwMode="auto">
            <a:xfrm>
              <a:off x="2761"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70" name="Oval 394">
              <a:extLst>
                <a:ext uri="{FF2B5EF4-FFF2-40B4-BE49-F238E27FC236}">
                  <a16:creationId xmlns:a16="http://schemas.microsoft.com/office/drawing/2014/main" id="{ECE637B5-BC37-4CAC-981C-97DEB2C1809B}"/>
                </a:ext>
              </a:extLst>
            </p:cNvPr>
            <p:cNvSpPr>
              <a:spLocks noChangeArrowheads="1"/>
            </p:cNvSpPr>
            <p:nvPr/>
          </p:nvSpPr>
          <p:spPr bwMode="auto">
            <a:xfrm>
              <a:off x="2809"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71" name="Oval 395">
              <a:extLst>
                <a:ext uri="{FF2B5EF4-FFF2-40B4-BE49-F238E27FC236}">
                  <a16:creationId xmlns:a16="http://schemas.microsoft.com/office/drawing/2014/main" id="{07B4A826-5F26-4C4F-A552-21704B7EB451}"/>
                </a:ext>
              </a:extLst>
            </p:cNvPr>
            <p:cNvSpPr>
              <a:spLocks noChangeArrowheads="1"/>
            </p:cNvSpPr>
            <p:nvPr/>
          </p:nvSpPr>
          <p:spPr bwMode="auto">
            <a:xfrm>
              <a:off x="2736"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72" name="Oval 396">
              <a:extLst>
                <a:ext uri="{FF2B5EF4-FFF2-40B4-BE49-F238E27FC236}">
                  <a16:creationId xmlns:a16="http://schemas.microsoft.com/office/drawing/2014/main" id="{67511F3B-2F5C-4C74-AE85-9B0D10C37FCC}"/>
                </a:ext>
              </a:extLst>
            </p:cNvPr>
            <p:cNvSpPr>
              <a:spLocks noChangeArrowheads="1"/>
            </p:cNvSpPr>
            <p:nvPr/>
          </p:nvSpPr>
          <p:spPr bwMode="auto">
            <a:xfrm>
              <a:off x="2784"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4973" name="Oval 397">
              <a:extLst>
                <a:ext uri="{FF2B5EF4-FFF2-40B4-BE49-F238E27FC236}">
                  <a16:creationId xmlns:a16="http://schemas.microsoft.com/office/drawing/2014/main" id="{05ABE560-4176-48F4-9E15-D93E9CFEEA30}"/>
                </a:ext>
              </a:extLst>
            </p:cNvPr>
            <p:cNvSpPr>
              <a:spLocks noChangeArrowheads="1"/>
            </p:cNvSpPr>
            <p:nvPr/>
          </p:nvSpPr>
          <p:spPr bwMode="auto">
            <a:xfrm>
              <a:off x="2761" y="888"/>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sp>
        <p:nvSpPr>
          <p:cNvPr id="24974" name="Text Box 398">
            <a:extLst>
              <a:ext uri="{FF2B5EF4-FFF2-40B4-BE49-F238E27FC236}">
                <a16:creationId xmlns:a16="http://schemas.microsoft.com/office/drawing/2014/main" id="{D6627B2D-B5D6-4907-AA12-2FCF7860B7A9}"/>
              </a:ext>
            </a:extLst>
          </p:cNvPr>
          <p:cNvSpPr txBox="1">
            <a:spLocks noChangeArrowheads="1"/>
          </p:cNvSpPr>
          <p:nvPr/>
        </p:nvSpPr>
        <p:spPr bwMode="auto">
          <a:xfrm>
            <a:off x="1483179" y="3950607"/>
            <a:ext cx="1790875"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variance = 5</a:t>
            </a:r>
          </a:p>
        </p:txBody>
      </p:sp>
      <p:sp>
        <p:nvSpPr>
          <p:cNvPr id="24975" name="Text Box 399">
            <a:extLst>
              <a:ext uri="{FF2B5EF4-FFF2-40B4-BE49-F238E27FC236}">
                <a16:creationId xmlns:a16="http://schemas.microsoft.com/office/drawing/2014/main" id="{EFEB1758-BEF8-48C8-AEC0-E5621C1FA464}"/>
              </a:ext>
            </a:extLst>
          </p:cNvPr>
          <p:cNvSpPr txBox="1">
            <a:spLocks noChangeArrowheads="1"/>
          </p:cNvSpPr>
          <p:nvPr/>
        </p:nvSpPr>
        <p:spPr bwMode="auto">
          <a:xfrm>
            <a:off x="5148036" y="3932464"/>
            <a:ext cx="1790875"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variance = 5</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a:extLst>
              <a:ext uri="{FF2B5EF4-FFF2-40B4-BE49-F238E27FC236}">
                <a16:creationId xmlns:a16="http://schemas.microsoft.com/office/drawing/2014/main" id="{48299F36-474B-4F22-9164-BCC78AA46E2A}"/>
              </a:ext>
            </a:extLst>
          </p:cNvPr>
          <p:cNvSpPr>
            <a:spLocks noGrp="1" noChangeArrowheads="1"/>
          </p:cNvSpPr>
          <p:nvPr>
            <p:ph type="title"/>
          </p:nvPr>
        </p:nvSpPr>
        <p:spPr/>
        <p:txBody>
          <a:bodyPr>
            <a:normAutofit fontScale="90000"/>
          </a:bodyPr>
          <a:lstStyle/>
          <a:p>
            <a:pPr eaLnBrk="1" hangingPunct="1"/>
            <a:r>
              <a:rPr lang="en-US" altLang="en-US"/>
              <a:t>Computing the Confidence Interval withσEstimated</a:t>
            </a:r>
          </a:p>
        </p:txBody>
      </p:sp>
      <p:sp>
        <p:nvSpPr>
          <p:cNvPr id="55299" name="Rectangle 7">
            <a:extLst>
              <a:ext uri="{FF2B5EF4-FFF2-40B4-BE49-F238E27FC236}">
                <a16:creationId xmlns:a16="http://schemas.microsoft.com/office/drawing/2014/main" id="{5E1EE0FC-7D36-4F63-B9D9-DA91CF2AE586}"/>
              </a:ext>
            </a:extLst>
          </p:cNvPr>
          <p:cNvSpPr>
            <a:spLocks noGrp="1" noChangeArrowheads="1"/>
          </p:cNvSpPr>
          <p:nvPr>
            <p:ph type="body" idx="1"/>
          </p:nvPr>
        </p:nvSpPr>
        <p:spPr/>
        <p:txBody>
          <a:bodyPr/>
          <a:lstStyle/>
          <a:p>
            <a:pPr eaLnBrk="1" hangingPunct="1"/>
            <a:endParaRPr lang="en-US" altLang="en-US"/>
          </a:p>
          <a:p>
            <a:pPr eaLnBrk="1" hangingPunct="1"/>
            <a:r>
              <a:rPr lang="en-US" altLang="en-US"/>
              <a:t>Lower limit </a:t>
            </a:r>
            <a:br>
              <a:rPr lang="en-US" altLang="en-US"/>
            </a:br>
            <a:r>
              <a:rPr lang="en-US" altLang="en-US"/>
              <a:t>= 5 - (2.776)(1.225)= 1.60 </a:t>
            </a:r>
          </a:p>
          <a:p>
            <a:pPr eaLnBrk="1" hangingPunct="1"/>
            <a:endParaRPr lang="en-US" altLang="en-US"/>
          </a:p>
          <a:p>
            <a:pPr eaLnBrk="1" hangingPunct="1"/>
            <a:r>
              <a:rPr lang="en-US" altLang="en-US"/>
              <a:t>Upper limit </a:t>
            </a:r>
            <a:br>
              <a:rPr lang="en-US" altLang="en-US"/>
            </a:br>
            <a:r>
              <a:rPr lang="en-US" altLang="en-US"/>
              <a:t>= 5 + (2.776)(1.225)= 8.40</a:t>
            </a:r>
          </a:p>
        </p:txBody>
      </p:sp>
    </p:spTree>
  </p:cSld>
  <p:clrMapOvr>
    <a:masterClrMapping/>
  </p:clrMapOvr>
  <p:transition advTm="2300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90B03D00-2832-45AA-9FF8-8209D8066B86}"/>
              </a:ext>
            </a:extLst>
          </p:cNvPr>
          <p:cNvSpPr>
            <a:spLocks noGrp="1" noChangeArrowheads="1"/>
          </p:cNvSpPr>
          <p:nvPr>
            <p:ph type="title"/>
          </p:nvPr>
        </p:nvSpPr>
        <p:spPr/>
        <p:txBody>
          <a:bodyPr/>
          <a:lstStyle/>
          <a:p>
            <a:pPr eaLnBrk="1" hangingPunct="1"/>
            <a:r>
              <a:rPr lang="en-US" altLang="en-US"/>
              <a:t>General Formula</a:t>
            </a:r>
          </a:p>
        </p:txBody>
      </p:sp>
      <p:sp>
        <p:nvSpPr>
          <p:cNvPr id="57347" name="Rectangle 5">
            <a:extLst>
              <a:ext uri="{FF2B5EF4-FFF2-40B4-BE49-F238E27FC236}">
                <a16:creationId xmlns:a16="http://schemas.microsoft.com/office/drawing/2014/main" id="{ADD9351B-FBC3-4ECF-BF10-97B12A1D588C}"/>
              </a:ext>
            </a:extLst>
          </p:cNvPr>
          <p:cNvSpPr>
            <a:spLocks noGrp="1" noChangeArrowheads="1"/>
          </p:cNvSpPr>
          <p:nvPr>
            <p:ph type="body" idx="1"/>
          </p:nvPr>
        </p:nvSpPr>
        <p:spPr>
          <a:xfrm>
            <a:off x="1628070" y="2142244"/>
            <a:ext cx="6105702" cy="4029604"/>
          </a:xfrm>
        </p:spPr>
        <p:txBody>
          <a:bodyPr/>
          <a:lstStyle/>
          <a:p>
            <a:pPr eaLnBrk="1" hangingPunct="1">
              <a:buFontTx/>
              <a:buNone/>
            </a:pPr>
            <a:endParaRPr lang="en-US" altLang="en-US"/>
          </a:p>
          <a:p>
            <a:pPr eaLnBrk="1" hangingPunct="1">
              <a:buFontTx/>
              <a:buNone/>
            </a:pPr>
            <a:r>
              <a:rPr lang="en-US" altLang="en-US"/>
              <a:t>Lower limit = M - (t</a:t>
            </a:r>
            <a:r>
              <a:rPr lang="en-US" altLang="en-US" baseline="-25000"/>
              <a:t>CL</a:t>
            </a:r>
            <a:r>
              <a:rPr lang="en-US" altLang="en-US"/>
              <a:t>)(s</a:t>
            </a:r>
            <a:r>
              <a:rPr lang="en-US" altLang="en-US" baseline="-25000"/>
              <a:t>m</a:t>
            </a:r>
            <a:r>
              <a:rPr lang="en-US" altLang="en-US"/>
              <a:t>)</a:t>
            </a:r>
          </a:p>
          <a:p>
            <a:pPr eaLnBrk="1" hangingPunct="1">
              <a:buFontTx/>
              <a:buNone/>
            </a:pPr>
            <a:endParaRPr lang="en-US" altLang="en-US"/>
          </a:p>
          <a:p>
            <a:pPr eaLnBrk="1" hangingPunct="1">
              <a:buFontTx/>
              <a:buNone/>
            </a:pPr>
            <a:r>
              <a:rPr lang="en-US" altLang="en-US"/>
              <a:t>Upper limit = M + (t</a:t>
            </a:r>
            <a:r>
              <a:rPr lang="en-US" altLang="en-US" baseline="-25000"/>
              <a:t>CL</a:t>
            </a:r>
            <a:r>
              <a:rPr lang="en-US" altLang="en-US"/>
              <a:t>)(s</a:t>
            </a:r>
            <a:r>
              <a:rPr lang="en-US" altLang="en-US" baseline="-25000"/>
              <a:t>m</a:t>
            </a:r>
            <a:r>
              <a:rPr lang="en-US" altLang="en-US"/>
              <a:t>)</a:t>
            </a:r>
          </a:p>
        </p:txBody>
      </p:sp>
    </p:spTree>
  </p:cSld>
  <p:clrMapOvr>
    <a:masterClrMapping/>
  </p:clrMapOvr>
  <p:transition advTm="1600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1175706"/>
          </a:xfrm>
          <a:solidFill>
            <a:schemeClr val="accent2">
              <a:lumMod val="75000"/>
              <a:alpha val="75000"/>
            </a:schemeClr>
          </a:solidFill>
        </p:spPr>
        <p:txBody>
          <a:bodyPr wrap="square">
            <a:spAutoFit/>
          </a:bodyPr>
          <a:lstStyle/>
          <a:p>
            <a:r>
              <a:rPr lang="en-US" dirty="0">
                <a:solidFill>
                  <a:schemeClr val="bg1"/>
                </a:solidFill>
              </a:rPr>
              <a:t>Confidence Interval – </a:t>
            </a:r>
          </a:p>
          <a:p>
            <a:r>
              <a:rPr lang="en-US" dirty="0">
                <a:solidFill>
                  <a:schemeClr val="bg1"/>
                </a:solidFill>
              </a:rPr>
              <a:t>Difference of Means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2352349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B366119-784D-4A3F-93EC-D51DC2800A61}"/>
              </a:ext>
            </a:extLst>
          </p:cNvPr>
          <p:cNvSpPr>
            <a:spLocks noGrp="1" noChangeArrowheads="1"/>
          </p:cNvSpPr>
          <p:nvPr>
            <p:ph type="title"/>
          </p:nvPr>
        </p:nvSpPr>
        <p:spPr/>
        <p:txBody>
          <a:bodyPr/>
          <a:lstStyle/>
          <a:p>
            <a:pPr eaLnBrk="1" hangingPunct="1"/>
            <a:r>
              <a:rPr lang="en-US" altLang="en-US"/>
              <a:t>Differences Between Groups</a:t>
            </a:r>
          </a:p>
        </p:txBody>
      </p:sp>
      <p:pic>
        <p:nvPicPr>
          <p:cNvPr id="14339" name="Picture 4" descr="twoBoys.pict                                                   000C6DC2Norman                         BC763FDF:">
            <a:extLst>
              <a:ext uri="{FF2B5EF4-FFF2-40B4-BE49-F238E27FC236}">
                <a16:creationId xmlns:a16="http://schemas.microsoft.com/office/drawing/2014/main" id="{6D40E461-F2AF-424B-8B2C-7A52E2FE5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540000"/>
            <a:ext cx="2401535"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twoBoys.pict                                                   000C6DC2Norman                         BC763FDF:">
            <a:extLst>
              <a:ext uri="{FF2B5EF4-FFF2-40B4-BE49-F238E27FC236}">
                <a16:creationId xmlns:a16="http://schemas.microsoft.com/office/drawing/2014/main" id="{085F6E7C-CCE7-421C-97DA-26316D9F7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55" y="2540000"/>
            <a:ext cx="2438576"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6">
            <a:extLst>
              <a:ext uri="{FF2B5EF4-FFF2-40B4-BE49-F238E27FC236}">
                <a16:creationId xmlns:a16="http://schemas.microsoft.com/office/drawing/2014/main" id="{458A25B6-DA6E-4269-89AF-1648E0A7DEA1}"/>
              </a:ext>
            </a:extLst>
          </p:cNvPr>
          <p:cNvSpPr txBox="1">
            <a:spLocks noChangeArrowheads="1"/>
          </p:cNvSpPr>
          <p:nvPr/>
        </p:nvSpPr>
        <p:spPr bwMode="auto">
          <a:xfrm>
            <a:off x="1521355" y="5683250"/>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1</a:t>
            </a:r>
            <a:endParaRPr lang="en-US" altLang="en-US" sz="3334"/>
          </a:p>
        </p:txBody>
      </p:sp>
      <p:sp>
        <p:nvSpPr>
          <p:cNvPr id="14342" name="Text Box 7">
            <a:extLst>
              <a:ext uri="{FF2B5EF4-FFF2-40B4-BE49-F238E27FC236}">
                <a16:creationId xmlns:a16="http://schemas.microsoft.com/office/drawing/2014/main" id="{87D8676C-6154-46F2-8D3C-8B4445EDEE24}"/>
              </a:ext>
            </a:extLst>
          </p:cNvPr>
          <p:cNvSpPr txBox="1">
            <a:spLocks noChangeArrowheads="1"/>
          </p:cNvSpPr>
          <p:nvPr/>
        </p:nvSpPr>
        <p:spPr bwMode="auto">
          <a:xfrm>
            <a:off x="6855355" y="5649736"/>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2</a:t>
            </a:r>
            <a:endParaRPr lang="en-US" altLang="en-US" sz="3334"/>
          </a:p>
        </p:txBody>
      </p:sp>
      <p:sp>
        <p:nvSpPr>
          <p:cNvPr id="14343" name="Text Box 10">
            <a:extLst>
              <a:ext uri="{FF2B5EF4-FFF2-40B4-BE49-F238E27FC236}">
                <a16:creationId xmlns:a16="http://schemas.microsoft.com/office/drawing/2014/main" id="{85AF59C6-20E3-4983-97C4-78B3A22F096F}"/>
              </a:ext>
            </a:extLst>
          </p:cNvPr>
          <p:cNvSpPr txBox="1">
            <a:spLocks noChangeArrowheads="1"/>
          </p:cNvSpPr>
          <p:nvPr/>
        </p:nvSpPr>
        <p:spPr bwMode="auto">
          <a:xfrm>
            <a:off x="997479"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Group 1</a:t>
            </a:r>
            <a:endParaRPr lang="en-US" altLang="en-US" sz="3334"/>
          </a:p>
        </p:txBody>
      </p:sp>
      <p:sp>
        <p:nvSpPr>
          <p:cNvPr id="14344" name="Text Box 11">
            <a:extLst>
              <a:ext uri="{FF2B5EF4-FFF2-40B4-BE49-F238E27FC236}">
                <a16:creationId xmlns:a16="http://schemas.microsoft.com/office/drawing/2014/main" id="{433F5FF9-91A4-4373-A818-E71112F4311D}"/>
              </a:ext>
            </a:extLst>
          </p:cNvPr>
          <p:cNvSpPr txBox="1">
            <a:spLocks noChangeArrowheads="1"/>
          </p:cNvSpPr>
          <p:nvPr/>
        </p:nvSpPr>
        <p:spPr bwMode="auto">
          <a:xfrm>
            <a:off x="6329715"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Group 2</a:t>
            </a:r>
            <a:endParaRPr lang="en-US" altLang="en-US" sz="3334"/>
          </a:p>
        </p:txBody>
      </p:sp>
    </p:spTree>
  </p:cSld>
  <p:clrMapOvr>
    <a:masterClrMapping/>
  </p:clrMapOvr>
  <p:transition advTm="700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3DDEB3E-9B2B-4C5C-93BA-CA69D87ADBD5}"/>
              </a:ext>
            </a:extLst>
          </p:cNvPr>
          <p:cNvSpPr>
            <a:spLocks noGrp="1" noChangeArrowheads="1"/>
          </p:cNvSpPr>
          <p:nvPr>
            <p:ph type="title"/>
          </p:nvPr>
        </p:nvSpPr>
        <p:spPr/>
        <p:txBody>
          <a:bodyPr/>
          <a:lstStyle/>
          <a:p>
            <a:pPr eaLnBrk="1" hangingPunct="1"/>
            <a:r>
              <a:rPr lang="en-US" altLang="en-US"/>
              <a:t>Differences Between Groups</a:t>
            </a:r>
          </a:p>
        </p:txBody>
      </p:sp>
      <p:pic>
        <p:nvPicPr>
          <p:cNvPr id="16387" name="Picture 3" descr="twoBoys.pict                                                   000C6DC2Norman                         BC763FDF:">
            <a:extLst>
              <a:ext uri="{FF2B5EF4-FFF2-40B4-BE49-F238E27FC236}">
                <a16:creationId xmlns:a16="http://schemas.microsoft.com/office/drawing/2014/main" id="{CF030B73-7F79-45B8-8FD6-48806606B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540000"/>
            <a:ext cx="2401535"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twoBoys.pict                                                   000C6DC2Norman                         BC763FDF:">
            <a:extLst>
              <a:ext uri="{FF2B5EF4-FFF2-40B4-BE49-F238E27FC236}">
                <a16:creationId xmlns:a16="http://schemas.microsoft.com/office/drawing/2014/main" id="{B91565AA-74FD-45B1-AC65-B4363B9FC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55" y="2540000"/>
            <a:ext cx="2438576"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a:extLst>
              <a:ext uri="{FF2B5EF4-FFF2-40B4-BE49-F238E27FC236}">
                <a16:creationId xmlns:a16="http://schemas.microsoft.com/office/drawing/2014/main" id="{EDC63A80-1251-4C41-A6EA-61E756782519}"/>
              </a:ext>
            </a:extLst>
          </p:cNvPr>
          <p:cNvSpPr txBox="1">
            <a:spLocks noChangeArrowheads="1"/>
          </p:cNvSpPr>
          <p:nvPr/>
        </p:nvSpPr>
        <p:spPr bwMode="auto">
          <a:xfrm>
            <a:off x="1521355" y="5683250"/>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1</a:t>
            </a:r>
            <a:endParaRPr lang="en-US" altLang="en-US" sz="3334"/>
          </a:p>
        </p:txBody>
      </p:sp>
      <p:sp>
        <p:nvSpPr>
          <p:cNvPr id="16390" name="Text Box 6">
            <a:extLst>
              <a:ext uri="{FF2B5EF4-FFF2-40B4-BE49-F238E27FC236}">
                <a16:creationId xmlns:a16="http://schemas.microsoft.com/office/drawing/2014/main" id="{A0315EAD-2D9A-47E5-9A3C-3510C5B6474A}"/>
              </a:ext>
            </a:extLst>
          </p:cNvPr>
          <p:cNvSpPr txBox="1">
            <a:spLocks noChangeArrowheads="1"/>
          </p:cNvSpPr>
          <p:nvPr/>
        </p:nvSpPr>
        <p:spPr bwMode="auto">
          <a:xfrm>
            <a:off x="6855355" y="5649736"/>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2</a:t>
            </a:r>
            <a:endParaRPr lang="en-US" altLang="en-US" sz="3334"/>
          </a:p>
        </p:txBody>
      </p:sp>
      <p:sp>
        <p:nvSpPr>
          <p:cNvPr id="16391" name="Line 7">
            <a:extLst>
              <a:ext uri="{FF2B5EF4-FFF2-40B4-BE49-F238E27FC236}">
                <a16:creationId xmlns:a16="http://schemas.microsoft.com/office/drawing/2014/main" id="{637B6E01-7A79-4D83-9093-228BC636C010}"/>
              </a:ext>
            </a:extLst>
          </p:cNvPr>
          <p:cNvSpPr>
            <a:spLocks noChangeShapeType="1"/>
          </p:cNvSpPr>
          <p:nvPr/>
        </p:nvSpPr>
        <p:spPr bwMode="auto">
          <a:xfrm>
            <a:off x="3606272" y="4004910"/>
            <a:ext cx="2231319" cy="0"/>
          </a:xfrm>
          <a:prstGeom prst="line">
            <a:avLst/>
          </a:prstGeom>
          <a:noFill/>
          <a:ln w="15875">
            <a:solidFill>
              <a:srgbClr val="0C1BDC"/>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6392" name="Text Box 8">
            <a:extLst>
              <a:ext uri="{FF2B5EF4-FFF2-40B4-BE49-F238E27FC236}">
                <a16:creationId xmlns:a16="http://schemas.microsoft.com/office/drawing/2014/main" id="{18EBF610-4E53-49C6-A1DA-A2AD9395846E}"/>
              </a:ext>
            </a:extLst>
          </p:cNvPr>
          <p:cNvSpPr txBox="1">
            <a:spLocks noChangeArrowheads="1"/>
          </p:cNvSpPr>
          <p:nvPr/>
        </p:nvSpPr>
        <p:spPr bwMode="auto">
          <a:xfrm>
            <a:off x="3873500" y="4260674"/>
            <a:ext cx="1665521"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solidFill>
                  <a:srgbClr val="0C1BDC"/>
                </a:solidFill>
                <a:latin typeface="Arial" panose="020B0604020202020204" pitchFamily="34" charset="0"/>
              </a:rPr>
              <a:t>M</a:t>
            </a:r>
            <a:r>
              <a:rPr lang="en-US" altLang="en-US" sz="3334" baseline="-25000">
                <a:solidFill>
                  <a:srgbClr val="0C1BDC"/>
                </a:solidFill>
                <a:latin typeface="Arial" panose="020B0604020202020204" pitchFamily="34" charset="0"/>
              </a:rPr>
              <a:t>1</a:t>
            </a:r>
            <a:r>
              <a:rPr lang="en-US" altLang="en-US" sz="3334">
                <a:solidFill>
                  <a:srgbClr val="0C1BDC"/>
                </a:solidFill>
                <a:latin typeface="Arial" panose="020B0604020202020204" pitchFamily="34" charset="0"/>
              </a:rPr>
              <a:t> - M</a:t>
            </a:r>
            <a:r>
              <a:rPr lang="en-US" altLang="en-US" sz="3334" baseline="-25000">
                <a:solidFill>
                  <a:srgbClr val="0C1BDC"/>
                </a:solidFill>
                <a:latin typeface="Arial" panose="020B0604020202020204" pitchFamily="34" charset="0"/>
              </a:rPr>
              <a:t>2</a:t>
            </a:r>
            <a:endParaRPr lang="en-US" altLang="en-US" sz="3334" baseline="-25000">
              <a:latin typeface="Arial" panose="020B0604020202020204" pitchFamily="34" charset="0"/>
            </a:endParaRPr>
          </a:p>
        </p:txBody>
      </p:sp>
      <p:sp>
        <p:nvSpPr>
          <p:cNvPr id="16393" name="Text Box 9">
            <a:extLst>
              <a:ext uri="{FF2B5EF4-FFF2-40B4-BE49-F238E27FC236}">
                <a16:creationId xmlns:a16="http://schemas.microsoft.com/office/drawing/2014/main" id="{00A87328-7798-4D6A-B7BE-9048DF950163}"/>
              </a:ext>
            </a:extLst>
          </p:cNvPr>
          <p:cNvSpPr txBox="1">
            <a:spLocks noChangeArrowheads="1"/>
          </p:cNvSpPr>
          <p:nvPr/>
        </p:nvSpPr>
        <p:spPr bwMode="auto">
          <a:xfrm>
            <a:off x="997479"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Group 1</a:t>
            </a:r>
            <a:endParaRPr lang="en-US" altLang="en-US" sz="3334"/>
          </a:p>
        </p:txBody>
      </p:sp>
      <p:sp>
        <p:nvSpPr>
          <p:cNvPr id="16394" name="Text Box 10">
            <a:extLst>
              <a:ext uri="{FF2B5EF4-FFF2-40B4-BE49-F238E27FC236}">
                <a16:creationId xmlns:a16="http://schemas.microsoft.com/office/drawing/2014/main" id="{B31C9B5D-1F35-4CC1-B6D0-268C96AD3439}"/>
              </a:ext>
            </a:extLst>
          </p:cNvPr>
          <p:cNvSpPr txBox="1">
            <a:spLocks noChangeArrowheads="1"/>
          </p:cNvSpPr>
          <p:nvPr/>
        </p:nvSpPr>
        <p:spPr bwMode="auto">
          <a:xfrm>
            <a:off x="6329715"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latin typeface="Arial" panose="020B0604020202020204" pitchFamily="34" charset="0"/>
              </a:rPr>
              <a:t>Group 2</a:t>
            </a:r>
            <a:endParaRPr lang="en-US" altLang="en-US" sz="3334"/>
          </a:p>
        </p:txBody>
      </p:sp>
      <p:sp>
        <p:nvSpPr>
          <p:cNvPr id="16395" name="Text Box 11">
            <a:extLst>
              <a:ext uri="{FF2B5EF4-FFF2-40B4-BE49-F238E27FC236}">
                <a16:creationId xmlns:a16="http://schemas.microsoft.com/office/drawing/2014/main" id="{6487B6AF-204C-4641-A5AF-8CE96FD3EB81}"/>
              </a:ext>
            </a:extLst>
          </p:cNvPr>
          <p:cNvSpPr txBox="1">
            <a:spLocks noChangeArrowheads="1"/>
          </p:cNvSpPr>
          <p:nvPr/>
        </p:nvSpPr>
        <p:spPr bwMode="auto">
          <a:xfrm>
            <a:off x="2968605" y="2245431"/>
            <a:ext cx="3505768" cy="16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a:solidFill>
                  <a:srgbClr val="0C1BDC"/>
                </a:solidFill>
                <a:latin typeface="Arial" panose="020B0604020202020204" pitchFamily="34" charset="0"/>
              </a:rPr>
              <a:t>Of Interest is the </a:t>
            </a:r>
          </a:p>
          <a:p>
            <a:pPr algn="ctr" eaLnBrk="1" hangingPunct="1"/>
            <a:r>
              <a:rPr lang="en-US" altLang="en-US" sz="3334">
                <a:solidFill>
                  <a:srgbClr val="0C1BDC"/>
                </a:solidFill>
                <a:latin typeface="Arial" panose="020B0604020202020204" pitchFamily="34" charset="0"/>
              </a:rPr>
              <a:t>difference </a:t>
            </a:r>
          </a:p>
          <a:p>
            <a:pPr algn="ctr" eaLnBrk="1" hangingPunct="1"/>
            <a:r>
              <a:rPr lang="en-US" altLang="en-US" sz="3334">
                <a:solidFill>
                  <a:srgbClr val="0C1BDC"/>
                </a:solidFill>
                <a:latin typeface="Arial" panose="020B0604020202020204" pitchFamily="34" charset="0"/>
              </a:rPr>
              <a:t>between the two</a:t>
            </a:r>
            <a:endParaRPr lang="en-US" altLang="en-US" sz="3334" baseline="-25000">
              <a:latin typeface="Arial" panose="020B0604020202020204" pitchFamily="34" charset="0"/>
            </a:endParaRPr>
          </a:p>
        </p:txBody>
      </p:sp>
    </p:spTree>
  </p:cSld>
  <p:clrMapOvr>
    <a:masterClrMapping/>
  </p:clrMapOvr>
  <p:transition advTm="1000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
            <a:extLst>
              <a:ext uri="{FF2B5EF4-FFF2-40B4-BE49-F238E27FC236}">
                <a16:creationId xmlns:a16="http://schemas.microsoft.com/office/drawing/2014/main" id="{483CA45A-3EBF-47BD-9A4C-228F5A43532D}"/>
              </a:ext>
            </a:extLst>
          </p:cNvPr>
          <p:cNvSpPr>
            <a:spLocks noGrp="1" noChangeArrowheads="1"/>
          </p:cNvSpPr>
          <p:nvPr>
            <p:ph type="title"/>
          </p:nvPr>
        </p:nvSpPr>
        <p:spPr/>
        <p:txBody>
          <a:bodyPr/>
          <a:lstStyle/>
          <a:p>
            <a:pPr eaLnBrk="1" hangingPunct="1"/>
            <a:r>
              <a:rPr lang="en-US" altLang="en-US"/>
              <a:t>Differences Between Means</a:t>
            </a:r>
          </a:p>
        </p:txBody>
      </p:sp>
      <p:graphicFrame>
        <p:nvGraphicFramePr>
          <p:cNvPr id="2142" name="Group 94">
            <a:extLst>
              <a:ext uri="{FF2B5EF4-FFF2-40B4-BE49-F238E27FC236}">
                <a16:creationId xmlns:a16="http://schemas.microsoft.com/office/drawing/2014/main" id="{C51D4C67-22B6-4C6A-81D4-22C7B1B0198D}"/>
              </a:ext>
            </a:extLst>
          </p:cNvPr>
          <p:cNvGraphicFramePr>
            <a:graphicFrameLocks noGrp="1"/>
          </p:cNvGraphicFramePr>
          <p:nvPr/>
        </p:nvGraphicFramePr>
        <p:xfrm>
          <a:off x="1469319" y="2159000"/>
          <a:ext cx="6386160" cy="2719917"/>
        </p:xfrm>
        <a:graphic>
          <a:graphicData uri="http://schemas.openxmlformats.org/drawingml/2006/table">
            <a:tbl>
              <a:tblPr/>
              <a:tblGrid>
                <a:gridCol w="2140815">
                  <a:extLst>
                    <a:ext uri="{9D8B030D-6E8A-4147-A177-3AD203B41FA5}">
                      <a16:colId xmlns:a16="http://schemas.microsoft.com/office/drawing/2014/main" val="20000"/>
                    </a:ext>
                  </a:extLst>
                </a:gridCol>
                <a:gridCol w="870840">
                  <a:extLst>
                    <a:ext uri="{9D8B030D-6E8A-4147-A177-3AD203B41FA5}">
                      <a16:colId xmlns:a16="http://schemas.microsoft.com/office/drawing/2014/main" val="20001"/>
                    </a:ext>
                  </a:extLst>
                </a:gridCol>
                <a:gridCol w="1596540">
                  <a:extLst>
                    <a:ext uri="{9D8B030D-6E8A-4147-A177-3AD203B41FA5}">
                      <a16:colId xmlns:a16="http://schemas.microsoft.com/office/drawing/2014/main" val="20002"/>
                    </a:ext>
                  </a:extLst>
                </a:gridCol>
                <a:gridCol w="1777965">
                  <a:extLst>
                    <a:ext uri="{9D8B030D-6E8A-4147-A177-3AD203B41FA5}">
                      <a16:colId xmlns:a16="http://schemas.microsoft.com/office/drawing/2014/main" val="20003"/>
                    </a:ext>
                  </a:extLst>
                </a:gridCol>
              </a:tblGrid>
              <a:tr h="630767">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tab pos="114300" algn="l"/>
                        </a:tabLst>
                      </a:pPr>
                      <a:endParaRPr kumimoji="0" lang="en-US" sz="2700" b="0" i="0" u="none" strike="noStrike" cap="none" normalizeH="0" baseline="0">
                        <a:ln>
                          <a:noFill/>
                        </a:ln>
                        <a:solidFill>
                          <a:schemeClr val="tx1"/>
                        </a:solidFill>
                        <a:effectLst/>
                        <a:latin typeface="Geneva" charset="0"/>
                      </a:endParaRPr>
                    </a:p>
                  </a:txBody>
                  <a:tcPr marL="130626" marR="130626" marT="60960" marB="60960"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 N</a:t>
                      </a:r>
                    </a:p>
                  </a:txBody>
                  <a:tcPr marL="130626" marR="130626" marT="60960" marB="60960"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635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Mean</a:t>
                      </a:r>
                    </a:p>
                  </a:txBody>
                  <a:tcPr marL="130626" marR="130626" marT="60960" marB="60960"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Variance</a:t>
                      </a:r>
                    </a:p>
                  </a:txBody>
                  <a:tcPr marL="130626" marR="130626" marT="60960" marB="60960"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7033">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Females</a:t>
                      </a:r>
                    </a:p>
                  </a:txBody>
                  <a:tcPr marL="130626" marR="130626" marT="60960" marB="60960"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17</a:t>
                      </a:r>
                    </a:p>
                  </a:txBody>
                  <a:tcPr marL="130626" marR="130626"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5.353</a:t>
                      </a:r>
                    </a:p>
                  </a:txBody>
                  <a:tcPr marL="130626" marR="130626"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2286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2.743</a:t>
                      </a:r>
                    </a:p>
                  </a:txBody>
                  <a:tcPr marL="130626" marR="130626" marT="60960" marB="60960"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1272117">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Males</a:t>
                      </a:r>
                    </a:p>
                  </a:txBody>
                  <a:tcPr marL="130626" marR="130626" marT="60960" marB="60960" horzOverflow="overflow">
                    <a:lnL cap="flat">
                      <a:noFill/>
                    </a:lnL>
                    <a:lnR>
                      <a:noFill/>
                    </a:lnR>
                    <a:lnT>
                      <a:noFill/>
                    </a:lnT>
                    <a:lnB cap="flat">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17</a:t>
                      </a:r>
                    </a:p>
                  </a:txBody>
                  <a:tcPr marL="130626" marR="130626" marT="60960" marB="60960" horzOverflow="overflow">
                    <a:lnL>
                      <a:noFill/>
                    </a:lnL>
                    <a:lnR>
                      <a:noFill/>
                    </a:lnR>
                    <a:lnT>
                      <a:noFill/>
                    </a:lnT>
                    <a:lnB cap="flat">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3.882</a:t>
                      </a:r>
                    </a:p>
                  </a:txBody>
                  <a:tcPr marL="130626" marR="130626" marT="60960" marB="60960" horzOverflow="overflow">
                    <a:lnL>
                      <a:noFill/>
                    </a:lnL>
                    <a:lnR>
                      <a:noFill/>
                    </a:lnR>
                    <a:lnT>
                      <a:noFill/>
                    </a:lnT>
                    <a:lnB cap="flat">
                      <a:noFill/>
                    </a:lnB>
                    <a:lnTlToBr>
                      <a:noFill/>
                    </a:lnTlToBr>
                    <a:lnBlToTr>
                      <a:noFill/>
                    </a:lnBlToTr>
                    <a:noFill/>
                  </a:tcPr>
                </a:tc>
                <a:tc>
                  <a:txBody>
                    <a:bodyPr/>
                    <a:lstStyle/>
                    <a:p>
                      <a:pPr marL="2286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2.985</a:t>
                      </a:r>
                    </a:p>
                  </a:txBody>
                  <a:tcPr marL="130626" marR="130626" marT="60960" marB="6096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8449" name="Picture 95">
            <a:extLst>
              <a:ext uri="{FF2B5EF4-FFF2-40B4-BE49-F238E27FC236}">
                <a16:creationId xmlns:a16="http://schemas.microsoft.com/office/drawing/2014/main" id="{FD4F49EC-E280-4E9D-9F9C-583B63F09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46" y="4497917"/>
            <a:ext cx="2208389" cy="144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Text Box 96">
            <a:extLst>
              <a:ext uri="{FF2B5EF4-FFF2-40B4-BE49-F238E27FC236}">
                <a16:creationId xmlns:a16="http://schemas.microsoft.com/office/drawing/2014/main" id="{266FA0DB-6499-428C-866E-E14AB28AF846}"/>
              </a:ext>
            </a:extLst>
          </p:cNvPr>
          <p:cNvSpPr txBox="1">
            <a:spLocks noChangeArrowheads="1"/>
          </p:cNvSpPr>
          <p:nvPr/>
        </p:nvSpPr>
        <p:spPr bwMode="auto">
          <a:xfrm>
            <a:off x="376590" y="3361090"/>
            <a:ext cx="968214" cy="98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5556">
                <a:latin typeface="Symbol" panose="05050102010706020507" pitchFamily="18" charset="2"/>
                <a:sym typeface="Webdings" panose="05030102010509060703" pitchFamily="18" charset="2"/>
              </a:rPr>
              <a:t></a:t>
            </a:r>
            <a:endParaRPr lang="en-US" altLang="en-US" sz="3334">
              <a:latin typeface="Symbol" panose="05050102010706020507" pitchFamily="18" charset="2"/>
            </a:endParaRPr>
          </a:p>
        </p:txBody>
      </p:sp>
      <p:sp>
        <p:nvSpPr>
          <p:cNvPr id="18451" name="Text Box 97">
            <a:extLst>
              <a:ext uri="{FF2B5EF4-FFF2-40B4-BE49-F238E27FC236}">
                <a16:creationId xmlns:a16="http://schemas.microsoft.com/office/drawing/2014/main" id="{8CB25FB4-7EA2-40A6-AE4A-E815B436825A}"/>
              </a:ext>
            </a:extLst>
          </p:cNvPr>
          <p:cNvSpPr txBox="1">
            <a:spLocks noChangeArrowheads="1"/>
          </p:cNvSpPr>
          <p:nvPr/>
        </p:nvSpPr>
        <p:spPr bwMode="auto">
          <a:xfrm>
            <a:off x="381000" y="2667000"/>
            <a:ext cx="968214" cy="98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5556">
                <a:latin typeface="Symbol" panose="05050102010706020507" pitchFamily="18" charset="2"/>
                <a:sym typeface="Webdings" panose="05030102010509060703" pitchFamily="18" charset="2"/>
              </a:rPr>
              <a:t></a:t>
            </a:r>
            <a:endParaRPr lang="en-US" altLang="en-US" sz="3334">
              <a:latin typeface="Symbol" panose="05050102010706020507" pitchFamily="18" charset="2"/>
            </a:endParaRPr>
          </a:p>
        </p:txBody>
      </p:sp>
      <p:sp>
        <p:nvSpPr>
          <p:cNvPr id="18452" name="Text Box 98">
            <a:extLst>
              <a:ext uri="{FF2B5EF4-FFF2-40B4-BE49-F238E27FC236}">
                <a16:creationId xmlns:a16="http://schemas.microsoft.com/office/drawing/2014/main" id="{022ECD66-61DA-4617-B499-F7072EEA17AF}"/>
              </a:ext>
            </a:extLst>
          </p:cNvPr>
          <p:cNvSpPr txBox="1">
            <a:spLocks noChangeArrowheads="1"/>
          </p:cNvSpPr>
          <p:nvPr/>
        </p:nvSpPr>
        <p:spPr bwMode="auto">
          <a:xfrm>
            <a:off x="304271" y="5744986"/>
            <a:ext cx="5918608"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222">
                <a:latin typeface="Arial" panose="020B0604020202020204" pitchFamily="34" charset="0"/>
                <a:sym typeface="Webdings" panose="05030102010509060703" pitchFamily="18" charset="2"/>
              </a:rPr>
              <a:t>Higher ratings indicate a more negative view.</a:t>
            </a:r>
            <a:endParaRPr lang="en-US" altLang="en-US" sz="3334">
              <a:latin typeface="Symbol" panose="05050102010706020507" pitchFamily="18" charset="2"/>
            </a:endParaRPr>
          </a:p>
        </p:txBody>
      </p:sp>
    </p:spTree>
  </p:cSld>
  <p:clrMapOvr>
    <a:masterClrMapping/>
  </p:clrMapOvr>
  <p:transition advTm="2500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8BEF6A04-64A8-4F76-A1AA-03BE2D26260D}"/>
              </a:ext>
            </a:extLst>
          </p:cNvPr>
          <p:cNvSpPr>
            <a:spLocks noGrp="1" noChangeArrowheads="1"/>
          </p:cNvSpPr>
          <p:nvPr>
            <p:ph type="title"/>
          </p:nvPr>
        </p:nvSpPr>
        <p:spPr/>
        <p:txBody>
          <a:bodyPr/>
          <a:lstStyle/>
          <a:p>
            <a:pPr eaLnBrk="1" hangingPunct="1"/>
            <a:r>
              <a:rPr lang="en-US" altLang="en-US"/>
              <a:t>Differences Between Means</a:t>
            </a:r>
          </a:p>
        </p:txBody>
      </p:sp>
      <p:sp>
        <p:nvSpPr>
          <p:cNvPr id="20483" name="Rectangle 10">
            <a:extLst>
              <a:ext uri="{FF2B5EF4-FFF2-40B4-BE49-F238E27FC236}">
                <a16:creationId xmlns:a16="http://schemas.microsoft.com/office/drawing/2014/main" id="{E99A3608-2C61-4136-8B62-BFF6FEEE2C5D}"/>
              </a:ext>
            </a:extLst>
          </p:cNvPr>
          <p:cNvSpPr>
            <a:spLocks noGrp="1" noChangeArrowheads="1"/>
          </p:cNvSpPr>
          <p:nvPr>
            <p:ph type="body" idx="1"/>
          </p:nvPr>
        </p:nvSpPr>
        <p:spPr>
          <a:xfrm>
            <a:off x="685272" y="2142244"/>
            <a:ext cx="8227659" cy="4029604"/>
          </a:xfrm>
        </p:spPr>
        <p:txBody>
          <a:bodyPr/>
          <a:lstStyle/>
          <a:p>
            <a:pPr eaLnBrk="1" hangingPunct="1"/>
            <a:r>
              <a:rPr lang="en-US" altLang="en-US" sz="2778">
                <a:sym typeface="Webdings" panose="05030102010509060703" pitchFamily="18" charset="2"/>
              </a:rPr>
              <a:t>Difference between sample means</a:t>
            </a:r>
          </a:p>
          <a:p>
            <a:pPr lvl="1" eaLnBrk="1" hangingPunct="1"/>
            <a:r>
              <a:rPr lang="en-US" altLang="en-US" sz="2500">
                <a:sym typeface="Webdings" panose="05030102010509060703" pitchFamily="18" charset="2"/>
              </a:rPr>
              <a:t>M</a:t>
            </a:r>
            <a:r>
              <a:rPr lang="en-US" altLang="en-US" sz="2500" baseline="-25000">
                <a:sym typeface="Webdings" panose="05030102010509060703" pitchFamily="18" charset="2"/>
              </a:rPr>
              <a:t>females</a:t>
            </a:r>
            <a:r>
              <a:rPr lang="en-US" altLang="en-US" sz="2500">
                <a:sym typeface="Webdings" panose="05030102010509060703" pitchFamily="18" charset="2"/>
              </a:rPr>
              <a:t>- M</a:t>
            </a:r>
            <a:r>
              <a:rPr lang="en-US" altLang="en-US" sz="2500" baseline="-25000">
                <a:sym typeface="Webdings" panose="05030102010509060703" pitchFamily="18" charset="2"/>
              </a:rPr>
              <a:t>males</a:t>
            </a:r>
            <a:r>
              <a:rPr lang="en-US" altLang="en-US" sz="4445" baseline="-25000">
                <a:latin typeface="Symbol" panose="05050102010706020507" pitchFamily="18" charset="2"/>
                <a:sym typeface="Webdings" panose="05030102010509060703" pitchFamily="18" charset="2"/>
              </a:rPr>
              <a:t> </a:t>
            </a:r>
            <a:r>
              <a:rPr lang="en-US" altLang="en-US" sz="2500">
                <a:sym typeface="Webdings" panose="05030102010509060703" pitchFamily="18" charset="2"/>
              </a:rPr>
              <a:t>=</a:t>
            </a:r>
          </a:p>
          <a:p>
            <a:pPr lvl="1" eaLnBrk="1" hangingPunct="1"/>
            <a:r>
              <a:rPr lang="en-US" altLang="en-US" sz="2500">
                <a:sym typeface="Webdings" panose="05030102010509060703" pitchFamily="18" charset="2"/>
              </a:rPr>
              <a:t>5.35 - 3.88 = 1.47</a:t>
            </a:r>
          </a:p>
          <a:p>
            <a:pPr eaLnBrk="1" hangingPunct="1"/>
            <a:endParaRPr lang="en-US" altLang="en-US" sz="2778">
              <a:sym typeface="Webdings" panose="05030102010509060703" pitchFamily="18" charset="2"/>
            </a:endParaRPr>
          </a:p>
          <a:p>
            <a:pPr eaLnBrk="1" hangingPunct="1"/>
            <a:r>
              <a:rPr lang="en-US" altLang="en-US" sz="2778">
                <a:sym typeface="Webdings" panose="05030102010509060703" pitchFamily="18" charset="2"/>
              </a:rPr>
              <a:t>Difference between the population means</a:t>
            </a:r>
          </a:p>
          <a:p>
            <a:pPr lvl="1" eaLnBrk="1" hangingPunct="1"/>
            <a:r>
              <a:rPr lang="en-US" altLang="en-US" sz="2500"/>
              <a:t>Estimated with sample differences</a:t>
            </a:r>
          </a:p>
          <a:p>
            <a:pPr lvl="1" eaLnBrk="1" hangingPunct="1"/>
            <a:r>
              <a:rPr lang="en-US" altLang="en-US" sz="2500"/>
              <a:t>Confidence interval indicates the precision of this point estimation.</a:t>
            </a:r>
          </a:p>
        </p:txBody>
      </p:sp>
    </p:spTree>
  </p:cSld>
  <p:clrMapOvr>
    <a:masterClrMapping/>
  </p:clrMapOvr>
  <p:transition advTm="2900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C21C3747-1476-450B-8863-EE0D40D32EB7}"/>
              </a:ext>
            </a:extLst>
          </p:cNvPr>
          <p:cNvSpPr>
            <a:spLocks noGrp="1" noChangeArrowheads="1"/>
          </p:cNvSpPr>
          <p:nvPr>
            <p:ph type="title"/>
          </p:nvPr>
        </p:nvSpPr>
        <p:spPr/>
        <p:txBody>
          <a:bodyPr/>
          <a:lstStyle/>
          <a:p>
            <a:pPr eaLnBrk="1" hangingPunct="1"/>
            <a:r>
              <a:rPr lang="en-US" altLang="en-US"/>
              <a:t>Assumptions</a:t>
            </a:r>
          </a:p>
        </p:txBody>
      </p:sp>
      <p:sp>
        <p:nvSpPr>
          <p:cNvPr id="22531" name="Rectangle 6">
            <a:extLst>
              <a:ext uri="{FF2B5EF4-FFF2-40B4-BE49-F238E27FC236}">
                <a16:creationId xmlns:a16="http://schemas.microsoft.com/office/drawing/2014/main" id="{828E5883-C897-4E73-A09C-83D13B7F7C62}"/>
              </a:ext>
            </a:extLst>
          </p:cNvPr>
          <p:cNvSpPr>
            <a:spLocks noGrp="1" noChangeArrowheads="1"/>
          </p:cNvSpPr>
          <p:nvPr>
            <p:ph type="body" idx="1"/>
          </p:nvPr>
        </p:nvSpPr>
        <p:spPr>
          <a:xfrm>
            <a:off x="685271" y="2142244"/>
            <a:ext cx="7936618" cy="4029604"/>
          </a:xfrm>
        </p:spPr>
        <p:txBody>
          <a:bodyPr/>
          <a:lstStyle/>
          <a:p>
            <a:pPr eaLnBrk="1" hangingPunct="1">
              <a:buFont typeface="Times" panose="02020603050405020304" pitchFamily="18" charset="0"/>
              <a:buAutoNum type="arabicPeriod"/>
            </a:pPr>
            <a:r>
              <a:rPr lang="en-US" altLang="en-US"/>
              <a:t> Homogeneity of variance</a:t>
            </a:r>
          </a:p>
          <a:p>
            <a:pPr eaLnBrk="1" hangingPunct="1">
              <a:buFont typeface="Times" panose="02020603050405020304" pitchFamily="18" charset="0"/>
              <a:buAutoNum type="arabicPeriod"/>
            </a:pPr>
            <a:r>
              <a:rPr lang="en-US" altLang="en-US"/>
              <a:t> Populations are normally distribution</a:t>
            </a:r>
          </a:p>
          <a:p>
            <a:pPr eaLnBrk="1" hangingPunct="1">
              <a:buFont typeface="Times" panose="02020603050405020304" pitchFamily="18" charset="0"/>
              <a:buAutoNum type="arabicPeriod"/>
            </a:pPr>
            <a:r>
              <a:rPr lang="en-US" altLang="en-US"/>
              <a:t> Each value sampled independently</a:t>
            </a:r>
          </a:p>
          <a:p>
            <a:pPr lvl="1" eaLnBrk="1" hangingPunct="1"/>
            <a:endParaRPr lang="en-US" altLang="en-US"/>
          </a:p>
        </p:txBody>
      </p:sp>
    </p:spTree>
  </p:cSld>
  <p:clrMapOvr>
    <a:masterClrMapping/>
  </p:clrMapOvr>
  <p:transition advTm="3600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B6D137E1-76DE-4EFC-84EC-1898D47AF794}"/>
              </a:ext>
            </a:extLst>
          </p:cNvPr>
          <p:cNvSpPr>
            <a:spLocks noGrp="1" noChangeArrowheads="1"/>
          </p:cNvSpPr>
          <p:nvPr>
            <p:ph type="title"/>
          </p:nvPr>
        </p:nvSpPr>
        <p:spPr/>
        <p:txBody>
          <a:bodyPr/>
          <a:lstStyle/>
          <a:p>
            <a:pPr eaLnBrk="1" hangingPunct="1"/>
            <a:r>
              <a:rPr lang="en-US" altLang="en-US"/>
              <a:t>Formulas</a:t>
            </a:r>
          </a:p>
        </p:txBody>
      </p:sp>
      <p:sp>
        <p:nvSpPr>
          <p:cNvPr id="24579" name="Rectangle 8">
            <a:extLst>
              <a:ext uri="{FF2B5EF4-FFF2-40B4-BE49-F238E27FC236}">
                <a16:creationId xmlns:a16="http://schemas.microsoft.com/office/drawing/2014/main" id="{49F6E6CB-C10A-4F16-A0DB-85E303DDE650}"/>
              </a:ext>
            </a:extLst>
          </p:cNvPr>
          <p:cNvSpPr>
            <a:spLocks noGrp="1" noChangeArrowheads="1"/>
          </p:cNvSpPr>
          <p:nvPr>
            <p:ph type="body" idx="1"/>
          </p:nvPr>
        </p:nvSpPr>
        <p:spPr/>
        <p:txBody>
          <a:bodyPr/>
          <a:lstStyle/>
          <a:p>
            <a:pPr eaLnBrk="1" hangingPunct="1"/>
            <a:r>
              <a:rPr lang="en-US" altLang="en-US"/>
              <a:t>Lower Limit </a:t>
            </a:r>
            <a:br>
              <a:rPr lang="en-US" altLang="en-US"/>
            </a:br>
            <a:r>
              <a:rPr lang="en-US" altLang="en-US"/>
              <a:t>= M</a:t>
            </a:r>
            <a:r>
              <a:rPr lang="en-US" altLang="en-US" baseline="-25000"/>
              <a:t>1</a:t>
            </a:r>
            <a:r>
              <a:rPr lang="en-US" altLang="en-US"/>
              <a:t> - M</a:t>
            </a:r>
            <a:r>
              <a:rPr lang="en-US" altLang="en-US" baseline="-25000"/>
              <a:t>2</a:t>
            </a:r>
            <a:r>
              <a:rPr lang="en-US" altLang="en-US"/>
              <a:t> - (t</a:t>
            </a:r>
            <a:r>
              <a:rPr lang="en-US" altLang="en-US" baseline="-25000"/>
              <a:t>CL</a:t>
            </a:r>
            <a:r>
              <a:rPr lang="en-US" altLang="en-US"/>
              <a:t>)(s</a:t>
            </a:r>
            <a:r>
              <a:rPr lang="en-US" altLang="en-US" baseline="-25000"/>
              <a:t>m1-m2</a:t>
            </a:r>
            <a:r>
              <a:rPr lang="en-US" altLang="en-US"/>
              <a:t>) </a:t>
            </a:r>
          </a:p>
          <a:p>
            <a:pPr eaLnBrk="1" hangingPunct="1"/>
            <a:endParaRPr lang="en-US" altLang="en-US"/>
          </a:p>
          <a:p>
            <a:pPr eaLnBrk="1" hangingPunct="1"/>
            <a:r>
              <a:rPr lang="en-US" altLang="en-US"/>
              <a:t>Upper Limit </a:t>
            </a:r>
            <a:br>
              <a:rPr lang="en-US" altLang="en-US"/>
            </a:br>
            <a:r>
              <a:rPr lang="en-US" altLang="en-US"/>
              <a:t>= M</a:t>
            </a:r>
            <a:r>
              <a:rPr lang="en-US" altLang="en-US" baseline="-25000"/>
              <a:t>1</a:t>
            </a:r>
            <a:r>
              <a:rPr lang="en-US" altLang="en-US"/>
              <a:t> - M</a:t>
            </a:r>
            <a:r>
              <a:rPr lang="en-US" altLang="en-US" baseline="-25000"/>
              <a:t>2</a:t>
            </a:r>
            <a:r>
              <a:rPr lang="en-US" altLang="en-US"/>
              <a:t> + (t</a:t>
            </a:r>
            <a:r>
              <a:rPr lang="en-US" altLang="en-US" baseline="-25000"/>
              <a:t>CL</a:t>
            </a:r>
            <a:r>
              <a:rPr lang="en-US" altLang="en-US"/>
              <a:t>)(s</a:t>
            </a:r>
            <a:r>
              <a:rPr lang="en-US" altLang="en-US" baseline="-25000"/>
              <a:t>m1-m2</a:t>
            </a:r>
            <a:r>
              <a:rPr lang="en-US" altLang="en-US"/>
              <a:t>)</a:t>
            </a:r>
          </a:p>
        </p:txBody>
      </p:sp>
    </p:spTree>
  </p:cSld>
  <p:clrMapOvr>
    <a:masterClrMapping/>
  </p:clrMapOvr>
  <p:transition advTm="3100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D548E004-E921-4FD5-83CC-B441A9816FAC}"/>
              </a:ext>
            </a:extLst>
          </p:cNvPr>
          <p:cNvSpPr>
            <a:spLocks noGrp="1" noChangeArrowheads="1"/>
          </p:cNvSpPr>
          <p:nvPr>
            <p:ph type="title"/>
          </p:nvPr>
        </p:nvSpPr>
        <p:spPr/>
        <p:txBody>
          <a:bodyPr>
            <a:normAutofit fontScale="90000"/>
          </a:bodyPr>
          <a:lstStyle/>
          <a:p>
            <a:pPr eaLnBrk="1" hangingPunct="1"/>
            <a:r>
              <a:rPr lang="en-US" altLang="en-US"/>
              <a:t>Compute Standard </a:t>
            </a:r>
            <a:br>
              <a:rPr lang="en-US" altLang="en-US"/>
            </a:br>
            <a:r>
              <a:rPr lang="en-US" altLang="en-US"/>
              <a:t>Error of the Difference</a:t>
            </a:r>
          </a:p>
        </p:txBody>
      </p:sp>
      <p:pic>
        <p:nvPicPr>
          <p:cNvPr id="26627" name="Picture 6">
            <a:extLst>
              <a:ext uri="{FF2B5EF4-FFF2-40B4-BE49-F238E27FC236}">
                <a16:creationId xmlns:a16="http://schemas.microsoft.com/office/drawing/2014/main" id="{88C11D37-52B9-4D4F-A917-6C37EB2B5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555" y="3019778"/>
            <a:ext cx="3912306" cy="95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0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131955B-3A2F-4A69-AD98-CFAEA6C36BCE}"/>
              </a:ext>
            </a:extLst>
          </p:cNvPr>
          <p:cNvSpPr>
            <a:spLocks noGrp="1" noChangeArrowheads="1"/>
          </p:cNvSpPr>
          <p:nvPr>
            <p:ph type="title"/>
          </p:nvPr>
        </p:nvSpPr>
        <p:spPr/>
        <p:txBody>
          <a:bodyPr/>
          <a:lstStyle/>
          <a:p>
            <a:r>
              <a:rPr lang="en-US" altLang="en-US"/>
              <a:t>Degrees of Freedom</a:t>
            </a:r>
          </a:p>
        </p:txBody>
      </p:sp>
      <p:grpSp>
        <p:nvGrpSpPr>
          <p:cNvPr id="26627" name="Group 3">
            <a:extLst>
              <a:ext uri="{FF2B5EF4-FFF2-40B4-BE49-F238E27FC236}">
                <a16:creationId xmlns:a16="http://schemas.microsoft.com/office/drawing/2014/main" id="{9B13DC74-8C59-4E9D-99C9-9AEBE8BBE442}"/>
              </a:ext>
            </a:extLst>
          </p:cNvPr>
          <p:cNvGrpSpPr>
            <a:grpSpLocks/>
          </p:cNvGrpSpPr>
          <p:nvPr/>
        </p:nvGrpSpPr>
        <p:grpSpPr bwMode="auto">
          <a:xfrm>
            <a:off x="6096001" y="2177144"/>
            <a:ext cx="378733" cy="378733"/>
            <a:chOff x="2688" y="888"/>
            <a:chExt cx="167" cy="167"/>
          </a:xfrm>
        </p:grpSpPr>
        <p:sp>
          <p:nvSpPr>
            <p:cNvPr id="26628" name="Oval 4">
              <a:extLst>
                <a:ext uri="{FF2B5EF4-FFF2-40B4-BE49-F238E27FC236}">
                  <a16:creationId xmlns:a16="http://schemas.microsoft.com/office/drawing/2014/main" id="{931D1348-B98E-44B2-BD9E-85D752D058DC}"/>
                </a:ext>
              </a:extLst>
            </p:cNvPr>
            <p:cNvSpPr>
              <a:spLocks noChangeArrowheads="1"/>
            </p:cNvSpPr>
            <p:nvPr/>
          </p:nvSpPr>
          <p:spPr bwMode="auto">
            <a:xfrm>
              <a:off x="2688"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29" name="Oval 5">
              <a:extLst>
                <a:ext uri="{FF2B5EF4-FFF2-40B4-BE49-F238E27FC236}">
                  <a16:creationId xmlns:a16="http://schemas.microsoft.com/office/drawing/2014/main" id="{8A4A0AC1-BEFB-4060-8531-EB518C473F38}"/>
                </a:ext>
              </a:extLst>
            </p:cNvPr>
            <p:cNvSpPr>
              <a:spLocks noChangeArrowheads="1"/>
            </p:cNvSpPr>
            <p:nvPr/>
          </p:nvSpPr>
          <p:spPr bwMode="auto">
            <a:xfrm>
              <a:off x="2736"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0" name="Oval 6">
              <a:extLst>
                <a:ext uri="{FF2B5EF4-FFF2-40B4-BE49-F238E27FC236}">
                  <a16:creationId xmlns:a16="http://schemas.microsoft.com/office/drawing/2014/main" id="{AF7F6AFA-3B48-4B08-A461-E6C3F7A3915C}"/>
                </a:ext>
              </a:extLst>
            </p:cNvPr>
            <p:cNvSpPr>
              <a:spLocks noChangeArrowheads="1"/>
            </p:cNvSpPr>
            <p:nvPr/>
          </p:nvSpPr>
          <p:spPr bwMode="auto">
            <a:xfrm>
              <a:off x="2784"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1" name="Oval 7">
              <a:extLst>
                <a:ext uri="{FF2B5EF4-FFF2-40B4-BE49-F238E27FC236}">
                  <a16:creationId xmlns:a16="http://schemas.microsoft.com/office/drawing/2014/main" id="{2040F89D-A0B4-41B4-A215-433DAE66603D}"/>
                </a:ext>
              </a:extLst>
            </p:cNvPr>
            <p:cNvSpPr>
              <a:spLocks noChangeArrowheads="1"/>
            </p:cNvSpPr>
            <p:nvPr/>
          </p:nvSpPr>
          <p:spPr bwMode="auto">
            <a:xfrm>
              <a:off x="2832"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2" name="Oval 8">
              <a:extLst>
                <a:ext uri="{FF2B5EF4-FFF2-40B4-BE49-F238E27FC236}">
                  <a16:creationId xmlns:a16="http://schemas.microsoft.com/office/drawing/2014/main" id="{F07AD2E6-BD61-4B98-9969-D255658DA8E9}"/>
                </a:ext>
              </a:extLst>
            </p:cNvPr>
            <p:cNvSpPr>
              <a:spLocks noChangeArrowheads="1"/>
            </p:cNvSpPr>
            <p:nvPr/>
          </p:nvSpPr>
          <p:spPr bwMode="auto">
            <a:xfrm>
              <a:off x="2713"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3" name="Oval 9">
              <a:extLst>
                <a:ext uri="{FF2B5EF4-FFF2-40B4-BE49-F238E27FC236}">
                  <a16:creationId xmlns:a16="http://schemas.microsoft.com/office/drawing/2014/main" id="{9D134C17-858B-404D-98F6-908E56FA974D}"/>
                </a:ext>
              </a:extLst>
            </p:cNvPr>
            <p:cNvSpPr>
              <a:spLocks noChangeArrowheads="1"/>
            </p:cNvSpPr>
            <p:nvPr/>
          </p:nvSpPr>
          <p:spPr bwMode="auto">
            <a:xfrm>
              <a:off x="2761"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4" name="Oval 10">
              <a:extLst>
                <a:ext uri="{FF2B5EF4-FFF2-40B4-BE49-F238E27FC236}">
                  <a16:creationId xmlns:a16="http://schemas.microsoft.com/office/drawing/2014/main" id="{2170D8C2-71D8-4B3A-BD60-1BB366754CCD}"/>
                </a:ext>
              </a:extLst>
            </p:cNvPr>
            <p:cNvSpPr>
              <a:spLocks noChangeArrowheads="1"/>
            </p:cNvSpPr>
            <p:nvPr/>
          </p:nvSpPr>
          <p:spPr bwMode="auto">
            <a:xfrm>
              <a:off x="2809"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5" name="Oval 11">
              <a:extLst>
                <a:ext uri="{FF2B5EF4-FFF2-40B4-BE49-F238E27FC236}">
                  <a16:creationId xmlns:a16="http://schemas.microsoft.com/office/drawing/2014/main" id="{FD9ABABD-1EA6-45EF-BE81-BE242BAE5023}"/>
                </a:ext>
              </a:extLst>
            </p:cNvPr>
            <p:cNvSpPr>
              <a:spLocks noChangeArrowheads="1"/>
            </p:cNvSpPr>
            <p:nvPr/>
          </p:nvSpPr>
          <p:spPr bwMode="auto">
            <a:xfrm>
              <a:off x="2736"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6" name="Oval 12">
              <a:extLst>
                <a:ext uri="{FF2B5EF4-FFF2-40B4-BE49-F238E27FC236}">
                  <a16:creationId xmlns:a16="http://schemas.microsoft.com/office/drawing/2014/main" id="{966F5020-767F-4F67-9D4B-2390F4738506}"/>
                </a:ext>
              </a:extLst>
            </p:cNvPr>
            <p:cNvSpPr>
              <a:spLocks noChangeArrowheads="1"/>
            </p:cNvSpPr>
            <p:nvPr/>
          </p:nvSpPr>
          <p:spPr bwMode="auto">
            <a:xfrm>
              <a:off x="2784"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7" name="Oval 13">
              <a:extLst>
                <a:ext uri="{FF2B5EF4-FFF2-40B4-BE49-F238E27FC236}">
                  <a16:creationId xmlns:a16="http://schemas.microsoft.com/office/drawing/2014/main" id="{BE7BAE27-7588-4567-BF13-EA2FE936D7EA}"/>
                </a:ext>
              </a:extLst>
            </p:cNvPr>
            <p:cNvSpPr>
              <a:spLocks noChangeArrowheads="1"/>
            </p:cNvSpPr>
            <p:nvPr/>
          </p:nvSpPr>
          <p:spPr bwMode="auto">
            <a:xfrm>
              <a:off x="2761" y="888"/>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sp>
        <p:nvSpPr>
          <p:cNvPr id="26638" name="Oval 14">
            <a:extLst>
              <a:ext uri="{FF2B5EF4-FFF2-40B4-BE49-F238E27FC236}">
                <a16:creationId xmlns:a16="http://schemas.microsoft.com/office/drawing/2014/main" id="{0A1E5F5D-8D46-4267-A100-FE4443BA4557}"/>
              </a:ext>
            </a:extLst>
          </p:cNvPr>
          <p:cNvSpPr>
            <a:spLocks noChangeArrowheads="1"/>
          </p:cNvSpPr>
          <p:nvPr/>
        </p:nvSpPr>
        <p:spPr bwMode="auto">
          <a:xfrm>
            <a:off x="5442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39" name="Oval 15">
            <a:extLst>
              <a:ext uri="{FF2B5EF4-FFF2-40B4-BE49-F238E27FC236}">
                <a16:creationId xmlns:a16="http://schemas.microsoft.com/office/drawing/2014/main" id="{8019FE31-1088-491F-981A-1F14217C5FA8}"/>
              </a:ext>
            </a:extLst>
          </p:cNvPr>
          <p:cNvSpPr>
            <a:spLocks noChangeArrowheads="1"/>
          </p:cNvSpPr>
          <p:nvPr/>
        </p:nvSpPr>
        <p:spPr bwMode="auto">
          <a:xfrm>
            <a:off x="5551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0" name="Oval 16">
            <a:extLst>
              <a:ext uri="{FF2B5EF4-FFF2-40B4-BE49-F238E27FC236}">
                <a16:creationId xmlns:a16="http://schemas.microsoft.com/office/drawing/2014/main" id="{C2ED6F00-F849-486E-AE33-2DDAF38FA0B5}"/>
              </a:ext>
            </a:extLst>
          </p:cNvPr>
          <p:cNvSpPr>
            <a:spLocks noChangeArrowheads="1"/>
          </p:cNvSpPr>
          <p:nvPr/>
        </p:nvSpPr>
        <p:spPr bwMode="auto">
          <a:xfrm>
            <a:off x="5660572"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1" name="Oval 17">
            <a:extLst>
              <a:ext uri="{FF2B5EF4-FFF2-40B4-BE49-F238E27FC236}">
                <a16:creationId xmlns:a16="http://schemas.microsoft.com/office/drawing/2014/main" id="{9B02E18B-23C8-4C54-B04D-D646265E5631}"/>
              </a:ext>
            </a:extLst>
          </p:cNvPr>
          <p:cNvSpPr>
            <a:spLocks noChangeArrowheads="1"/>
          </p:cNvSpPr>
          <p:nvPr/>
        </p:nvSpPr>
        <p:spPr bwMode="auto">
          <a:xfrm>
            <a:off x="5769430"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2" name="Oval 18">
            <a:extLst>
              <a:ext uri="{FF2B5EF4-FFF2-40B4-BE49-F238E27FC236}">
                <a16:creationId xmlns:a16="http://schemas.microsoft.com/office/drawing/2014/main" id="{DCA051AC-7FE0-4564-9A21-6F7BB2B293A8}"/>
              </a:ext>
            </a:extLst>
          </p:cNvPr>
          <p:cNvSpPr>
            <a:spLocks noChangeArrowheads="1"/>
          </p:cNvSpPr>
          <p:nvPr/>
        </p:nvSpPr>
        <p:spPr bwMode="auto">
          <a:xfrm>
            <a:off x="5499554"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3" name="Oval 19">
            <a:extLst>
              <a:ext uri="{FF2B5EF4-FFF2-40B4-BE49-F238E27FC236}">
                <a16:creationId xmlns:a16="http://schemas.microsoft.com/office/drawing/2014/main" id="{D040B71C-FEA4-4399-A5C1-73E34C1546AA}"/>
              </a:ext>
            </a:extLst>
          </p:cNvPr>
          <p:cNvSpPr>
            <a:spLocks noChangeArrowheads="1"/>
          </p:cNvSpPr>
          <p:nvPr/>
        </p:nvSpPr>
        <p:spPr bwMode="auto">
          <a:xfrm>
            <a:off x="5608411"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4" name="Oval 20">
            <a:extLst>
              <a:ext uri="{FF2B5EF4-FFF2-40B4-BE49-F238E27FC236}">
                <a16:creationId xmlns:a16="http://schemas.microsoft.com/office/drawing/2014/main" id="{D979B291-1051-431A-AC95-913D447B2B0E}"/>
              </a:ext>
            </a:extLst>
          </p:cNvPr>
          <p:cNvSpPr>
            <a:spLocks noChangeArrowheads="1"/>
          </p:cNvSpPr>
          <p:nvPr/>
        </p:nvSpPr>
        <p:spPr bwMode="auto">
          <a:xfrm>
            <a:off x="5717269"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5" name="Oval 21">
            <a:extLst>
              <a:ext uri="{FF2B5EF4-FFF2-40B4-BE49-F238E27FC236}">
                <a16:creationId xmlns:a16="http://schemas.microsoft.com/office/drawing/2014/main" id="{D8F910B4-26A0-4AB4-99A3-BBEF5F5ADFEA}"/>
              </a:ext>
            </a:extLst>
          </p:cNvPr>
          <p:cNvSpPr>
            <a:spLocks noChangeArrowheads="1"/>
          </p:cNvSpPr>
          <p:nvPr/>
        </p:nvSpPr>
        <p:spPr bwMode="auto">
          <a:xfrm>
            <a:off x="5551715"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6" name="Oval 22">
            <a:extLst>
              <a:ext uri="{FF2B5EF4-FFF2-40B4-BE49-F238E27FC236}">
                <a16:creationId xmlns:a16="http://schemas.microsoft.com/office/drawing/2014/main" id="{918324E0-6CAB-499D-AEFD-DB1AB039B70E}"/>
              </a:ext>
            </a:extLst>
          </p:cNvPr>
          <p:cNvSpPr>
            <a:spLocks noChangeArrowheads="1"/>
          </p:cNvSpPr>
          <p:nvPr/>
        </p:nvSpPr>
        <p:spPr bwMode="auto">
          <a:xfrm>
            <a:off x="5660572"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7" name="Oval 23">
            <a:extLst>
              <a:ext uri="{FF2B5EF4-FFF2-40B4-BE49-F238E27FC236}">
                <a16:creationId xmlns:a16="http://schemas.microsoft.com/office/drawing/2014/main" id="{2757DCF7-5AD5-4CDA-BC58-FD0044FE658B}"/>
              </a:ext>
            </a:extLst>
          </p:cNvPr>
          <p:cNvSpPr>
            <a:spLocks noChangeArrowheads="1"/>
          </p:cNvSpPr>
          <p:nvPr/>
        </p:nvSpPr>
        <p:spPr bwMode="auto">
          <a:xfrm>
            <a:off x="5608411"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8" name="Oval 24">
            <a:extLst>
              <a:ext uri="{FF2B5EF4-FFF2-40B4-BE49-F238E27FC236}">
                <a16:creationId xmlns:a16="http://schemas.microsoft.com/office/drawing/2014/main" id="{16230FE4-478B-4A3A-B804-36384D1AE34A}"/>
              </a:ext>
            </a:extLst>
          </p:cNvPr>
          <p:cNvSpPr>
            <a:spLocks noChangeArrowheads="1"/>
          </p:cNvSpPr>
          <p:nvPr/>
        </p:nvSpPr>
        <p:spPr bwMode="auto">
          <a:xfrm>
            <a:off x="5878287"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49" name="Oval 25">
            <a:extLst>
              <a:ext uri="{FF2B5EF4-FFF2-40B4-BE49-F238E27FC236}">
                <a16:creationId xmlns:a16="http://schemas.microsoft.com/office/drawing/2014/main" id="{F5C60423-F3A1-4DBB-82C6-24BC1A2492DE}"/>
              </a:ext>
            </a:extLst>
          </p:cNvPr>
          <p:cNvSpPr>
            <a:spLocks noChangeArrowheads="1"/>
          </p:cNvSpPr>
          <p:nvPr/>
        </p:nvSpPr>
        <p:spPr bwMode="auto">
          <a:xfrm>
            <a:off x="5987144"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0" name="Oval 26">
            <a:extLst>
              <a:ext uri="{FF2B5EF4-FFF2-40B4-BE49-F238E27FC236}">
                <a16:creationId xmlns:a16="http://schemas.microsoft.com/office/drawing/2014/main" id="{73DDDB7A-DDA4-49FC-BC92-BFE3A29B4D1E}"/>
              </a:ext>
            </a:extLst>
          </p:cNvPr>
          <p:cNvSpPr>
            <a:spLocks noChangeArrowheads="1"/>
          </p:cNvSpPr>
          <p:nvPr/>
        </p:nvSpPr>
        <p:spPr bwMode="auto">
          <a:xfrm>
            <a:off x="6096001"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1" name="Oval 27">
            <a:extLst>
              <a:ext uri="{FF2B5EF4-FFF2-40B4-BE49-F238E27FC236}">
                <a16:creationId xmlns:a16="http://schemas.microsoft.com/office/drawing/2014/main" id="{53ED00DC-F1C0-4978-9CAE-7A3C7B8DEE01}"/>
              </a:ext>
            </a:extLst>
          </p:cNvPr>
          <p:cNvSpPr>
            <a:spLocks noChangeArrowheads="1"/>
          </p:cNvSpPr>
          <p:nvPr/>
        </p:nvSpPr>
        <p:spPr bwMode="auto">
          <a:xfrm>
            <a:off x="6204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2" name="Oval 28">
            <a:extLst>
              <a:ext uri="{FF2B5EF4-FFF2-40B4-BE49-F238E27FC236}">
                <a16:creationId xmlns:a16="http://schemas.microsoft.com/office/drawing/2014/main" id="{69FC20F5-4E9E-444A-B11C-4CB90BFD0B2E}"/>
              </a:ext>
            </a:extLst>
          </p:cNvPr>
          <p:cNvSpPr>
            <a:spLocks noChangeArrowheads="1"/>
          </p:cNvSpPr>
          <p:nvPr/>
        </p:nvSpPr>
        <p:spPr bwMode="auto">
          <a:xfrm>
            <a:off x="5934983"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3" name="Oval 29">
            <a:extLst>
              <a:ext uri="{FF2B5EF4-FFF2-40B4-BE49-F238E27FC236}">
                <a16:creationId xmlns:a16="http://schemas.microsoft.com/office/drawing/2014/main" id="{7E630D8A-39A8-46EA-96EA-BB85A8F1B1BF}"/>
              </a:ext>
            </a:extLst>
          </p:cNvPr>
          <p:cNvSpPr>
            <a:spLocks noChangeArrowheads="1"/>
          </p:cNvSpPr>
          <p:nvPr/>
        </p:nvSpPr>
        <p:spPr bwMode="auto">
          <a:xfrm>
            <a:off x="6043840"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4" name="Oval 30">
            <a:extLst>
              <a:ext uri="{FF2B5EF4-FFF2-40B4-BE49-F238E27FC236}">
                <a16:creationId xmlns:a16="http://schemas.microsoft.com/office/drawing/2014/main" id="{4AD5E240-9A15-4417-9E89-65F5CBDD7972}"/>
              </a:ext>
            </a:extLst>
          </p:cNvPr>
          <p:cNvSpPr>
            <a:spLocks noChangeArrowheads="1"/>
          </p:cNvSpPr>
          <p:nvPr/>
        </p:nvSpPr>
        <p:spPr bwMode="auto">
          <a:xfrm>
            <a:off x="6152697"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5" name="Oval 31">
            <a:extLst>
              <a:ext uri="{FF2B5EF4-FFF2-40B4-BE49-F238E27FC236}">
                <a16:creationId xmlns:a16="http://schemas.microsoft.com/office/drawing/2014/main" id="{EB2C4D80-6AF4-4490-9F45-43ED82610625}"/>
              </a:ext>
            </a:extLst>
          </p:cNvPr>
          <p:cNvSpPr>
            <a:spLocks noChangeArrowheads="1"/>
          </p:cNvSpPr>
          <p:nvPr/>
        </p:nvSpPr>
        <p:spPr bwMode="auto">
          <a:xfrm>
            <a:off x="5987144"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6" name="Oval 32">
            <a:extLst>
              <a:ext uri="{FF2B5EF4-FFF2-40B4-BE49-F238E27FC236}">
                <a16:creationId xmlns:a16="http://schemas.microsoft.com/office/drawing/2014/main" id="{43D74F23-ED13-4A58-AB10-A938D5FC06EB}"/>
              </a:ext>
            </a:extLst>
          </p:cNvPr>
          <p:cNvSpPr>
            <a:spLocks noChangeArrowheads="1"/>
          </p:cNvSpPr>
          <p:nvPr/>
        </p:nvSpPr>
        <p:spPr bwMode="auto">
          <a:xfrm>
            <a:off x="6096001"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7" name="Oval 33">
            <a:extLst>
              <a:ext uri="{FF2B5EF4-FFF2-40B4-BE49-F238E27FC236}">
                <a16:creationId xmlns:a16="http://schemas.microsoft.com/office/drawing/2014/main" id="{981D7D39-084A-4CE8-B3BB-706FA3787D72}"/>
              </a:ext>
            </a:extLst>
          </p:cNvPr>
          <p:cNvSpPr>
            <a:spLocks noChangeArrowheads="1"/>
          </p:cNvSpPr>
          <p:nvPr/>
        </p:nvSpPr>
        <p:spPr bwMode="auto">
          <a:xfrm>
            <a:off x="6043840"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8" name="Oval 34">
            <a:extLst>
              <a:ext uri="{FF2B5EF4-FFF2-40B4-BE49-F238E27FC236}">
                <a16:creationId xmlns:a16="http://schemas.microsoft.com/office/drawing/2014/main" id="{E5F6ECB7-3BC6-4C89-B4E5-495C9E89B171}"/>
              </a:ext>
            </a:extLst>
          </p:cNvPr>
          <p:cNvSpPr>
            <a:spLocks noChangeArrowheads="1"/>
          </p:cNvSpPr>
          <p:nvPr/>
        </p:nvSpPr>
        <p:spPr bwMode="auto">
          <a:xfrm>
            <a:off x="6313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59" name="Oval 35">
            <a:extLst>
              <a:ext uri="{FF2B5EF4-FFF2-40B4-BE49-F238E27FC236}">
                <a16:creationId xmlns:a16="http://schemas.microsoft.com/office/drawing/2014/main" id="{23F40342-FF35-423B-9D90-9E524463962D}"/>
              </a:ext>
            </a:extLst>
          </p:cNvPr>
          <p:cNvSpPr>
            <a:spLocks noChangeArrowheads="1"/>
          </p:cNvSpPr>
          <p:nvPr/>
        </p:nvSpPr>
        <p:spPr bwMode="auto">
          <a:xfrm>
            <a:off x="6422572"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0" name="Oval 36">
            <a:extLst>
              <a:ext uri="{FF2B5EF4-FFF2-40B4-BE49-F238E27FC236}">
                <a16:creationId xmlns:a16="http://schemas.microsoft.com/office/drawing/2014/main" id="{DC4CD2F5-7D5E-4B28-A7FF-5D99BF41D4B7}"/>
              </a:ext>
            </a:extLst>
          </p:cNvPr>
          <p:cNvSpPr>
            <a:spLocks noChangeArrowheads="1"/>
          </p:cNvSpPr>
          <p:nvPr/>
        </p:nvSpPr>
        <p:spPr bwMode="auto">
          <a:xfrm>
            <a:off x="6531430"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1" name="Oval 37">
            <a:extLst>
              <a:ext uri="{FF2B5EF4-FFF2-40B4-BE49-F238E27FC236}">
                <a16:creationId xmlns:a16="http://schemas.microsoft.com/office/drawing/2014/main" id="{110C57B2-690F-41A3-932A-2BD949489939}"/>
              </a:ext>
            </a:extLst>
          </p:cNvPr>
          <p:cNvSpPr>
            <a:spLocks noChangeArrowheads="1"/>
          </p:cNvSpPr>
          <p:nvPr/>
        </p:nvSpPr>
        <p:spPr bwMode="auto">
          <a:xfrm>
            <a:off x="6640287"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2" name="Oval 38">
            <a:extLst>
              <a:ext uri="{FF2B5EF4-FFF2-40B4-BE49-F238E27FC236}">
                <a16:creationId xmlns:a16="http://schemas.microsoft.com/office/drawing/2014/main" id="{6414AA76-A040-4609-9DAA-1EFFCE7D7B20}"/>
              </a:ext>
            </a:extLst>
          </p:cNvPr>
          <p:cNvSpPr>
            <a:spLocks noChangeArrowheads="1"/>
          </p:cNvSpPr>
          <p:nvPr/>
        </p:nvSpPr>
        <p:spPr bwMode="auto">
          <a:xfrm>
            <a:off x="6370411"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3" name="Oval 39">
            <a:extLst>
              <a:ext uri="{FF2B5EF4-FFF2-40B4-BE49-F238E27FC236}">
                <a16:creationId xmlns:a16="http://schemas.microsoft.com/office/drawing/2014/main" id="{88870345-339D-4CCB-BDDB-5ECC4F449551}"/>
              </a:ext>
            </a:extLst>
          </p:cNvPr>
          <p:cNvSpPr>
            <a:spLocks noChangeArrowheads="1"/>
          </p:cNvSpPr>
          <p:nvPr/>
        </p:nvSpPr>
        <p:spPr bwMode="auto">
          <a:xfrm>
            <a:off x="6479269"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4" name="Oval 40">
            <a:extLst>
              <a:ext uri="{FF2B5EF4-FFF2-40B4-BE49-F238E27FC236}">
                <a16:creationId xmlns:a16="http://schemas.microsoft.com/office/drawing/2014/main" id="{7C06BF26-F0B2-4106-A13B-623B0147F8F1}"/>
              </a:ext>
            </a:extLst>
          </p:cNvPr>
          <p:cNvSpPr>
            <a:spLocks noChangeArrowheads="1"/>
          </p:cNvSpPr>
          <p:nvPr/>
        </p:nvSpPr>
        <p:spPr bwMode="auto">
          <a:xfrm>
            <a:off x="6588126"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5" name="Oval 41">
            <a:extLst>
              <a:ext uri="{FF2B5EF4-FFF2-40B4-BE49-F238E27FC236}">
                <a16:creationId xmlns:a16="http://schemas.microsoft.com/office/drawing/2014/main" id="{3A300E67-3B0B-454F-A57D-F235A9F1EB65}"/>
              </a:ext>
            </a:extLst>
          </p:cNvPr>
          <p:cNvSpPr>
            <a:spLocks noChangeArrowheads="1"/>
          </p:cNvSpPr>
          <p:nvPr/>
        </p:nvSpPr>
        <p:spPr bwMode="auto">
          <a:xfrm>
            <a:off x="6422572"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6" name="Oval 42">
            <a:extLst>
              <a:ext uri="{FF2B5EF4-FFF2-40B4-BE49-F238E27FC236}">
                <a16:creationId xmlns:a16="http://schemas.microsoft.com/office/drawing/2014/main" id="{2C972557-A0E1-459F-96A6-8EBA4101A54E}"/>
              </a:ext>
            </a:extLst>
          </p:cNvPr>
          <p:cNvSpPr>
            <a:spLocks noChangeArrowheads="1"/>
          </p:cNvSpPr>
          <p:nvPr/>
        </p:nvSpPr>
        <p:spPr bwMode="auto">
          <a:xfrm>
            <a:off x="6531430"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7" name="Oval 43">
            <a:extLst>
              <a:ext uri="{FF2B5EF4-FFF2-40B4-BE49-F238E27FC236}">
                <a16:creationId xmlns:a16="http://schemas.microsoft.com/office/drawing/2014/main" id="{38096BE2-711D-44A6-846F-D8B6ECB74298}"/>
              </a:ext>
            </a:extLst>
          </p:cNvPr>
          <p:cNvSpPr>
            <a:spLocks noChangeArrowheads="1"/>
          </p:cNvSpPr>
          <p:nvPr/>
        </p:nvSpPr>
        <p:spPr bwMode="auto">
          <a:xfrm>
            <a:off x="6479269"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8" name="Oval 44">
            <a:extLst>
              <a:ext uri="{FF2B5EF4-FFF2-40B4-BE49-F238E27FC236}">
                <a16:creationId xmlns:a16="http://schemas.microsoft.com/office/drawing/2014/main" id="{B370336A-995E-4E42-B178-1390A21ABF0E}"/>
              </a:ext>
            </a:extLst>
          </p:cNvPr>
          <p:cNvSpPr>
            <a:spLocks noChangeArrowheads="1"/>
          </p:cNvSpPr>
          <p:nvPr/>
        </p:nvSpPr>
        <p:spPr bwMode="auto">
          <a:xfrm>
            <a:off x="5660572"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69" name="Oval 45">
            <a:extLst>
              <a:ext uri="{FF2B5EF4-FFF2-40B4-BE49-F238E27FC236}">
                <a16:creationId xmlns:a16="http://schemas.microsoft.com/office/drawing/2014/main" id="{623443DC-A711-415A-8737-5110FF26C57E}"/>
              </a:ext>
            </a:extLst>
          </p:cNvPr>
          <p:cNvSpPr>
            <a:spLocks noChangeArrowheads="1"/>
          </p:cNvSpPr>
          <p:nvPr/>
        </p:nvSpPr>
        <p:spPr bwMode="auto">
          <a:xfrm>
            <a:off x="5769430"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0" name="Oval 46">
            <a:extLst>
              <a:ext uri="{FF2B5EF4-FFF2-40B4-BE49-F238E27FC236}">
                <a16:creationId xmlns:a16="http://schemas.microsoft.com/office/drawing/2014/main" id="{1632253D-CE39-4562-9C23-C1244091E588}"/>
              </a:ext>
            </a:extLst>
          </p:cNvPr>
          <p:cNvSpPr>
            <a:spLocks noChangeArrowheads="1"/>
          </p:cNvSpPr>
          <p:nvPr/>
        </p:nvSpPr>
        <p:spPr bwMode="auto">
          <a:xfrm>
            <a:off x="5878287"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1" name="Oval 47">
            <a:extLst>
              <a:ext uri="{FF2B5EF4-FFF2-40B4-BE49-F238E27FC236}">
                <a16:creationId xmlns:a16="http://schemas.microsoft.com/office/drawing/2014/main" id="{572C8882-3DDC-445A-8341-61686AECE6F1}"/>
              </a:ext>
            </a:extLst>
          </p:cNvPr>
          <p:cNvSpPr>
            <a:spLocks noChangeArrowheads="1"/>
          </p:cNvSpPr>
          <p:nvPr/>
        </p:nvSpPr>
        <p:spPr bwMode="auto">
          <a:xfrm>
            <a:off x="5987144"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2" name="Oval 48">
            <a:extLst>
              <a:ext uri="{FF2B5EF4-FFF2-40B4-BE49-F238E27FC236}">
                <a16:creationId xmlns:a16="http://schemas.microsoft.com/office/drawing/2014/main" id="{E60CA80F-0852-4B76-B0E7-0913B3576BB7}"/>
              </a:ext>
            </a:extLst>
          </p:cNvPr>
          <p:cNvSpPr>
            <a:spLocks noChangeArrowheads="1"/>
          </p:cNvSpPr>
          <p:nvPr/>
        </p:nvSpPr>
        <p:spPr bwMode="auto">
          <a:xfrm>
            <a:off x="5717269"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3" name="Oval 49">
            <a:extLst>
              <a:ext uri="{FF2B5EF4-FFF2-40B4-BE49-F238E27FC236}">
                <a16:creationId xmlns:a16="http://schemas.microsoft.com/office/drawing/2014/main" id="{C351AA3A-FC5F-4058-B19B-2209C78D7F44}"/>
              </a:ext>
            </a:extLst>
          </p:cNvPr>
          <p:cNvSpPr>
            <a:spLocks noChangeArrowheads="1"/>
          </p:cNvSpPr>
          <p:nvPr/>
        </p:nvSpPr>
        <p:spPr bwMode="auto">
          <a:xfrm>
            <a:off x="5826126"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4" name="Oval 50">
            <a:extLst>
              <a:ext uri="{FF2B5EF4-FFF2-40B4-BE49-F238E27FC236}">
                <a16:creationId xmlns:a16="http://schemas.microsoft.com/office/drawing/2014/main" id="{B428E4F7-C05B-448B-9F50-0EDB5ED8C339}"/>
              </a:ext>
            </a:extLst>
          </p:cNvPr>
          <p:cNvSpPr>
            <a:spLocks noChangeArrowheads="1"/>
          </p:cNvSpPr>
          <p:nvPr/>
        </p:nvSpPr>
        <p:spPr bwMode="auto">
          <a:xfrm>
            <a:off x="5934983"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5" name="Oval 51">
            <a:extLst>
              <a:ext uri="{FF2B5EF4-FFF2-40B4-BE49-F238E27FC236}">
                <a16:creationId xmlns:a16="http://schemas.microsoft.com/office/drawing/2014/main" id="{D6BAACCC-0AA3-47BF-A245-6C9904D0460E}"/>
              </a:ext>
            </a:extLst>
          </p:cNvPr>
          <p:cNvSpPr>
            <a:spLocks noChangeArrowheads="1"/>
          </p:cNvSpPr>
          <p:nvPr/>
        </p:nvSpPr>
        <p:spPr bwMode="auto">
          <a:xfrm>
            <a:off x="5769430"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6" name="Oval 52">
            <a:extLst>
              <a:ext uri="{FF2B5EF4-FFF2-40B4-BE49-F238E27FC236}">
                <a16:creationId xmlns:a16="http://schemas.microsoft.com/office/drawing/2014/main" id="{82E7116C-1E6C-40D0-9464-0B2D067C5C05}"/>
              </a:ext>
            </a:extLst>
          </p:cNvPr>
          <p:cNvSpPr>
            <a:spLocks noChangeArrowheads="1"/>
          </p:cNvSpPr>
          <p:nvPr/>
        </p:nvSpPr>
        <p:spPr bwMode="auto">
          <a:xfrm>
            <a:off x="5878287"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7" name="Oval 53">
            <a:extLst>
              <a:ext uri="{FF2B5EF4-FFF2-40B4-BE49-F238E27FC236}">
                <a16:creationId xmlns:a16="http://schemas.microsoft.com/office/drawing/2014/main" id="{2820A052-A9CB-4282-B275-B205A68903CD}"/>
              </a:ext>
            </a:extLst>
          </p:cNvPr>
          <p:cNvSpPr>
            <a:spLocks noChangeArrowheads="1"/>
          </p:cNvSpPr>
          <p:nvPr/>
        </p:nvSpPr>
        <p:spPr bwMode="auto">
          <a:xfrm>
            <a:off x="5826126"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8" name="Oval 54">
            <a:extLst>
              <a:ext uri="{FF2B5EF4-FFF2-40B4-BE49-F238E27FC236}">
                <a16:creationId xmlns:a16="http://schemas.microsoft.com/office/drawing/2014/main" id="{43E0FEEE-4EB0-4C87-B1D5-883FA33110AB}"/>
              </a:ext>
            </a:extLst>
          </p:cNvPr>
          <p:cNvSpPr>
            <a:spLocks noChangeArrowheads="1"/>
          </p:cNvSpPr>
          <p:nvPr/>
        </p:nvSpPr>
        <p:spPr bwMode="auto">
          <a:xfrm>
            <a:off x="6096001"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79" name="Oval 55">
            <a:extLst>
              <a:ext uri="{FF2B5EF4-FFF2-40B4-BE49-F238E27FC236}">
                <a16:creationId xmlns:a16="http://schemas.microsoft.com/office/drawing/2014/main" id="{8D523DB5-0A2E-49DA-B8D6-6A51CCC02787}"/>
              </a:ext>
            </a:extLst>
          </p:cNvPr>
          <p:cNvSpPr>
            <a:spLocks noChangeArrowheads="1"/>
          </p:cNvSpPr>
          <p:nvPr/>
        </p:nvSpPr>
        <p:spPr bwMode="auto">
          <a:xfrm>
            <a:off x="6204858"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0" name="Oval 56">
            <a:extLst>
              <a:ext uri="{FF2B5EF4-FFF2-40B4-BE49-F238E27FC236}">
                <a16:creationId xmlns:a16="http://schemas.microsoft.com/office/drawing/2014/main" id="{2986BD1B-5544-4464-9F68-6855B9A309EA}"/>
              </a:ext>
            </a:extLst>
          </p:cNvPr>
          <p:cNvSpPr>
            <a:spLocks noChangeArrowheads="1"/>
          </p:cNvSpPr>
          <p:nvPr/>
        </p:nvSpPr>
        <p:spPr bwMode="auto">
          <a:xfrm>
            <a:off x="6313715"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1" name="Oval 57">
            <a:extLst>
              <a:ext uri="{FF2B5EF4-FFF2-40B4-BE49-F238E27FC236}">
                <a16:creationId xmlns:a16="http://schemas.microsoft.com/office/drawing/2014/main" id="{0E5CB364-F059-4952-927D-6865C83B3BC0}"/>
              </a:ext>
            </a:extLst>
          </p:cNvPr>
          <p:cNvSpPr>
            <a:spLocks noChangeArrowheads="1"/>
          </p:cNvSpPr>
          <p:nvPr/>
        </p:nvSpPr>
        <p:spPr bwMode="auto">
          <a:xfrm>
            <a:off x="6422572"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2" name="Oval 58">
            <a:extLst>
              <a:ext uri="{FF2B5EF4-FFF2-40B4-BE49-F238E27FC236}">
                <a16:creationId xmlns:a16="http://schemas.microsoft.com/office/drawing/2014/main" id="{93B2F7D3-A762-4347-AF80-4CF9E9D987DB}"/>
              </a:ext>
            </a:extLst>
          </p:cNvPr>
          <p:cNvSpPr>
            <a:spLocks noChangeArrowheads="1"/>
          </p:cNvSpPr>
          <p:nvPr/>
        </p:nvSpPr>
        <p:spPr bwMode="auto">
          <a:xfrm>
            <a:off x="6152697"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3" name="Oval 59">
            <a:extLst>
              <a:ext uri="{FF2B5EF4-FFF2-40B4-BE49-F238E27FC236}">
                <a16:creationId xmlns:a16="http://schemas.microsoft.com/office/drawing/2014/main" id="{8743D1AB-01AB-4F1F-8A80-EA55EC82F80B}"/>
              </a:ext>
            </a:extLst>
          </p:cNvPr>
          <p:cNvSpPr>
            <a:spLocks noChangeArrowheads="1"/>
          </p:cNvSpPr>
          <p:nvPr/>
        </p:nvSpPr>
        <p:spPr bwMode="auto">
          <a:xfrm>
            <a:off x="6261554"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4" name="Oval 60">
            <a:extLst>
              <a:ext uri="{FF2B5EF4-FFF2-40B4-BE49-F238E27FC236}">
                <a16:creationId xmlns:a16="http://schemas.microsoft.com/office/drawing/2014/main" id="{BC90CD36-8B2F-4237-A47C-76DEC49CAD87}"/>
              </a:ext>
            </a:extLst>
          </p:cNvPr>
          <p:cNvSpPr>
            <a:spLocks noChangeArrowheads="1"/>
          </p:cNvSpPr>
          <p:nvPr/>
        </p:nvSpPr>
        <p:spPr bwMode="auto">
          <a:xfrm>
            <a:off x="6370411"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5" name="Oval 61">
            <a:extLst>
              <a:ext uri="{FF2B5EF4-FFF2-40B4-BE49-F238E27FC236}">
                <a16:creationId xmlns:a16="http://schemas.microsoft.com/office/drawing/2014/main" id="{96DE3546-C225-4F91-BA66-B26DDE0965E2}"/>
              </a:ext>
            </a:extLst>
          </p:cNvPr>
          <p:cNvSpPr>
            <a:spLocks noChangeArrowheads="1"/>
          </p:cNvSpPr>
          <p:nvPr/>
        </p:nvSpPr>
        <p:spPr bwMode="auto">
          <a:xfrm>
            <a:off x="6204858"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6" name="Oval 62">
            <a:extLst>
              <a:ext uri="{FF2B5EF4-FFF2-40B4-BE49-F238E27FC236}">
                <a16:creationId xmlns:a16="http://schemas.microsoft.com/office/drawing/2014/main" id="{46D80B47-BB8B-436C-9F0D-FF33CF90754B}"/>
              </a:ext>
            </a:extLst>
          </p:cNvPr>
          <p:cNvSpPr>
            <a:spLocks noChangeArrowheads="1"/>
          </p:cNvSpPr>
          <p:nvPr/>
        </p:nvSpPr>
        <p:spPr bwMode="auto">
          <a:xfrm>
            <a:off x="6313715"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7" name="Oval 63">
            <a:extLst>
              <a:ext uri="{FF2B5EF4-FFF2-40B4-BE49-F238E27FC236}">
                <a16:creationId xmlns:a16="http://schemas.microsoft.com/office/drawing/2014/main" id="{E7844070-0BF3-47D4-9B94-7433AEC75C5B}"/>
              </a:ext>
            </a:extLst>
          </p:cNvPr>
          <p:cNvSpPr>
            <a:spLocks noChangeArrowheads="1"/>
          </p:cNvSpPr>
          <p:nvPr/>
        </p:nvSpPr>
        <p:spPr bwMode="auto">
          <a:xfrm>
            <a:off x="6261554"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8" name="Oval 64">
            <a:extLst>
              <a:ext uri="{FF2B5EF4-FFF2-40B4-BE49-F238E27FC236}">
                <a16:creationId xmlns:a16="http://schemas.microsoft.com/office/drawing/2014/main" id="{D5AF37EB-B74B-4CED-AD10-0B13802B89B9}"/>
              </a:ext>
            </a:extLst>
          </p:cNvPr>
          <p:cNvSpPr>
            <a:spLocks noChangeArrowheads="1"/>
          </p:cNvSpPr>
          <p:nvPr/>
        </p:nvSpPr>
        <p:spPr bwMode="auto">
          <a:xfrm>
            <a:off x="6749144"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89" name="Oval 65">
            <a:extLst>
              <a:ext uri="{FF2B5EF4-FFF2-40B4-BE49-F238E27FC236}">
                <a16:creationId xmlns:a16="http://schemas.microsoft.com/office/drawing/2014/main" id="{4B19F627-A27D-42CB-9F4E-2F7D7C9C3296}"/>
              </a:ext>
            </a:extLst>
          </p:cNvPr>
          <p:cNvSpPr>
            <a:spLocks noChangeArrowheads="1"/>
          </p:cNvSpPr>
          <p:nvPr/>
        </p:nvSpPr>
        <p:spPr bwMode="auto">
          <a:xfrm>
            <a:off x="6858001"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0" name="Oval 66">
            <a:extLst>
              <a:ext uri="{FF2B5EF4-FFF2-40B4-BE49-F238E27FC236}">
                <a16:creationId xmlns:a16="http://schemas.microsoft.com/office/drawing/2014/main" id="{2D15F6CD-6FA2-482E-939D-21C2794680EC}"/>
              </a:ext>
            </a:extLst>
          </p:cNvPr>
          <p:cNvSpPr>
            <a:spLocks noChangeArrowheads="1"/>
          </p:cNvSpPr>
          <p:nvPr/>
        </p:nvSpPr>
        <p:spPr bwMode="auto">
          <a:xfrm>
            <a:off x="6966858"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1" name="Oval 67">
            <a:extLst>
              <a:ext uri="{FF2B5EF4-FFF2-40B4-BE49-F238E27FC236}">
                <a16:creationId xmlns:a16="http://schemas.microsoft.com/office/drawing/2014/main" id="{9579F548-0A1C-4C4B-A026-1DDB2DA5FA7F}"/>
              </a:ext>
            </a:extLst>
          </p:cNvPr>
          <p:cNvSpPr>
            <a:spLocks noChangeArrowheads="1"/>
          </p:cNvSpPr>
          <p:nvPr/>
        </p:nvSpPr>
        <p:spPr bwMode="auto">
          <a:xfrm>
            <a:off x="7075715" y="3810001"/>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2" name="Oval 68">
            <a:extLst>
              <a:ext uri="{FF2B5EF4-FFF2-40B4-BE49-F238E27FC236}">
                <a16:creationId xmlns:a16="http://schemas.microsoft.com/office/drawing/2014/main" id="{628A5401-B43A-4B31-9A51-E6C755A25389}"/>
              </a:ext>
            </a:extLst>
          </p:cNvPr>
          <p:cNvSpPr>
            <a:spLocks noChangeArrowheads="1"/>
          </p:cNvSpPr>
          <p:nvPr/>
        </p:nvSpPr>
        <p:spPr bwMode="auto">
          <a:xfrm>
            <a:off x="6805840"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3" name="Oval 69">
            <a:extLst>
              <a:ext uri="{FF2B5EF4-FFF2-40B4-BE49-F238E27FC236}">
                <a16:creationId xmlns:a16="http://schemas.microsoft.com/office/drawing/2014/main" id="{4D1FCF68-DD0C-46F0-9DC9-5E72849D835F}"/>
              </a:ext>
            </a:extLst>
          </p:cNvPr>
          <p:cNvSpPr>
            <a:spLocks noChangeArrowheads="1"/>
          </p:cNvSpPr>
          <p:nvPr/>
        </p:nvSpPr>
        <p:spPr bwMode="auto">
          <a:xfrm>
            <a:off x="6914697"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4" name="Oval 70">
            <a:extLst>
              <a:ext uri="{FF2B5EF4-FFF2-40B4-BE49-F238E27FC236}">
                <a16:creationId xmlns:a16="http://schemas.microsoft.com/office/drawing/2014/main" id="{25797E11-C250-4BD3-A7C2-BB5F0C8D1A76}"/>
              </a:ext>
            </a:extLst>
          </p:cNvPr>
          <p:cNvSpPr>
            <a:spLocks noChangeArrowheads="1"/>
          </p:cNvSpPr>
          <p:nvPr/>
        </p:nvSpPr>
        <p:spPr bwMode="auto">
          <a:xfrm>
            <a:off x="7023554" y="3701144"/>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5" name="Oval 71">
            <a:extLst>
              <a:ext uri="{FF2B5EF4-FFF2-40B4-BE49-F238E27FC236}">
                <a16:creationId xmlns:a16="http://schemas.microsoft.com/office/drawing/2014/main" id="{A1B36FED-5FED-4F22-A24E-115CE688C587}"/>
              </a:ext>
            </a:extLst>
          </p:cNvPr>
          <p:cNvSpPr>
            <a:spLocks noChangeArrowheads="1"/>
          </p:cNvSpPr>
          <p:nvPr/>
        </p:nvSpPr>
        <p:spPr bwMode="auto">
          <a:xfrm>
            <a:off x="6858001"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6" name="Oval 72">
            <a:extLst>
              <a:ext uri="{FF2B5EF4-FFF2-40B4-BE49-F238E27FC236}">
                <a16:creationId xmlns:a16="http://schemas.microsoft.com/office/drawing/2014/main" id="{4FAE9FC3-72E5-44EC-851A-4EC747A46787}"/>
              </a:ext>
            </a:extLst>
          </p:cNvPr>
          <p:cNvSpPr>
            <a:spLocks noChangeArrowheads="1"/>
          </p:cNvSpPr>
          <p:nvPr/>
        </p:nvSpPr>
        <p:spPr bwMode="auto">
          <a:xfrm>
            <a:off x="6966858" y="3592287"/>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7" name="Oval 73">
            <a:extLst>
              <a:ext uri="{FF2B5EF4-FFF2-40B4-BE49-F238E27FC236}">
                <a16:creationId xmlns:a16="http://schemas.microsoft.com/office/drawing/2014/main" id="{5C771E2E-867C-45D2-9274-68D1198621EF}"/>
              </a:ext>
            </a:extLst>
          </p:cNvPr>
          <p:cNvSpPr>
            <a:spLocks noChangeArrowheads="1"/>
          </p:cNvSpPr>
          <p:nvPr/>
        </p:nvSpPr>
        <p:spPr bwMode="auto">
          <a:xfrm>
            <a:off x="6914697" y="3483430"/>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8" name="Oval 74">
            <a:extLst>
              <a:ext uri="{FF2B5EF4-FFF2-40B4-BE49-F238E27FC236}">
                <a16:creationId xmlns:a16="http://schemas.microsoft.com/office/drawing/2014/main" id="{54544CA8-9B84-46F6-92F7-A956359BD6AB}"/>
              </a:ext>
            </a:extLst>
          </p:cNvPr>
          <p:cNvSpPr>
            <a:spLocks noChangeArrowheads="1"/>
          </p:cNvSpPr>
          <p:nvPr/>
        </p:nvSpPr>
        <p:spPr bwMode="auto">
          <a:xfrm>
            <a:off x="6531430"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699" name="Oval 75">
            <a:extLst>
              <a:ext uri="{FF2B5EF4-FFF2-40B4-BE49-F238E27FC236}">
                <a16:creationId xmlns:a16="http://schemas.microsoft.com/office/drawing/2014/main" id="{40FFD2A6-68AC-4E4B-A4EA-7805D823FC86}"/>
              </a:ext>
            </a:extLst>
          </p:cNvPr>
          <p:cNvSpPr>
            <a:spLocks noChangeArrowheads="1"/>
          </p:cNvSpPr>
          <p:nvPr/>
        </p:nvSpPr>
        <p:spPr bwMode="auto">
          <a:xfrm>
            <a:off x="6640287"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0" name="Oval 76">
            <a:extLst>
              <a:ext uri="{FF2B5EF4-FFF2-40B4-BE49-F238E27FC236}">
                <a16:creationId xmlns:a16="http://schemas.microsoft.com/office/drawing/2014/main" id="{406F05A1-3519-404A-A676-CAC8E97B3E68}"/>
              </a:ext>
            </a:extLst>
          </p:cNvPr>
          <p:cNvSpPr>
            <a:spLocks noChangeArrowheads="1"/>
          </p:cNvSpPr>
          <p:nvPr/>
        </p:nvSpPr>
        <p:spPr bwMode="auto">
          <a:xfrm>
            <a:off x="6749144"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1" name="Oval 77">
            <a:extLst>
              <a:ext uri="{FF2B5EF4-FFF2-40B4-BE49-F238E27FC236}">
                <a16:creationId xmlns:a16="http://schemas.microsoft.com/office/drawing/2014/main" id="{48F0A85F-A250-4E93-846B-93B899A92D41}"/>
              </a:ext>
            </a:extLst>
          </p:cNvPr>
          <p:cNvSpPr>
            <a:spLocks noChangeArrowheads="1"/>
          </p:cNvSpPr>
          <p:nvPr/>
        </p:nvSpPr>
        <p:spPr bwMode="auto">
          <a:xfrm>
            <a:off x="6858001" y="3374572"/>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2" name="Oval 78">
            <a:extLst>
              <a:ext uri="{FF2B5EF4-FFF2-40B4-BE49-F238E27FC236}">
                <a16:creationId xmlns:a16="http://schemas.microsoft.com/office/drawing/2014/main" id="{FB35D3CB-24F5-4E0D-998F-26674EBEB862}"/>
              </a:ext>
            </a:extLst>
          </p:cNvPr>
          <p:cNvSpPr>
            <a:spLocks noChangeArrowheads="1"/>
          </p:cNvSpPr>
          <p:nvPr/>
        </p:nvSpPr>
        <p:spPr bwMode="auto">
          <a:xfrm>
            <a:off x="6588126"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3" name="Oval 79">
            <a:extLst>
              <a:ext uri="{FF2B5EF4-FFF2-40B4-BE49-F238E27FC236}">
                <a16:creationId xmlns:a16="http://schemas.microsoft.com/office/drawing/2014/main" id="{454C9BD8-23F3-40F4-AFCD-C5AC76726B85}"/>
              </a:ext>
            </a:extLst>
          </p:cNvPr>
          <p:cNvSpPr>
            <a:spLocks noChangeArrowheads="1"/>
          </p:cNvSpPr>
          <p:nvPr/>
        </p:nvSpPr>
        <p:spPr bwMode="auto">
          <a:xfrm>
            <a:off x="6696983"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4" name="Oval 80">
            <a:extLst>
              <a:ext uri="{FF2B5EF4-FFF2-40B4-BE49-F238E27FC236}">
                <a16:creationId xmlns:a16="http://schemas.microsoft.com/office/drawing/2014/main" id="{19E18FE3-44DF-42C1-9C37-861F16E40FE9}"/>
              </a:ext>
            </a:extLst>
          </p:cNvPr>
          <p:cNvSpPr>
            <a:spLocks noChangeArrowheads="1"/>
          </p:cNvSpPr>
          <p:nvPr/>
        </p:nvSpPr>
        <p:spPr bwMode="auto">
          <a:xfrm>
            <a:off x="6805840" y="3265715"/>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5" name="Oval 81">
            <a:extLst>
              <a:ext uri="{FF2B5EF4-FFF2-40B4-BE49-F238E27FC236}">
                <a16:creationId xmlns:a16="http://schemas.microsoft.com/office/drawing/2014/main" id="{1AF40A31-09B1-453F-A5AC-6340C113EBAC}"/>
              </a:ext>
            </a:extLst>
          </p:cNvPr>
          <p:cNvSpPr>
            <a:spLocks noChangeArrowheads="1"/>
          </p:cNvSpPr>
          <p:nvPr/>
        </p:nvSpPr>
        <p:spPr bwMode="auto">
          <a:xfrm>
            <a:off x="6640287"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6" name="Oval 82">
            <a:extLst>
              <a:ext uri="{FF2B5EF4-FFF2-40B4-BE49-F238E27FC236}">
                <a16:creationId xmlns:a16="http://schemas.microsoft.com/office/drawing/2014/main" id="{B56650CE-4104-48EF-A961-40F9BC40351E}"/>
              </a:ext>
            </a:extLst>
          </p:cNvPr>
          <p:cNvSpPr>
            <a:spLocks noChangeArrowheads="1"/>
          </p:cNvSpPr>
          <p:nvPr/>
        </p:nvSpPr>
        <p:spPr bwMode="auto">
          <a:xfrm>
            <a:off x="6749144" y="3156858"/>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7" name="Oval 83">
            <a:extLst>
              <a:ext uri="{FF2B5EF4-FFF2-40B4-BE49-F238E27FC236}">
                <a16:creationId xmlns:a16="http://schemas.microsoft.com/office/drawing/2014/main" id="{EF982B81-FF9C-45FE-A8F1-8F405D9D075D}"/>
              </a:ext>
            </a:extLst>
          </p:cNvPr>
          <p:cNvSpPr>
            <a:spLocks noChangeArrowheads="1"/>
          </p:cNvSpPr>
          <p:nvPr/>
        </p:nvSpPr>
        <p:spPr bwMode="auto">
          <a:xfrm>
            <a:off x="6696983" y="3048001"/>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8" name="Oval 84">
            <a:extLst>
              <a:ext uri="{FF2B5EF4-FFF2-40B4-BE49-F238E27FC236}">
                <a16:creationId xmlns:a16="http://schemas.microsoft.com/office/drawing/2014/main" id="{2EC4EF88-AE38-4C4F-B2AD-D0B5E79B0C11}"/>
              </a:ext>
            </a:extLst>
          </p:cNvPr>
          <p:cNvSpPr>
            <a:spLocks noChangeArrowheads="1"/>
          </p:cNvSpPr>
          <p:nvPr/>
        </p:nvSpPr>
        <p:spPr bwMode="auto">
          <a:xfrm>
            <a:off x="6313715"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09" name="Oval 85">
            <a:extLst>
              <a:ext uri="{FF2B5EF4-FFF2-40B4-BE49-F238E27FC236}">
                <a16:creationId xmlns:a16="http://schemas.microsoft.com/office/drawing/2014/main" id="{5E190996-9C8B-476B-85BD-AE6C65C923DA}"/>
              </a:ext>
            </a:extLst>
          </p:cNvPr>
          <p:cNvSpPr>
            <a:spLocks noChangeArrowheads="1"/>
          </p:cNvSpPr>
          <p:nvPr/>
        </p:nvSpPr>
        <p:spPr bwMode="auto">
          <a:xfrm>
            <a:off x="6422572"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0" name="Oval 86">
            <a:extLst>
              <a:ext uri="{FF2B5EF4-FFF2-40B4-BE49-F238E27FC236}">
                <a16:creationId xmlns:a16="http://schemas.microsoft.com/office/drawing/2014/main" id="{9B74C3A1-415C-44BC-A719-2D66EADCFA87}"/>
              </a:ext>
            </a:extLst>
          </p:cNvPr>
          <p:cNvSpPr>
            <a:spLocks noChangeArrowheads="1"/>
          </p:cNvSpPr>
          <p:nvPr/>
        </p:nvSpPr>
        <p:spPr bwMode="auto">
          <a:xfrm>
            <a:off x="6531430"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1" name="Oval 87">
            <a:extLst>
              <a:ext uri="{FF2B5EF4-FFF2-40B4-BE49-F238E27FC236}">
                <a16:creationId xmlns:a16="http://schemas.microsoft.com/office/drawing/2014/main" id="{8229BFCE-CFFD-4BA0-A537-2FA5D14B21CD}"/>
              </a:ext>
            </a:extLst>
          </p:cNvPr>
          <p:cNvSpPr>
            <a:spLocks noChangeArrowheads="1"/>
          </p:cNvSpPr>
          <p:nvPr/>
        </p:nvSpPr>
        <p:spPr bwMode="auto">
          <a:xfrm>
            <a:off x="6640287"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2" name="Oval 88">
            <a:extLst>
              <a:ext uri="{FF2B5EF4-FFF2-40B4-BE49-F238E27FC236}">
                <a16:creationId xmlns:a16="http://schemas.microsoft.com/office/drawing/2014/main" id="{2BC0CDBC-AD34-44EE-89F7-DF3B4D4E4FA4}"/>
              </a:ext>
            </a:extLst>
          </p:cNvPr>
          <p:cNvSpPr>
            <a:spLocks noChangeArrowheads="1"/>
          </p:cNvSpPr>
          <p:nvPr/>
        </p:nvSpPr>
        <p:spPr bwMode="auto">
          <a:xfrm>
            <a:off x="6370411"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3" name="Oval 89">
            <a:extLst>
              <a:ext uri="{FF2B5EF4-FFF2-40B4-BE49-F238E27FC236}">
                <a16:creationId xmlns:a16="http://schemas.microsoft.com/office/drawing/2014/main" id="{59FBF313-3651-46EF-B6FD-24E0C8914155}"/>
              </a:ext>
            </a:extLst>
          </p:cNvPr>
          <p:cNvSpPr>
            <a:spLocks noChangeArrowheads="1"/>
          </p:cNvSpPr>
          <p:nvPr/>
        </p:nvSpPr>
        <p:spPr bwMode="auto">
          <a:xfrm>
            <a:off x="6479269"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4" name="Oval 90">
            <a:extLst>
              <a:ext uri="{FF2B5EF4-FFF2-40B4-BE49-F238E27FC236}">
                <a16:creationId xmlns:a16="http://schemas.microsoft.com/office/drawing/2014/main" id="{1F617EE9-416C-4BD4-85AD-014062337FE9}"/>
              </a:ext>
            </a:extLst>
          </p:cNvPr>
          <p:cNvSpPr>
            <a:spLocks noChangeArrowheads="1"/>
          </p:cNvSpPr>
          <p:nvPr/>
        </p:nvSpPr>
        <p:spPr bwMode="auto">
          <a:xfrm>
            <a:off x="6588126"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5" name="Oval 91">
            <a:extLst>
              <a:ext uri="{FF2B5EF4-FFF2-40B4-BE49-F238E27FC236}">
                <a16:creationId xmlns:a16="http://schemas.microsoft.com/office/drawing/2014/main" id="{BE817ACB-4658-449B-AD00-7098CDA2DC2C}"/>
              </a:ext>
            </a:extLst>
          </p:cNvPr>
          <p:cNvSpPr>
            <a:spLocks noChangeArrowheads="1"/>
          </p:cNvSpPr>
          <p:nvPr/>
        </p:nvSpPr>
        <p:spPr bwMode="auto">
          <a:xfrm>
            <a:off x="6422572"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6" name="Oval 92">
            <a:extLst>
              <a:ext uri="{FF2B5EF4-FFF2-40B4-BE49-F238E27FC236}">
                <a16:creationId xmlns:a16="http://schemas.microsoft.com/office/drawing/2014/main" id="{3158A4A6-946E-45EA-9690-810ED5F564A3}"/>
              </a:ext>
            </a:extLst>
          </p:cNvPr>
          <p:cNvSpPr>
            <a:spLocks noChangeArrowheads="1"/>
          </p:cNvSpPr>
          <p:nvPr/>
        </p:nvSpPr>
        <p:spPr bwMode="auto">
          <a:xfrm>
            <a:off x="6531430"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7" name="Oval 93">
            <a:extLst>
              <a:ext uri="{FF2B5EF4-FFF2-40B4-BE49-F238E27FC236}">
                <a16:creationId xmlns:a16="http://schemas.microsoft.com/office/drawing/2014/main" id="{E57E6179-37B9-4A92-B7CD-B0440D9E2B1C}"/>
              </a:ext>
            </a:extLst>
          </p:cNvPr>
          <p:cNvSpPr>
            <a:spLocks noChangeArrowheads="1"/>
          </p:cNvSpPr>
          <p:nvPr/>
        </p:nvSpPr>
        <p:spPr bwMode="auto">
          <a:xfrm>
            <a:off x="6479269" y="2612572"/>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8" name="Oval 94">
            <a:extLst>
              <a:ext uri="{FF2B5EF4-FFF2-40B4-BE49-F238E27FC236}">
                <a16:creationId xmlns:a16="http://schemas.microsoft.com/office/drawing/2014/main" id="{A3680B33-99DC-4964-9465-1B5D7DC96B80}"/>
              </a:ext>
            </a:extLst>
          </p:cNvPr>
          <p:cNvSpPr>
            <a:spLocks noChangeArrowheads="1"/>
          </p:cNvSpPr>
          <p:nvPr/>
        </p:nvSpPr>
        <p:spPr bwMode="auto">
          <a:xfrm>
            <a:off x="5878287"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19" name="Oval 95">
            <a:extLst>
              <a:ext uri="{FF2B5EF4-FFF2-40B4-BE49-F238E27FC236}">
                <a16:creationId xmlns:a16="http://schemas.microsoft.com/office/drawing/2014/main" id="{B7D35A1E-5971-4AEC-9A98-39C40E784837}"/>
              </a:ext>
            </a:extLst>
          </p:cNvPr>
          <p:cNvSpPr>
            <a:spLocks noChangeArrowheads="1"/>
          </p:cNvSpPr>
          <p:nvPr/>
        </p:nvSpPr>
        <p:spPr bwMode="auto">
          <a:xfrm>
            <a:off x="5987144"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0" name="Oval 96">
            <a:extLst>
              <a:ext uri="{FF2B5EF4-FFF2-40B4-BE49-F238E27FC236}">
                <a16:creationId xmlns:a16="http://schemas.microsoft.com/office/drawing/2014/main" id="{E2A29C76-508E-478F-B4D4-ED7AA4893295}"/>
              </a:ext>
            </a:extLst>
          </p:cNvPr>
          <p:cNvSpPr>
            <a:spLocks noChangeArrowheads="1"/>
          </p:cNvSpPr>
          <p:nvPr/>
        </p:nvSpPr>
        <p:spPr bwMode="auto">
          <a:xfrm>
            <a:off x="6096001"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1" name="Oval 97">
            <a:extLst>
              <a:ext uri="{FF2B5EF4-FFF2-40B4-BE49-F238E27FC236}">
                <a16:creationId xmlns:a16="http://schemas.microsoft.com/office/drawing/2014/main" id="{9FFDFFAD-F48D-490C-B3FA-B7591D7D9103}"/>
              </a:ext>
            </a:extLst>
          </p:cNvPr>
          <p:cNvSpPr>
            <a:spLocks noChangeArrowheads="1"/>
          </p:cNvSpPr>
          <p:nvPr/>
        </p:nvSpPr>
        <p:spPr bwMode="auto">
          <a:xfrm>
            <a:off x="6204858" y="2939144"/>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2" name="Oval 98">
            <a:extLst>
              <a:ext uri="{FF2B5EF4-FFF2-40B4-BE49-F238E27FC236}">
                <a16:creationId xmlns:a16="http://schemas.microsoft.com/office/drawing/2014/main" id="{C60BE837-BC63-4745-93B0-F35DD55A90D9}"/>
              </a:ext>
            </a:extLst>
          </p:cNvPr>
          <p:cNvSpPr>
            <a:spLocks noChangeArrowheads="1"/>
          </p:cNvSpPr>
          <p:nvPr/>
        </p:nvSpPr>
        <p:spPr bwMode="auto">
          <a:xfrm>
            <a:off x="5934983"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3" name="Oval 99">
            <a:extLst>
              <a:ext uri="{FF2B5EF4-FFF2-40B4-BE49-F238E27FC236}">
                <a16:creationId xmlns:a16="http://schemas.microsoft.com/office/drawing/2014/main" id="{B81B27B5-A70E-43F6-9414-750E7A003452}"/>
              </a:ext>
            </a:extLst>
          </p:cNvPr>
          <p:cNvSpPr>
            <a:spLocks noChangeArrowheads="1"/>
          </p:cNvSpPr>
          <p:nvPr/>
        </p:nvSpPr>
        <p:spPr bwMode="auto">
          <a:xfrm>
            <a:off x="6043840"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4" name="Oval 100">
            <a:extLst>
              <a:ext uri="{FF2B5EF4-FFF2-40B4-BE49-F238E27FC236}">
                <a16:creationId xmlns:a16="http://schemas.microsoft.com/office/drawing/2014/main" id="{1961633E-4FEA-43E4-BA96-6DF9AD94DEC9}"/>
              </a:ext>
            </a:extLst>
          </p:cNvPr>
          <p:cNvSpPr>
            <a:spLocks noChangeArrowheads="1"/>
          </p:cNvSpPr>
          <p:nvPr/>
        </p:nvSpPr>
        <p:spPr bwMode="auto">
          <a:xfrm>
            <a:off x="6152697" y="2830287"/>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5" name="Oval 101">
            <a:extLst>
              <a:ext uri="{FF2B5EF4-FFF2-40B4-BE49-F238E27FC236}">
                <a16:creationId xmlns:a16="http://schemas.microsoft.com/office/drawing/2014/main" id="{958DC545-8C6C-4330-B651-B3FE6A71F587}"/>
              </a:ext>
            </a:extLst>
          </p:cNvPr>
          <p:cNvSpPr>
            <a:spLocks noChangeArrowheads="1"/>
          </p:cNvSpPr>
          <p:nvPr/>
        </p:nvSpPr>
        <p:spPr bwMode="auto">
          <a:xfrm>
            <a:off x="5987144"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6" name="Oval 102">
            <a:extLst>
              <a:ext uri="{FF2B5EF4-FFF2-40B4-BE49-F238E27FC236}">
                <a16:creationId xmlns:a16="http://schemas.microsoft.com/office/drawing/2014/main" id="{1D2FB44E-7B95-49FE-96F7-0D9373DCAD03}"/>
              </a:ext>
            </a:extLst>
          </p:cNvPr>
          <p:cNvSpPr>
            <a:spLocks noChangeArrowheads="1"/>
          </p:cNvSpPr>
          <p:nvPr/>
        </p:nvSpPr>
        <p:spPr bwMode="auto">
          <a:xfrm>
            <a:off x="6096001" y="2721430"/>
            <a:ext cx="52161"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27" name="Oval 103">
            <a:extLst>
              <a:ext uri="{FF2B5EF4-FFF2-40B4-BE49-F238E27FC236}">
                <a16:creationId xmlns:a16="http://schemas.microsoft.com/office/drawing/2014/main" id="{FBACC04F-9E48-45DC-ACF6-5D05C5460739}"/>
              </a:ext>
            </a:extLst>
          </p:cNvPr>
          <p:cNvSpPr>
            <a:spLocks noChangeArrowheads="1"/>
          </p:cNvSpPr>
          <p:nvPr/>
        </p:nvSpPr>
        <p:spPr bwMode="auto">
          <a:xfrm>
            <a:off x="6043840" y="2612572"/>
            <a:ext cx="52160" cy="5216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nvGrpSpPr>
          <p:cNvPr id="26728" name="Group 104">
            <a:extLst>
              <a:ext uri="{FF2B5EF4-FFF2-40B4-BE49-F238E27FC236}">
                <a16:creationId xmlns:a16="http://schemas.microsoft.com/office/drawing/2014/main" id="{712E6ABD-AA54-4D03-B0F2-86E0819A751D}"/>
              </a:ext>
            </a:extLst>
          </p:cNvPr>
          <p:cNvGrpSpPr>
            <a:grpSpLocks/>
          </p:cNvGrpSpPr>
          <p:nvPr/>
        </p:nvGrpSpPr>
        <p:grpSpPr bwMode="auto">
          <a:xfrm>
            <a:off x="2540001" y="3465286"/>
            <a:ext cx="378733" cy="378733"/>
            <a:chOff x="2688" y="888"/>
            <a:chExt cx="167" cy="167"/>
          </a:xfrm>
        </p:grpSpPr>
        <p:sp>
          <p:nvSpPr>
            <p:cNvPr id="26729" name="Oval 105">
              <a:extLst>
                <a:ext uri="{FF2B5EF4-FFF2-40B4-BE49-F238E27FC236}">
                  <a16:creationId xmlns:a16="http://schemas.microsoft.com/office/drawing/2014/main" id="{4CA6759F-3FD8-4A48-8CDE-F2C843E7BE85}"/>
                </a:ext>
              </a:extLst>
            </p:cNvPr>
            <p:cNvSpPr>
              <a:spLocks noChangeArrowheads="1"/>
            </p:cNvSpPr>
            <p:nvPr/>
          </p:nvSpPr>
          <p:spPr bwMode="auto">
            <a:xfrm>
              <a:off x="2688"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0" name="Oval 106">
              <a:extLst>
                <a:ext uri="{FF2B5EF4-FFF2-40B4-BE49-F238E27FC236}">
                  <a16:creationId xmlns:a16="http://schemas.microsoft.com/office/drawing/2014/main" id="{C0401555-DAD9-4E44-8C85-473FC6AC2846}"/>
                </a:ext>
              </a:extLst>
            </p:cNvPr>
            <p:cNvSpPr>
              <a:spLocks noChangeArrowheads="1"/>
            </p:cNvSpPr>
            <p:nvPr/>
          </p:nvSpPr>
          <p:spPr bwMode="auto">
            <a:xfrm>
              <a:off x="2736"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1" name="Oval 107">
              <a:extLst>
                <a:ext uri="{FF2B5EF4-FFF2-40B4-BE49-F238E27FC236}">
                  <a16:creationId xmlns:a16="http://schemas.microsoft.com/office/drawing/2014/main" id="{879A85A6-3C1B-4BCF-A13D-DBEDE87054EC}"/>
                </a:ext>
              </a:extLst>
            </p:cNvPr>
            <p:cNvSpPr>
              <a:spLocks noChangeArrowheads="1"/>
            </p:cNvSpPr>
            <p:nvPr/>
          </p:nvSpPr>
          <p:spPr bwMode="auto">
            <a:xfrm>
              <a:off x="2784"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2" name="Oval 108">
              <a:extLst>
                <a:ext uri="{FF2B5EF4-FFF2-40B4-BE49-F238E27FC236}">
                  <a16:creationId xmlns:a16="http://schemas.microsoft.com/office/drawing/2014/main" id="{AF0DA918-1EB6-4866-A76B-363C37959441}"/>
                </a:ext>
              </a:extLst>
            </p:cNvPr>
            <p:cNvSpPr>
              <a:spLocks noChangeArrowheads="1"/>
            </p:cNvSpPr>
            <p:nvPr/>
          </p:nvSpPr>
          <p:spPr bwMode="auto">
            <a:xfrm>
              <a:off x="2832" y="1032"/>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3" name="Oval 109">
              <a:extLst>
                <a:ext uri="{FF2B5EF4-FFF2-40B4-BE49-F238E27FC236}">
                  <a16:creationId xmlns:a16="http://schemas.microsoft.com/office/drawing/2014/main" id="{A2215003-6DC2-42C4-BEFB-4101D934AA8A}"/>
                </a:ext>
              </a:extLst>
            </p:cNvPr>
            <p:cNvSpPr>
              <a:spLocks noChangeArrowheads="1"/>
            </p:cNvSpPr>
            <p:nvPr/>
          </p:nvSpPr>
          <p:spPr bwMode="auto">
            <a:xfrm>
              <a:off x="2713"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4" name="Oval 110">
              <a:extLst>
                <a:ext uri="{FF2B5EF4-FFF2-40B4-BE49-F238E27FC236}">
                  <a16:creationId xmlns:a16="http://schemas.microsoft.com/office/drawing/2014/main" id="{ED63DE5D-DEC4-4291-A74D-2AA70ED6950E}"/>
                </a:ext>
              </a:extLst>
            </p:cNvPr>
            <p:cNvSpPr>
              <a:spLocks noChangeArrowheads="1"/>
            </p:cNvSpPr>
            <p:nvPr/>
          </p:nvSpPr>
          <p:spPr bwMode="auto">
            <a:xfrm>
              <a:off x="2761"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5" name="Oval 111">
              <a:extLst>
                <a:ext uri="{FF2B5EF4-FFF2-40B4-BE49-F238E27FC236}">
                  <a16:creationId xmlns:a16="http://schemas.microsoft.com/office/drawing/2014/main" id="{E79FD3ED-1F0A-4724-B250-9AB1A6F528A4}"/>
                </a:ext>
              </a:extLst>
            </p:cNvPr>
            <p:cNvSpPr>
              <a:spLocks noChangeArrowheads="1"/>
            </p:cNvSpPr>
            <p:nvPr/>
          </p:nvSpPr>
          <p:spPr bwMode="auto">
            <a:xfrm>
              <a:off x="2809" y="984"/>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6" name="Oval 112">
              <a:extLst>
                <a:ext uri="{FF2B5EF4-FFF2-40B4-BE49-F238E27FC236}">
                  <a16:creationId xmlns:a16="http://schemas.microsoft.com/office/drawing/2014/main" id="{F857956D-DA1B-4D01-BC4B-6B69A45D3EDD}"/>
                </a:ext>
              </a:extLst>
            </p:cNvPr>
            <p:cNvSpPr>
              <a:spLocks noChangeArrowheads="1"/>
            </p:cNvSpPr>
            <p:nvPr/>
          </p:nvSpPr>
          <p:spPr bwMode="auto">
            <a:xfrm>
              <a:off x="2736"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7" name="Oval 113">
              <a:extLst>
                <a:ext uri="{FF2B5EF4-FFF2-40B4-BE49-F238E27FC236}">
                  <a16:creationId xmlns:a16="http://schemas.microsoft.com/office/drawing/2014/main" id="{29A98A68-8D4D-4808-B018-EA2CC25AA0B6}"/>
                </a:ext>
              </a:extLst>
            </p:cNvPr>
            <p:cNvSpPr>
              <a:spLocks noChangeArrowheads="1"/>
            </p:cNvSpPr>
            <p:nvPr/>
          </p:nvSpPr>
          <p:spPr bwMode="auto">
            <a:xfrm>
              <a:off x="2784" y="936"/>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26738" name="Oval 114">
              <a:extLst>
                <a:ext uri="{FF2B5EF4-FFF2-40B4-BE49-F238E27FC236}">
                  <a16:creationId xmlns:a16="http://schemas.microsoft.com/office/drawing/2014/main" id="{AFC0681A-5D3E-4A4D-8D0A-926BA8A19380}"/>
                </a:ext>
              </a:extLst>
            </p:cNvPr>
            <p:cNvSpPr>
              <a:spLocks noChangeArrowheads="1"/>
            </p:cNvSpPr>
            <p:nvPr/>
          </p:nvSpPr>
          <p:spPr bwMode="auto">
            <a:xfrm>
              <a:off x="2761" y="888"/>
              <a:ext cx="23" cy="2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grpSp>
      <p:sp>
        <p:nvSpPr>
          <p:cNvPr id="26739" name="Text Box 115">
            <a:extLst>
              <a:ext uri="{FF2B5EF4-FFF2-40B4-BE49-F238E27FC236}">
                <a16:creationId xmlns:a16="http://schemas.microsoft.com/office/drawing/2014/main" id="{6ECC2280-260A-4DE0-BC5A-E4C31BC4BCA3}"/>
              </a:ext>
            </a:extLst>
          </p:cNvPr>
          <p:cNvSpPr txBox="1">
            <a:spLocks noChangeArrowheads="1"/>
          </p:cNvSpPr>
          <p:nvPr/>
        </p:nvSpPr>
        <p:spPr bwMode="auto">
          <a:xfrm>
            <a:off x="1483179" y="3950607"/>
            <a:ext cx="1790875"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variance = 5</a:t>
            </a:r>
          </a:p>
        </p:txBody>
      </p:sp>
      <p:sp>
        <p:nvSpPr>
          <p:cNvPr id="26740" name="Text Box 116">
            <a:extLst>
              <a:ext uri="{FF2B5EF4-FFF2-40B4-BE49-F238E27FC236}">
                <a16:creationId xmlns:a16="http://schemas.microsoft.com/office/drawing/2014/main" id="{D7F34343-BBDD-42C6-A09F-446B81F1DEB3}"/>
              </a:ext>
            </a:extLst>
          </p:cNvPr>
          <p:cNvSpPr txBox="1">
            <a:spLocks noChangeArrowheads="1"/>
          </p:cNvSpPr>
          <p:nvPr/>
        </p:nvSpPr>
        <p:spPr bwMode="auto">
          <a:xfrm>
            <a:off x="5148036" y="3932464"/>
            <a:ext cx="1790875"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variance = 5</a:t>
            </a:r>
          </a:p>
        </p:txBody>
      </p:sp>
      <p:sp>
        <p:nvSpPr>
          <p:cNvPr id="26741" name="Text Box 117">
            <a:extLst>
              <a:ext uri="{FF2B5EF4-FFF2-40B4-BE49-F238E27FC236}">
                <a16:creationId xmlns:a16="http://schemas.microsoft.com/office/drawing/2014/main" id="{0C5BA6D4-A29C-4DF7-8593-FB6D0C4FC0D5}"/>
              </a:ext>
            </a:extLst>
          </p:cNvPr>
          <p:cNvSpPr txBox="1">
            <a:spLocks noChangeArrowheads="1"/>
          </p:cNvSpPr>
          <p:nvPr/>
        </p:nvSpPr>
        <p:spPr bwMode="auto">
          <a:xfrm>
            <a:off x="1929948" y="4640036"/>
            <a:ext cx="1103187"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df = 10</a:t>
            </a:r>
          </a:p>
        </p:txBody>
      </p:sp>
      <p:sp>
        <p:nvSpPr>
          <p:cNvPr id="26742" name="Text Box 118">
            <a:extLst>
              <a:ext uri="{FF2B5EF4-FFF2-40B4-BE49-F238E27FC236}">
                <a16:creationId xmlns:a16="http://schemas.microsoft.com/office/drawing/2014/main" id="{FB6D17B6-6F3F-4FBD-BA0C-294B51E7B8C3}"/>
              </a:ext>
            </a:extLst>
          </p:cNvPr>
          <p:cNvSpPr txBox="1">
            <a:spLocks noChangeArrowheads="1"/>
          </p:cNvSpPr>
          <p:nvPr/>
        </p:nvSpPr>
        <p:spPr bwMode="auto">
          <a:xfrm>
            <a:off x="5485948" y="4621893"/>
            <a:ext cx="1269899"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df = 100</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1927986F-42D3-4BCB-B4CF-BD541766514E}"/>
              </a:ext>
            </a:extLst>
          </p:cNvPr>
          <p:cNvSpPr>
            <a:spLocks noGrp="1" noChangeArrowheads="1"/>
          </p:cNvSpPr>
          <p:nvPr>
            <p:ph type="title"/>
          </p:nvPr>
        </p:nvSpPr>
        <p:spPr/>
        <p:txBody>
          <a:bodyPr>
            <a:normAutofit fontScale="90000"/>
          </a:bodyPr>
          <a:lstStyle/>
          <a:p>
            <a:pPr eaLnBrk="1" hangingPunct="1"/>
            <a:r>
              <a:rPr lang="en-US" altLang="en-US"/>
              <a:t>Compute Standard </a:t>
            </a:r>
            <a:br>
              <a:rPr lang="en-US" altLang="en-US"/>
            </a:br>
            <a:r>
              <a:rPr lang="en-US" altLang="en-US"/>
              <a:t>Error of the Difference</a:t>
            </a:r>
          </a:p>
        </p:txBody>
      </p:sp>
      <p:sp>
        <p:nvSpPr>
          <p:cNvPr id="28676" name="Rectangle 4">
            <a:extLst>
              <a:ext uri="{FF2B5EF4-FFF2-40B4-BE49-F238E27FC236}">
                <a16:creationId xmlns:a16="http://schemas.microsoft.com/office/drawing/2014/main" id="{15971D8C-A4D5-4719-901C-E54137A20BD8}"/>
              </a:ext>
            </a:extLst>
          </p:cNvPr>
          <p:cNvSpPr>
            <a:spLocks noGrp="1" noChangeArrowheads="1"/>
          </p:cNvSpPr>
          <p:nvPr>
            <p:ph type="body" idx="1"/>
          </p:nvPr>
        </p:nvSpPr>
        <p:spPr>
          <a:xfrm>
            <a:off x="702910" y="4224514"/>
            <a:ext cx="7774340" cy="1862667"/>
          </a:xfrm>
          <a:noFill/>
        </p:spPr>
        <p:txBody>
          <a:bodyPr/>
          <a:lstStyle/>
          <a:p>
            <a:pPr algn="ctr" eaLnBrk="1" hangingPunct="1">
              <a:buFontTx/>
              <a:buNone/>
            </a:pPr>
            <a:r>
              <a:rPr lang="en-US" altLang="en-US"/>
              <a:t>Variances are equal, so… </a:t>
            </a:r>
          </a:p>
        </p:txBody>
      </p:sp>
      <p:graphicFrame>
        <p:nvGraphicFramePr>
          <p:cNvPr id="28674" name="Object 2">
            <a:extLst>
              <a:ext uri="{FF2B5EF4-FFF2-40B4-BE49-F238E27FC236}">
                <a16:creationId xmlns:a16="http://schemas.microsoft.com/office/drawing/2014/main" id="{DC2A4B69-3ADB-4F6C-A87C-A70E23DC54CE}"/>
              </a:ext>
            </a:extLst>
          </p:cNvPr>
          <p:cNvGraphicFramePr>
            <a:graphicFrameLocks noChangeAspect="1"/>
          </p:cNvGraphicFramePr>
          <p:nvPr/>
        </p:nvGraphicFramePr>
        <p:xfrm>
          <a:off x="3374320" y="5020910"/>
          <a:ext cx="1887361" cy="642937"/>
        </p:xfrm>
        <a:graphic>
          <a:graphicData uri="http://schemas.openxmlformats.org/presentationml/2006/ole">
            <mc:AlternateContent xmlns:mc="http://schemas.openxmlformats.org/markup-compatibility/2006">
              <mc:Choice xmlns:v="urn:schemas-microsoft-com:vml" Requires="v">
                <p:oleObj spid="_x0000_s17412" name="Equation" r:id="rId4" imgW="1320800" imgH="482600" progId="Equation.3">
                  <p:embed/>
                </p:oleObj>
              </mc:Choice>
              <mc:Fallback>
                <p:oleObj name="Equation" r:id="rId4" imgW="1320800" imgH="482600" progId="Equation.3">
                  <p:embed/>
                  <p:pic>
                    <p:nvPicPr>
                      <p:cNvPr id="28674" name="Object 2">
                        <a:extLst>
                          <a:ext uri="{FF2B5EF4-FFF2-40B4-BE49-F238E27FC236}">
                            <a16:creationId xmlns:a16="http://schemas.microsoft.com/office/drawing/2014/main" id="{DC2A4B69-3ADB-4F6C-A87C-A70E23DC5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320" y="5020910"/>
                        <a:ext cx="1887361"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7" name="Picture 6">
            <a:extLst>
              <a:ext uri="{FF2B5EF4-FFF2-40B4-BE49-F238E27FC236}">
                <a16:creationId xmlns:a16="http://schemas.microsoft.com/office/drawing/2014/main" id="{6813CF8E-76F1-4550-A5FA-2389418520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604" y="2906889"/>
            <a:ext cx="8141229" cy="908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000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a16="http://schemas.microsoft.com/office/drawing/2014/main" id="{AB29B589-3B67-4206-95C0-EA2B71794ABE}"/>
              </a:ext>
            </a:extLst>
          </p:cNvPr>
          <p:cNvSpPr>
            <a:spLocks noGrp="1" noChangeArrowheads="1"/>
          </p:cNvSpPr>
          <p:nvPr>
            <p:ph type="title"/>
          </p:nvPr>
        </p:nvSpPr>
        <p:spPr/>
        <p:txBody>
          <a:bodyPr/>
          <a:lstStyle/>
          <a:p>
            <a:pPr eaLnBrk="1" hangingPunct="1"/>
            <a:r>
              <a:rPr lang="en-US" altLang="en-US"/>
              <a:t>Wait a minute!!!</a:t>
            </a:r>
          </a:p>
        </p:txBody>
      </p:sp>
      <p:sp>
        <p:nvSpPr>
          <p:cNvPr id="30723" name="Rectangle 5">
            <a:extLst>
              <a:ext uri="{FF2B5EF4-FFF2-40B4-BE49-F238E27FC236}">
                <a16:creationId xmlns:a16="http://schemas.microsoft.com/office/drawing/2014/main" id="{71CC04F9-73C6-43CE-BCA2-41D933289BC6}"/>
              </a:ext>
            </a:extLst>
          </p:cNvPr>
          <p:cNvSpPr>
            <a:spLocks noGrp="1" noChangeArrowheads="1"/>
          </p:cNvSpPr>
          <p:nvPr>
            <p:ph type="body" idx="1"/>
          </p:nvPr>
        </p:nvSpPr>
        <p:spPr/>
        <p:txBody>
          <a:bodyPr/>
          <a:lstStyle/>
          <a:p>
            <a:pPr eaLnBrk="1" hangingPunct="1"/>
            <a:r>
              <a:rPr lang="en-US" altLang="en-US"/>
              <a:t>We have two different sample variances</a:t>
            </a:r>
            <a:br>
              <a:rPr lang="en-US" altLang="en-US"/>
            </a:br>
            <a:r>
              <a:rPr lang="en-US" altLang="en-US"/>
              <a:t>For the females: s</a:t>
            </a:r>
            <a:r>
              <a:rPr lang="en-US" altLang="en-US" baseline="30000"/>
              <a:t>2</a:t>
            </a:r>
            <a:r>
              <a:rPr lang="en-US" altLang="en-US"/>
              <a:t> = 2.743</a:t>
            </a:r>
            <a:br>
              <a:rPr lang="en-US" altLang="en-US"/>
            </a:br>
            <a:r>
              <a:rPr lang="en-US" altLang="en-US"/>
              <a:t>For the males:    s</a:t>
            </a:r>
            <a:r>
              <a:rPr lang="en-US" altLang="en-US" baseline="30000"/>
              <a:t>2</a:t>
            </a:r>
            <a:r>
              <a:rPr lang="en-US" altLang="en-US"/>
              <a:t> = 2.985</a:t>
            </a:r>
          </a:p>
          <a:p>
            <a:pPr eaLnBrk="1" hangingPunct="1"/>
            <a:r>
              <a:rPr lang="en-US" altLang="en-US"/>
              <a:t>Which one do we use??</a:t>
            </a:r>
          </a:p>
        </p:txBody>
      </p:sp>
    </p:spTree>
  </p:cSld>
  <p:clrMapOvr>
    <a:masterClrMapping/>
  </p:clrMapOvr>
  <p:transition advTm="1800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B8B3BDB7-FDF3-4AAA-A0D1-13C28A7B4790}"/>
              </a:ext>
            </a:extLst>
          </p:cNvPr>
          <p:cNvSpPr>
            <a:spLocks noGrp="1" noChangeArrowheads="1"/>
          </p:cNvSpPr>
          <p:nvPr>
            <p:ph type="title"/>
          </p:nvPr>
        </p:nvSpPr>
        <p:spPr/>
        <p:txBody>
          <a:bodyPr/>
          <a:lstStyle/>
          <a:p>
            <a:pPr eaLnBrk="1" hangingPunct="1"/>
            <a:r>
              <a:rPr lang="en-US" altLang="en-US"/>
              <a:t>Average Them!!</a:t>
            </a:r>
          </a:p>
        </p:txBody>
      </p:sp>
      <p:sp>
        <p:nvSpPr>
          <p:cNvPr id="32773" name="Rectangle 3">
            <a:extLst>
              <a:ext uri="{FF2B5EF4-FFF2-40B4-BE49-F238E27FC236}">
                <a16:creationId xmlns:a16="http://schemas.microsoft.com/office/drawing/2014/main" id="{45EE432E-5B21-44A8-81BD-F0276BCCF869}"/>
              </a:ext>
            </a:extLst>
          </p:cNvPr>
          <p:cNvSpPr>
            <a:spLocks noGrp="1" noChangeArrowheads="1"/>
          </p:cNvSpPr>
          <p:nvPr>
            <p:ph type="body" idx="1"/>
          </p:nvPr>
        </p:nvSpPr>
        <p:spPr/>
        <p:txBody>
          <a:bodyPr/>
          <a:lstStyle/>
          <a:p>
            <a:pPr eaLnBrk="1" hangingPunct="1"/>
            <a:r>
              <a:rPr lang="en-US" altLang="en-US"/>
              <a:t>Average the two variances</a:t>
            </a:r>
          </a:p>
          <a:p>
            <a:pPr eaLnBrk="1" hangingPunct="1"/>
            <a:endParaRPr lang="en-US" altLang="en-US"/>
          </a:p>
          <a:p>
            <a:pPr eaLnBrk="1" hangingPunct="1"/>
            <a:endParaRPr lang="en-US" altLang="en-US"/>
          </a:p>
          <a:p>
            <a:pPr eaLnBrk="1" hangingPunct="1"/>
            <a:r>
              <a:rPr lang="en-US" altLang="en-US"/>
              <a:t>For our example:</a:t>
            </a:r>
          </a:p>
        </p:txBody>
      </p:sp>
      <p:graphicFrame>
        <p:nvGraphicFramePr>
          <p:cNvPr id="32770" name="Object 2">
            <a:extLst>
              <a:ext uri="{FF2B5EF4-FFF2-40B4-BE49-F238E27FC236}">
                <a16:creationId xmlns:a16="http://schemas.microsoft.com/office/drawing/2014/main" id="{08BD8054-522D-40D8-A87E-E2597A7934CE}"/>
              </a:ext>
            </a:extLst>
          </p:cNvPr>
          <p:cNvGraphicFramePr>
            <a:graphicFrameLocks noChangeAspect="1"/>
          </p:cNvGraphicFramePr>
          <p:nvPr/>
        </p:nvGraphicFramePr>
        <p:xfrm>
          <a:off x="2050521" y="4665486"/>
          <a:ext cx="5080000" cy="913694"/>
        </p:xfrm>
        <a:graphic>
          <a:graphicData uri="http://schemas.openxmlformats.org/presentationml/2006/ole">
            <mc:AlternateContent xmlns:mc="http://schemas.openxmlformats.org/markup-compatibility/2006">
              <mc:Choice xmlns:v="urn:schemas-microsoft-com:vml" Requires="v">
                <p:oleObj spid="_x0000_s18438" name="Equation" r:id="rId4" imgW="3556000" imgH="685800" progId="Equation.3">
                  <p:embed/>
                </p:oleObj>
              </mc:Choice>
              <mc:Fallback>
                <p:oleObj name="Equation" r:id="rId4" imgW="3556000" imgH="685800" progId="Equation.3">
                  <p:embed/>
                  <p:pic>
                    <p:nvPicPr>
                      <p:cNvPr id="32770" name="Object 2">
                        <a:extLst>
                          <a:ext uri="{FF2B5EF4-FFF2-40B4-BE49-F238E27FC236}">
                            <a16:creationId xmlns:a16="http://schemas.microsoft.com/office/drawing/2014/main" id="{08BD8054-522D-40D8-A87E-E2597A793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0521" y="4665486"/>
                        <a:ext cx="5080000" cy="9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3">
            <a:extLst>
              <a:ext uri="{FF2B5EF4-FFF2-40B4-BE49-F238E27FC236}">
                <a16:creationId xmlns:a16="http://schemas.microsoft.com/office/drawing/2014/main" id="{20C1D3F2-80AB-4EB1-8449-237AD48E21F5}"/>
              </a:ext>
            </a:extLst>
          </p:cNvPr>
          <p:cNvGraphicFramePr>
            <a:graphicFrameLocks noChangeAspect="1"/>
          </p:cNvGraphicFramePr>
          <p:nvPr/>
        </p:nvGraphicFramePr>
        <p:xfrm>
          <a:off x="3166181" y="2810757"/>
          <a:ext cx="2485319" cy="965729"/>
        </p:xfrm>
        <a:graphic>
          <a:graphicData uri="http://schemas.openxmlformats.org/presentationml/2006/ole">
            <mc:AlternateContent xmlns:mc="http://schemas.openxmlformats.org/markup-compatibility/2006">
              <mc:Choice xmlns:v="urn:schemas-microsoft-com:vml" Requires="v">
                <p:oleObj spid="_x0000_s18439" name="Equation" r:id="rId6" imgW="1739900" imgH="723900" progId="Equation.3">
                  <p:embed/>
                </p:oleObj>
              </mc:Choice>
              <mc:Fallback>
                <p:oleObj name="Equation" r:id="rId6" imgW="1739900" imgH="723900" progId="Equation.3">
                  <p:embed/>
                  <p:pic>
                    <p:nvPicPr>
                      <p:cNvPr id="32771" name="Object 3">
                        <a:extLst>
                          <a:ext uri="{FF2B5EF4-FFF2-40B4-BE49-F238E27FC236}">
                            <a16:creationId xmlns:a16="http://schemas.microsoft.com/office/drawing/2014/main" id="{20C1D3F2-80AB-4EB1-8449-237AD48E2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181" y="2810757"/>
                        <a:ext cx="2485319" cy="96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600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6">
            <a:extLst>
              <a:ext uri="{FF2B5EF4-FFF2-40B4-BE49-F238E27FC236}">
                <a16:creationId xmlns:a16="http://schemas.microsoft.com/office/drawing/2014/main" id="{233F7732-1CBF-4AE5-8937-FD22984DA9C8}"/>
              </a:ext>
            </a:extLst>
          </p:cNvPr>
          <p:cNvSpPr>
            <a:spLocks noGrp="1" noChangeArrowheads="1"/>
          </p:cNvSpPr>
          <p:nvPr>
            <p:ph type="title"/>
          </p:nvPr>
        </p:nvSpPr>
        <p:spPr/>
        <p:txBody>
          <a:bodyPr>
            <a:normAutofit fontScale="90000"/>
          </a:bodyPr>
          <a:lstStyle/>
          <a:p>
            <a:pPr eaLnBrk="1" hangingPunct="1"/>
            <a:r>
              <a:rPr lang="en-US" altLang="en-US"/>
              <a:t>Standard Error </a:t>
            </a:r>
            <a:br>
              <a:rPr lang="en-US" altLang="en-US"/>
            </a:br>
            <a:r>
              <a:rPr lang="en-US" altLang="en-US"/>
              <a:t>of the Difference</a:t>
            </a:r>
          </a:p>
        </p:txBody>
      </p:sp>
      <p:graphicFrame>
        <p:nvGraphicFramePr>
          <p:cNvPr id="34818" name="Object 2">
            <a:extLst>
              <a:ext uri="{FF2B5EF4-FFF2-40B4-BE49-F238E27FC236}">
                <a16:creationId xmlns:a16="http://schemas.microsoft.com/office/drawing/2014/main" id="{F979A742-031D-4DF9-8CCF-098E4A90A61D}"/>
              </a:ext>
            </a:extLst>
          </p:cNvPr>
          <p:cNvGraphicFramePr>
            <a:graphicFrameLocks noChangeAspect="1"/>
          </p:cNvGraphicFramePr>
          <p:nvPr/>
        </p:nvGraphicFramePr>
        <p:xfrm>
          <a:off x="2219855" y="2379486"/>
          <a:ext cx="4101042" cy="1646591"/>
        </p:xfrm>
        <a:graphic>
          <a:graphicData uri="http://schemas.openxmlformats.org/presentationml/2006/ole">
            <mc:AlternateContent xmlns:mc="http://schemas.openxmlformats.org/markup-compatibility/2006">
              <mc:Choice xmlns:v="urn:schemas-microsoft-com:vml" Requires="v">
                <p:oleObj spid="_x0000_s19460" name="Equation" r:id="rId4" imgW="1003300" imgH="431800" progId="Equation.3">
                  <p:embed/>
                </p:oleObj>
              </mc:Choice>
              <mc:Fallback>
                <p:oleObj name="Equation" r:id="rId4" imgW="1003300" imgH="431800" progId="Equation.3">
                  <p:embed/>
                  <p:pic>
                    <p:nvPicPr>
                      <p:cNvPr id="34818" name="Object 2">
                        <a:extLst>
                          <a:ext uri="{FF2B5EF4-FFF2-40B4-BE49-F238E27FC236}">
                            <a16:creationId xmlns:a16="http://schemas.microsoft.com/office/drawing/2014/main" id="{F979A742-031D-4DF9-8CCF-098E4A90A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855" y="2379486"/>
                        <a:ext cx="4101042" cy="164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500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a:extLst>
              <a:ext uri="{FF2B5EF4-FFF2-40B4-BE49-F238E27FC236}">
                <a16:creationId xmlns:a16="http://schemas.microsoft.com/office/drawing/2014/main" id="{BE1049B8-B215-4CB0-BA29-89413D3AC3E2}"/>
              </a:ext>
            </a:extLst>
          </p:cNvPr>
          <p:cNvSpPr>
            <a:spLocks noGrp="1" noChangeArrowheads="1"/>
          </p:cNvSpPr>
          <p:nvPr>
            <p:ph type="title"/>
          </p:nvPr>
        </p:nvSpPr>
        <p:spPr/>
        <p:txBody>
          <a:bodyPr>
            <a:normAutofit fontScale="90000"/>
          </a:bodyPr>
          <a:lstStyle/>
          <a:p>
            <a:pPr eaLnBrk="1" hangingPunct="1"/>
            <a:r>
              <a:rPr lang="en-US" altLang="en-US"/>
              <a:t>Standard Error </a:t>
            </a:r>
            <a:br>
              <a:rPr lang="en-US" altLang="en-US"/>
            </a:br>
            <a:r>
              <a:rPr lang="en-US" altLang="en-US"/>
              <a:t>of the Difference</a:t>
            </a:r>
          </a:p>
        </p:txBody>
      </p:sp>
      <p:graphicFrame>
        <p:nvGraphicFramePr>
          <p:cNvPr id="36866" name="Object 2">
            <a:extLst>
              <a:ext uri="{FF2B5EF4-FFF2-40B4-BE49-F238E27FC236}">
                <a16:creationId xmlns:a16="http://schemas.microsoft.com/office/drawing/2014/main" id="{58B60D4D-889B-4648-8D51-895759F45612}"/>
              </a:ext>
            </a:extLst>
          </p:cNvPr>
          <p:cNvGraphicFramePr>
            <a:graphicFrameLocks noChangeAspect="1"/>
          </p:cNvGraphicFramePr>
          <p:nvPr/>
        </p:nvGraphicFramePr>
        <p:xfrm>
          <a:off x="2219855" y="2379486"/>
          <a:ext cx="4101042" cy="1646591"/>
        </p:xfrm>
        <a:graphic>
          <a:graphicData uri="http://schemas.openxmlformats.org/presentationml/2006/ole">
            <mc:AlternateContent xmlns:mc="http://schemas.openxmlformats.org/markup-compatibility/2006">
              <mc:Choice xmlns:v="urn:schemas-microsoft-com:vml" Requires="v">
                <p:oleObj spid="_x0000_s20486" name="Equation" r:id="rId4" imgW="1003300" imgH="431800" progId="Equation.3">
                  <p:embed/>
                </p:oleObj>
              </mc:Choice>
              <mc:Fallback>
                <p:oleObj name="Equation" r:id="rId4" imgW="1003300" imgH="431800" progId="Equation.3">
                  <p:embed/>
                  <p:pic>
                    <p:nvPicPr>
                      <p:cNvPr id="36866" name="Object 2">
                        <a:extLst>
                          <a:ext uri="{FF2B5EF4-FFF2-40B4-BE49-F238E27FC236}">
                            <a16:creationId xmlns:a16="http://schemas.microsoft.com/office/drawing/2014/main" id="{58B60D4D-889B-4648-8D51-895759F456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855" y="2379486"/>
                        <a:ext cx="4101042" cy="164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3">
            <a:extLst>
              <a:ext uri="{FF2B5EF4-FFF2-40B4-BE49-F238E27FC236}">
                <a16:creationId xmlns:a16="http://schemas.microsoft.com/office/drawing/2014/main" id="{AC9CE2DD-4F8C-4142-8FF0-11265A7E7D6C}"/>
              </a:ext>
            </a:extLst>
          </p:cNvPr>
          <p:cNvGraphicFramePr>
            <a:graphicFrameLocks noChangeAspect="1"/>
          </p:cNvGraphicFramePr>
          <p:nvPr/>
        </p:nvGraphicFramePr>
        <p:xfrm>
          <a:off x="2174876" y="4242153"/>
          <a:ext cx="4390319" cy="1489604"/>
        </p:xfrm>
        <a:graphic>
          <a:graphicData uri="http://schemas.openxmlformats.org/presentationml/2006/ole">
            <mc:AlternateContent xmlns:mc="http://schemas.openxmlformats.org/markup-compatibility/2006">
              <mc:Choice xmlns:v="urn:schemas-microsoft-com:vml" Requires="v">
                <p:oleObj spid="_x0000_s20487" name="Equation" r:id="rId6" imgW="1117600" imgH="406400" progId="Equation.3">
                  <p:embed/>
                </p:oleObj>
              </mc:Choice>
              <mc:Fallback>
                <p:oleObj name="Equation" r:id="rId6" imgW="1117600" imgH="406400" progId="Equation.3">
                  <p:embed/>
                  <p:pic>
                    <p:nvPicPr>
                      <p:cNvPr id="36867" name="Object 3">
                        <a:extLst>
                          <a:ext uri="{FF2B5EF4-FFF2-40B4-BE49-F238E27FC236}">
                            <a16:creationId xmlns:a16="http://schemas.microsoft.com/office/drawing/2014/main" id="{AC9CE2DD-4F8C-4142-8FF0-11265A7E7D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876" y="4242153"/>
                        <a:ext cx="4390319" cy="148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900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DE012C43-CEFF-434F-A11E-0C5407D93662}"/>
              </a:ext>
            </a:extLst>
          </p:cNvPr>
          <p:cNvSpPr>
            <a:spLocks noGrp="1" noChangeArrowheads="1"/>
          </p:cNvSpPr>
          <p:nvPr>
            <p:ph type="title"/>
          </p:nvPr>
        </p:nvSpPr>
        <p:spPr/>
        <p:txBody>
          <a:bodyPr>
            <a:normAutofit fontScale="90000"/>
          </a:bodyPr>
          <a:lstStyle/>
          <a:p>
            <a:pPr eaLnBrk="1" hangingPunct="1"/>
            <a:r>
              <a:rPr lang="en-US" altLang="en-US"/>
              <a:t>Estimated Standard Error </a:t>
            </a:r>
            <a:br>
              <a:rPr lang="en-US" altLang="en-US"/>
            </a:br>
            <a:r>
              <a:rPr lang="en-US" altLang="en-US"/>
              <a:t>of the Difference</a:t>
            </a:r>
          </a:p>
        </p:txBody>
      </p:sp>
      <p:sp>
        <p:nvSpPr>
          <p:cNvPr id="38916" name="Rectangle 3">
            <a:extLst>
              <a:ext uri="{FF2B5EF4-FFF2-40B4-BE49-F238E27FC236}">
                <a16:creationId xmlns:a16="http://schemas.microsoft.com/office/drawing/2014/main" id="{57F407A3-0620-47FC-8679-3654199F1D79}"/>
              </a:ext>
            </a:extLst>
          </p:cNvPr>
          <p:cNvSpPr>
            <a:spLocks noGrp="1" noChangeArrowheads="1"/>
          </p:cNvSpPr>
          <p:nvPr>
            <p:ph type="body" idx="1"/>
          </p:nvPr>
        </p:nvSpPr>
        <p:spPr/>
        <p:txBody>
          <a:bodyPr/>
          <a:lstStyle/>
          <a:p>
            <a:pPr eaLnBrk="1" hangingPunct="1"/>
            <a:endParaRPr lang="en-US" altLang="en-US"/>
          </a:p>
          <a:p>
            <a:pPr eaLnBrk="1" hangingPunct="1"/>
            <a:r>
              <a:rPr lang="en-US" altLang="en-US"/>
              <a:t>n</a:t>
            </a:r>
            <a:r>
              <a:rPr lang="en-US" altLang="en-US" baseline="-25000"/>
              <a:t>1</a:t>
            </a:r>
            <a:r>
              <a:rPr lang="en-US" altLang="en-US"/>
              <a:t> = 17 and n</a:t>
            </a:r>
            <a:r>
              <a:rPr lang="en-US" altLang="en-US" baseline="-25000"/>
              <a:t>2</a:t>
            </a:r>
            <a:r>
              <a:rPr lang="en-US" altLang="en-US"/>
              <a:t> = 17, so n = 17 </a:t>
            </a:r>
          </a:p>
        </p:txBody>
      </p:sp>
      <p:graphicFrame>
        <p:nvGraphicFramePr>
          <p:cNvPr id="38914" name="Object 2">
            <a:extLst>
              <a:ext uri="{FF2B5EF4-FFF2-40B4-BE49-F238E27FC236}">
                <a16:creationId xmlns:a16="http://schemas.microsoft.com/office/drawing/2014/main" id="{60B060E6-6DD4-4DF3-9A2C-0FCD703CA7E9}"/>
              </a:ext>
            </a:extLst>
          </p:cNvPr>
          <p:cNvGraphicFramePr>
            <a:graphicFrameLocks noChangeAspect="1"/>
          </p:cNvGraphicFramePr>
          <p:nvPr/>
        </p:nvGraphicFramePr>
        <p:xfrm>
          <a:off x="1040695" y="3750910"/>
          <a:ext cx="6622521" cy="1185333"/>
        </p:xfrm>
        <a:graphic>
          <a:graphicData uri="http://schemas.openxmlformats.org/presentationml/2006/ole">
            <mc:AlternateContent xmlns:mc="http://schemas.openxmlformats.org/markup-compatibility/2006">
              <mc:Choice xmlns:v="urn:schemas-microsoft-com:vml" Requires="v">
                <p:oleObj spid="_x0000_s21508" name="Equation" r:id="rId4" imgW="4635500" imgH="889000" progId="Equation.3">
                  <p:embed/>
                </p:oleObj>
              </mc:Choice>
              <mc:Fallback>
                <p:oleObj name="Equation" r:id="rId4" imgW="4635500" imgH="889000" progId="Equation.3">
                  <p:embed/>
                  <p:pic>
                    <p:nvPicPr>
                      <p:cNvPr id="38914" name="Object 2">
                        <a:extLst>
                          <a:ext uri="{FF2B5EF4-FFF2-40B4-BE49-F238E27FC236}">
                            <a16:creationId xmlns:a16="http://schemas.microsoft.com/office/drawing/2014/main" id="{60B060E6-6DD4-4DF3-9A2C-0FCD703CA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695" y="3750910"/>
                        <a:ext cx="6622521" cy="118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200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DD6E543-A8A4-47E4-84DC-424CA513CC36}"/>
              </a:ext>
            </a:extLst>
          </p:cNvPr>
          <p:cNvSpPr>
            <a:spLocks noGrp="1" noChangeArrowheads="1"/>
          </p:cNvSpPr>
          <p:nvPr>
            <p:ph type="title"/>
          </p:nvPr>
        </p:nvSpPr>
        <p:spPr/>
        <p:txBody>
          <a:bodyPr/>
          <a:lstStyle/>
          <a:p>
            <a:pPr eaLnBrk="1" hangingPunct="1"/>
            <a:r>
              <a:rPr lang="en-US" altLang="en-US"/>
              <a:t>Finding t</a:t>
            </a:r>
            <a:r>
              <a:rPr lang="en-US" altLang="en-US" baseline="-25000"/>
              <a:t>CL</a:t>
            </a:r>
            <a:endParaRPr lang="en-US" altLang="en-US"/>
          </a:p>
        </p:txBody>
      </p:sp>
      <p:sp>
        <p:nvSpPr>
          <p:cNvPr id="40963" name="Rectangle 3">
            <a:extLst>
              <a:ext uri="{FF2B5EF4-FFF2-40B4-BE49-F238E27FC236}">
                <a16:creationId xmlns:a16="http://schemas.microsoft.com/office/drawing/2014/main" id="{ED7D797A-BFE8-4443-A578-55C0E3D1BAE6}"/>
              </a:ext>
            </a:extLst>
          </p:cNvPr>
          <p:cNvSpPr>
            <a:spLocks noGrp="1" noChangeArrowheads="1"/>
          </p:cNvSpPr>
          <p:nvPr>
            <p:ph type="body" idx="1"/>
          </p:nvPr>
        </p:nvSpPr>
        <p:spPr/>
        <p:txBody>
          <a:bodyPr/>
          <a:lstStyle/>
          <a:p>
            <a:pPr eaLnBrk="1" hangingPunct="1"/>
            <a:r>
              <a:rPr lang="en-US" altLang="en-US"/>
              <a:t>df = (n</a:t>
            </a:r>
            <a:r>
              <a:rPr lang="en-US" altLang="en-US" baseline="-25000"/>
              <a:t>1</a:t>
            </a:r>
            <a:r>
              <a:rPr lang="en-US" altLang="en-US"/>
              <a:t> - 1) + (n</a:t>
            </a:r>
            <a:r>
              <a:rPr lang="en-US" altLang="en-US" baseline="-25000"/>
              <a:t>2</a:t>
            </a:r>
            <a:r>
              <a:rPr lang="en-US" altLang="en-US"/>
              <a:t> - 1)</a:t>
            </a:r>
            <a:br>
              <a:rPr lang="en-US" altLang="en-US"/>
            </a:br>
            <a:r>
              <a:rPr lang="en-US" altLang="en-US"/>
              <a:t>df = (17 - 1) + (17 - 1) = 32</a:t>
            </a:r>
          </a:p>
          <a:p>
            <a:pPr eaLnBrk="1" hangingPunct="1"/>
            <a:r>
              <a:rPr lang="en-US" altLang="en-US"/>
              <a:t>n</a:t>
            </a:r>
            <a:r>
              <a:rPr lang="en-US" altLang="en-US" baseline="-25000"/>
              <a:t>1</a:t>
            </a:r>
            <a:r>
              <a:rPr lang="en-US" altLang="en-US"/>
              <a:t> = n</a:t>
            </a:r>
            <a:r>
              <a:rPr lang="en-US" altLang="en-US" baseline="-25000"/>
              <a:t>2</a:t>
            </a:r>
            <a:r>
              <a:rPr lang="en-US" altLang="en-US"/>
              <a:t> = 17</a:t>
            </a:r>
            <a:br>
              <a:rPr lang="en-US" altLang="en-US"/>
            </a:br>
            <a:r>
              <a:rPr lang="en-US" altLang="en-US"/>
              <a:t>referred to as n</a:t>
            </a:r>
          </a:p>
        </p:txBody>
      </p:sp>
    </p:spTree>
  </p:cSld>
  <p:clrMapOvr>
    <a:masterClrMapping/>
  </p:clrMapOvr>
  <p:transition advTm="5900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0">
            <a:extLst>
              <a:ext uri="{FF2B5EF4-FFF2-40B4-BE49-F238E27FC236}">
                <a16:creationId xmlns:a16="http://schemas.microsoft.com/office/drawing/2014/main" id="{6E9F0F30-9ED7-466D-A226-BC60303EC8B0}"/>
              </a:ext>
            </a:extLst>
          </p:cNvPr>
          <p:cNvSpPr>
            <a:spLocks noGrp="1" noChangeArrowheads="1"/>
          </p:cNvSpPr>
          <p:nvPr>
            <p:ph type="title"/>
          </p:nvPr>
        </p:nvSpPr>
        <p:spPr/>
        <p:txBody>
          <a:bodyPr/>
          <a:lstStyle/>
          <a:p>
            <a:pPr eaLnBrk="1" hangingPunct="1"/>
            <a:r>
              <a:rPr lang="en-US" altLang="en-US"/>
              <a:t>Finding t</a:t>
            </a:r>
            <a:r>
              <a:rPr lang="en-US" altLang="en-US" baseline="-25000"/>
              <a:t>CL</a:t>
            </a:r>
          </a:p>
        </p:txBody>
      </p:sp>
      <p:pic>
        <p:nvPicPr>
          <p:cNvPr id="43011" name="Picture 22" descr="inverse_t.tiff                                                 000C6DC2Norman                         BC763FDF:">
            <a:extLst>
              <a:ext uri="{FF2B5EF4-FFF2-40B4-BE49-F238E27FC236}">
                <a16:creationId xmlns:a16="http://schemas.microsoft.com/office/drawing/2014/main" id="{E52702EE-C807-4C0F-93E4-30CF3B66C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319" y="2192514"/>
            <a:ext cx="4318000" cy="32517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3012" name="Oval 23">
            <a:extLst>
              <a:ext uri="{FF2B5EF4-FFF2-40B4-BE49-F238E27FC236}">
                <a16:creationId xmlns:a16="http://schemas.microsoft.com/office/drawing/2014/main" id="{C162AF70-EAEA-4B63-A282-1AB92344ACCD}"/>
              </a:ext>
            </a:extLst>
          </p:cNvPr>
          <p:cNvSpPr>
            <a:spLocks noChangeArrowheads="1"/>
          </p:cNvSpPr>
          <p:nvPr/>
        </p:nvSpPr>
        <p:spPr bwMode="auto">
          <a:xfrm>
            <a:off x="4699000" y="4817181"/>
            <a:ext cx="1016000" cy="525639"/>
          </a:xfrm>
          <a:prstGeom prst="ellipse">
            <a:avLst/>
          </a:prstGeom>
          <a:noFill/>
          <a:ln w="19050">
            <a:solidFill>
              <a:srgbClr val="0C1BDC"/>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43013" name="Line 24">
            <a:extLst>
              <a:ext uri="{FF2B5EF4-FFF2-40B4-BE49-F238E27FC236}">
                <a16:creationId xmlns:a16="http://schemas.microsoft.com/office/drawing/2014/main" id="{085AA0E5-6F75-4090-AC24-B815F168679F}"/>
              </a:ext>
            </a:extLst>
          </p:cNvPr>
          <p:cNvSpPr>
            <a:spLocks noChangeShapeType="1"/>
          </p:cNvSpPr>
          <p:nvPr/>
        </p:nvSpPr>
        <p:spPr bwMode="auto">
          <a:xfrm flipV="1">
            <a:off x="2866320" y="5223757"/>
            <a:ext cx="1868841" cy="491243"/>
          </a:xfrm>
          <a:prstGeom prst="line">
            <a:avLst/>
          </a:prstGeom>
          <a:noFill/>
          <a:ln w="9525">
            <a:solidFill>
              <a:srgbClr val="0C1BDC"/>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3014" name="Text Box 25">
            <a:extLst>
              <a:ext uri="{FF2B5EF4-FFF2-40B4-BE49-F238E27FC236}">
                <a16:creationId xmlns:a16="http://schemas.microsoft.com/office/drawing/2014/main" id="{85C429D9-215E-4F95-BDFB-046F19E7D57D}"/>
              </a:ext>
            </a:extLst>
          </p:cNvPr>
          <p:cNvSpPr txBox="1">
            <a:spLocks noChangeArrowheads="1"/>
          </p:cNvSpPr>
          <p:nvPr/>
        </p:nvSpPr>
        <p:spPr bwMode="auto">
          <a:xfrm>
            <a:off x="2190750" y="5416903"/>
            <a:ext cx="73898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solidFill>
                  <a:srgbClr val="0C1BDC"/>
                </a:solidFill>
                <a:latin typeface="Geneva" charset="0"/>
              </a:rPr>
              <a:t>t</a:t>
            </a:r>
            <a:r>
              <a:rPr lang="en-US" altLang="en-US" sz="3334" baseline="-25000">
                <a:solidFill>
                  <a:srgbClr val="0C1BDC"/>
                </a:solidFill>
                <a:latin typeface="Geneva" charset="0"/>
              </a:rPr>
              <a:t>CL</a:t>
            </a:r>
            <a:endParaRPr lang="en-US" altLang="en-US" sz="3334" baseline="-25000">
              <a:latin typeface="Geneva" charset="0"/>
            </a:endParaRPr>
          </a:p>
        </p:txBody>
      </p:sp>
    </p:spTree>
  </p:cSld>
  <p:clrMapOvr>
    <a:masterClrMapping/>
  </p:clrMapOvr>
  <p:transition advTm="1500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2">
            <a:extLst>
              <a:ext uri="{FF2B5EF4-FFF2-40B4-BE49-F238E27FC236}">
                <a16:creationId xmlns:a16="http://schemas.microsoft.com/office/drawing/2014/main" id="{6AEEC970-9B4E-4C2F-8012-E511D874B478}"/>
              </a:ext>
            </a:extLst>
          </p:cNvPr>
          <p:cNvSpPr>
            <a:spLocks noGrp="1" noChangeArrowheads="1"/>
          </p:cNvSpPr>
          <p:nvPr>
            <p:ph type="title"/>
          </p:nvPr>
        </p:nvSpPr>
        <p:spPr/>
        <p:txBody>
          <a:bodyPr/>
          <a:lstStyle/>
          <a:p>
            <a:pPr eaLnBrk="1" hangingPunct="1"/>
            <a:r>
              <a:rPr lang="en-US" altLang="en-US"/>
              <a:t>Intermediate Results</a:t>
            </a:r>
          </a:p>
        </p:txBody>
      </p:sp>
      <p:sp>
        <p:nvSpPr>
          <p:cNvPr id="45060" name="Rectangle 13">
            <a:extLst>
              <a:ext uri="{FF2B5EF4-FFF2-40B4-BE49-F238E27FC236}">
                <a16:creationId xmlns:a16="http://schemas.microsoft.com/office/drawing/2014/main" id="{5710E1B0-0CFD-4B47-9BEC-D1842C7C22E3}"/>
              </a:ext>
            </a:extLst>
          </p:cNvPr>
          <p:cNvSpPr>
            <a:spLocks noGrp="1" noChangeArrowheads="1"/>
          </p:cNvSpPr>
          <p:nvPr>
            <p:ph type="body" idx="1"/>
          </p:nvPr>
        </p:nvSpPr>
        <p:spPr/>
        <p:txBody>
          <a:bodyPr/>
          <a:lstStyle/>
          <a:p>
            <a:pPr eaLnBrk="1" hangingPunct="1"/>
            <a:r>
              <a:rPr lang="en-US" altLang="en-US" dirty="0"/>
              <a:t> M</a:t>
            </a:r>
            <a:r>
              <a:rPr lang="en-US" altLang="en-US" baseline="-25000" dirty="0"/>
              <a:t>1</a:t>
            </a:r>
            <a:r>
              <a:rPr lang="en-US" altLang="en-US" dirty="0"/>
              <a:t> - M</a:t>
            </a:r>
            <a:r>
              <a:rPr lang="en-US" altLang="en-US" baseline="-25000" dirty="0"/>
              <a:t>2</a:t>
            </a:r>
            <a:r>
              <a:rPr lang="en-US" altLang="en-US" dirty="0"/>
              <a:t> </a:t>
            </a:r>
            <a:br>
              <a:rPr lang="en-US" altLang="en-US" dirty="0"/>
            </a:br>
            <a:r>
              <a:rPr lang="en-US" altLang="en-US" dirty="0"/>
              <a:t> = 5.3523 - 3.8824 = 1.470</a:t>
            </a:r>
          </a:p>
          <a:p>
            <a:pPr eaLnBrk="1" hangingPunct="1"/>
            <a:endParaRPr lang="en-US" altLang="en-US" dirty="0"/>
          </a:p>
          <a:p>
            <a:pPr eaLnBrk="1" hangingPunct="1"/>
            <a:r>
              <a:rPr lang="en-US" altLang="en-US" baseline="-25000" dirty="0"/>
              <a:t> </a:t>
            </a:r>
          </a:p>
          <a:p>
            <a:pPr eaLnBrk="1" hangingPunct="1"/>
            <a:endParaRPr lang="en-US" altLang="en-US" baseline="-25000" dirty="0"/>
          </a:p>
          <a:p>
            <a:pPr eaLnBrk="1" hangingPunct="1"/>
            <a:r>
              <a:rPr lang="en-US" altLang="en-US" dirty="0"/>
              <a:t> </a:t>
            </a:r>
            <a:r>
              <a:rPr lang="en-US" altLang="en-US" dirty="0" err="1"/>
              <a:t>t</a:t>
            </a:r>
            <a:r>
              <a:rPr lang="en-US" altLang="en-US" baseline="-25000" dirty="0" err="1"/>
              <a:t>CL</a:t>
            </a:r>
            <a:r>
              <a:rPr lang="en-US" altLang="en-US" dirty="0"/>
              <a:t> = 2.0369</a:t>
            </a:r>
            <a:r>
              <a:rPr lang="en-US" altLang="en-US" baseline="-25000" dirty="0"/>
              <a:t> </a:t>
            </a:r>
          </a:p>
        </p:txBody>
      </p:sp>
      <p:graphicFrame>
        <p:nvGraphicFramePr>
          <p:cNvPr id="45058" name="Object 2">
            <a:extLst>
              <a:ext uri="{FF2B5EF4-FFF2-40B4-BE49-F238E27FC236}">
                <a16:creationId xmlns:a16="http://schemas.microsoft.com/office/drawing/2014/main" id="{3746DD3F-0F7D-4D70-A736-EE93C6E14242}"/>
              </a:ext>
            </a:extLst>
          </p:cNvPr>
          <p:cNvGraphicFramePr>
            <a:graphicFrameLocks noChangeAspect="1"/>
          </p:cNvGraphicFramePr>
          <p:nvPr>
            <p:extLst>
              <p:ext uri="{D42A27DB-BD31-4B8C-83A1-F6EECF244321}">
                <p14:modId xmlns:p14="http://schemas.microsoft.com/office/powerpoint/2010/main" val="2539180432"/>
              </p:ext>
            </p:extLst>
          </p:nvPr>
        </p:nvGraphicFramePr>
        <p:xfrm>
          <a:off x="1143000" y="2971800"/>
          <a:ext cx="3429000" cy="643819"/>
        </p:xfrm>
        <a:graphic>
          <a:graphicData uri="http://schemas.openxmlformats.org/presentationml/2006/ole">
            <mc:AlternateContent xmlns:mc="http://schemas.openxmlformats.org/markup-compatibility/2006">
              <mc:Choice xmlns:v="urn:schemas-microsoft-com:vml" Requires="v">
                <p:oleObj spid="_x0000_s22532" name="Equation" r:id="rId4" imgW="2400300" imgH="482600" progId="Equation.3">
                  <p:embed/>
                </p:oleObj>
              </mc:Choice>
              <mc:Fallback>
                <p:oleObj name="Equation" r:id="rId4" imgW="2400300" imgH="482600" progId="Equation.3">
                  <p:embed/>
                  <p:pic>
                    <p:nvPicPr>
                      <p:cNvPr id="45058" name="Object 2">
                        <a:extLst>
                          <a:ext uri="{FF2B5EF4-FFF2-40B4-BE49-F238E27FC236}">
                            <a16:creationId xmlns:a16="http://schemas.microsoft.com/office/drawing/2014/main" id="{3746DD3F-0F7D-4D70-A736-EE93C6E14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971800"/>
                        <a:ext cx="3429000" cy="64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3500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B928492-FF5E-4D45-B653-68B8E90B23B4}"/>
              </a:ext>
            </a:extLst>
          </p:cNvPr>
          <p:cNvSpPr>
            <a:spLocks noGrp="1" noChangeArrowheads="1"/>
          </p:cNvSpPr>
          <p:nvPr>
            <p:ph type="title"/>
          </p:nvPr>
        </p:nvSpPr>
        <p:spPr/>
        <p:txBody>
          <a:bodyPr>
            <a:normAutofit fontScale="90000"/>
          </a:bodyPr>
          <a:lstStyle/>
          <a:p>
            <a:pPr eaLnBrk="1" hangingPunct="1"/>
            <a:r>
              <a:rPr lang="en-US" altLang="en-US"/>
              <a:t>Confidence Interval for Difference Between Means</a:t>
            </a:r>
            <a:endParaRPr lang="en-US" altLang="en-US" baseline="-25000"/>
          </a:p>
        </p:txBody>
      </p:sp>
      <p:sp>
        <p:nvSpPr>
          <p:cNvPr id="47107" name="Rectangle 3">
            <a:extLst>
              <a:ext uri="{FF2B5EF4-FFF2-40B4-BE49-F238E27FC236}">
                <a16:creationId xmlns:a16="http://schemas.microsoft.com/office/drawing/2014/main" id="{BB8EA8B5-679E-4FD6-BF72-AFD957907E2C}"/>
              </a:ext>
            </a:extLst>
          </p:cNvPr>
          <p:cNvSpPr>
            <a:spLocks noGrp="1" noChangeArrowheads="1"/>
          </p:cNvSpPr>
          <p:nvPr>
            <p:ph type="body" idx="1"/>
          </p:nvPr>
        </p:nvSpPr>
        <p:spPr/>
        <p:txBody>
          <a:bodyPr/>
          <a:lstStyle/>
          <a:p>
            <a:pPr eaLnBrk="1" hangingPunct="1"/>
            <a:endParaRPr lang="en-US" altLang="en-US" sz="2778"/>
          </a:p>
          <a:p>
            <a:pPr eaLnBrk="1" hangingPunct="1"/>
            <a:r>
              <a:rPr lang="en-US" altLang="en-US" sz="2778"/>
              <a:t>Lower Limit </a:t>
            </a:r>
            <a:br>
              <a:rPr lang="en-US" altLang="en-US" sz="2778"/>
            </a:br>
            <a:r>
              <a:rPr lang="en-US" altLang="en-US" sz="2778"/>
              <a:t>= M</a:t>
            </a:r>
            <a:r>
              <a:rPr lang="en-US" altLang="en-US" sz="2778" baseline="-25000"/>
              <a:t>1</a:t>
            </a:r>
            <a:r>
              <a:rPr lang="en-US" altLang="en-US" sz="2778"/>
              <a:t> - M</a:t>
            </a:r>
            <a:r>
              <a:rPr lang="en-US" altLang="en-US" sz="2778" baseline="-25000"/>
              <a:t>2</a:t>
            </a:r>
            <a:r>
              <a:rPr lang="en-US" altLang="en-US" sz="2778"/>
              <a:t> - (t</a:t>
            </a:r>
            <a:r>
              <a:rPr lang="en-US" altLang="en-US" sz="2778" baseline="-25000"/>
              <a:t>CL</a:t>
            </a:r>
            <a:r>
              <a:rPr lang="en-US" altLang="en-US" sz="2778"/>
              <a:t>)(s</a:t>
            </a:r>
            <a:r>
              <a:rPr lang="en-US" altLang="en-US" sz="2778" baseline="-25000"/>
              <a:t>m1-m2</a:t>
            </a:r>
            <a:r>
              <a:rPr lang="en-US" altLang="en-US" sz="2778"/>
              <a:t>) </a:t>
            </a:r>
            <a:br>
              <a:rPr lang="en-US" altLang="en-US" sz="2778"/>
            </a:br>
            <a:r>
              <a:rPr lang="en-US" altLang="en-US" sz="2778"/>
              <a:t>= 1.470 - (2.0369)(0.5805) = 0.29</a:t>
            </a:r>
          </a:p>
          <a:p>
            <a:pPr eaLnBrk="1" hangingPunct="1"/>
            <a:endParaRPr lang="en-US" altLang="en-US" sz="2778"/>
          </a:p>
          <a:p>
            <a:pPr eaLnBrk="1" hangingPunct="1"/>
            <a:r>
              <a:rPr lang="en-US" altLang="en-US" sz="2778"/>
              <a:t>Upper Limit </a:t>
            </a:r>
            <a:br>
              <a:rPr lang="en-US" altLang="en-US" sz="2778"/>
            </a:br>
            <a:r>
              <a:rPr lang="en-US" altLang="en-US" sz="2778"/>
              <a:t>= M</a:t>
            </a:r>
            <a:r>
              <a:rPr lang="en-US" altLang="en-US" sz="2778" baseline="-25000"/>
              <a:t>1</a:t>
            </a:r>
            <a:r>
              <a:rPr lang="en-US" altLang="en-US" sz="2778"/>
              <a:t> - M</a:t>
            </a:r>
            <a:r>
              <a:rPr lang="en-US" altLang="en-US" sz="2778" baseline="-25000"/>
              <a:t>2</a:t>
            </a:r>
            <a:r>
              <a:rPr lang="en-US" altLang="en-US" sz="2778"/>
              <a:t> + (t</a:t>
            </a:r>
            <a:r>
              <a:rPr lang="en-US" altLang="en-US" sz="2778" baseline="-25000"/>
              <a:t>CL</a:t>
            </a:r>
            <a:r>
              <a:rPr lang="en-US" altLang="en-US" sz="2778"/>
              <a:t>)(s</a:t>
            </a:r>
            <a:r>
              <a:rPr lang="en-US" altLang="en-US" sz="2778" baseline="-25000"/>
              <a:t>m1-m2</a:t>
            </a:r>
            <a:r>
              <a:rPr lang="en-US" altLang="en-US" sz="2778"/>
              <a:t>)</a:t>
            </a:r>
            <a:br>
              <a:rPr lang="en-US" altLang="en-US" sz="2778"/>
            </a:br>
            <a:r>
              <a:rPr lang="en-US" altLang="en-US" sz="2778"/>
              <a:t>= 1.470 + (2.0369)(0.5805) = 2.65</a:t>
            </a:r>
          </a:p>
        </p:txBody>
      </p:sp>
    </p:spTree>
  </p:cSld>
  <p:clrMapOvr>
    <a:masterClrMapping/>
  </p:clrMapOvr>
  <p:transition advTm="10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25BA1B0-1E55-4839-8015-05EBFA833728}"/>
              </a:ext>
            </a:extLst>
          </p:cNvPr>
          <p:cNvSpPr>
            <a:spLocks noGrp="1" noChangeArrowheads="1"/>
          </p:cNvSpPr>
          <p:nvPr>
            <p:ph type="title"/>
          </p:nvPr>
        </p:nvSpPr>
        <p:spPr/>
        <p:txBody>
          <a:bodyPr/>
          <a:lstStyle/>
          <a:p>
            <a:r>
              <a:rPr lang="en-US" altLang="en-US"/>
              <a:t>One Degree of Freedom</a:t>
            </a:r>
          </a:p>
        </p:txBody>
      </p:sp>
      <p:sp>
        <p:nvSpPr>
          <p:cNvPr id="6147" name="Rectangle 3">
            <a:extLst>
              <a:ext uri="{FF2B5EF4-FFF2-40B4-BE49-F238E27FC236}">
                <a16:creationId xmlns:a16="http://schemas.microsoft.com/office/drawing/2014/main" id="{2E1F645A-C0F9-42A0-9859-DF1E27590A96}"/>
              </a:ext>
            </a:extLst>
          </p:cNvPr>
          <p:cNvSpPr>
            <a:spLocks noGrp="1" noChangeArrowheads="1"/>
          </p:cNvSpPr>
          <p:nvPr>
            <p:ph type="body" idx="1"/>
          </p:nvPr>
        </p:nvSpPr>
        <p:spPr>
          <a:xfrm>
            <a:off x="684894" y="2050143"/>
            <a:ext cx="5628821" cy="4318000"/>
          </a:xfrm>
        </p:spPr>
        <p:txBody>
          <a:bodyPr/>
          <a:lstStyle/>
          <a:p>
            <a:pPr>
              <a:lnSpc>
                <a:spcPct val="90000"/>
              </a:lnSpc>
            </a:pPr>
            <a:r>
              <a:rPr lang="en-US" altLang="en-US"/>
              <a:t>The mean height of Martians is 6.</a:t>
            </a:r>
          </a:p>
          <a:p>
            <a:pPr>
              <a:lnSpc>
                <a:spcPct val="90000"/>
              </a:lnSpc>
            </a:pPr>
            <a:endParaRPr lang="en-US" altLang="en-US" sz="2286"/>
          </a:p>
          <a:p>
            <a:pPr>
              <a:lnSpc>
                <a:spcPct val="90000"/>
              </a:lnSpc>
            </a:pPr>
            <a:r>
              <a:rPr lang="en-US" altLang="en-US"/>
              <a:t>One sampled Martian has a height of 8.</a:t>
            </a:r>
          </a:p>
          <a:p>
            <a:pPr>
              <a:lnSpc>
                <a:spcPct val="90000"/>
              </a:lnSpc>
            </a:pPr>
            <a:endParaRPr lang="en-US" altLang="en-US" sz="2000"/>
          </a:p>
          <a:p>
            <a:pPr>
              <a:lnSpc>
                <a:spcPct val="90000"/>
              </a:lnSpc>
              <a:buFontTx/>
              <a:buNone/>
            </a:pPr>
            <a:r>
              <a:rPr lang="en-US" altLang="en-US">
                <a:solidFill>
                  <a:schemeClr val="bg1"/>
                </a:solidFill>
              </a:rPr>
              <a:t>Variance Estimate</a:t>
            </a:r>
          </a:p>
          <a:p>
            <a:pPr lvl="1">
              <a:lnSpc>
                <a:spcPct val="90000"/>
              </a:lnSpc>
              <a:buFontTx/>
              <a:buNone/>
            </a:pPr>
            <a:r>
              <a:rPr lang="en-US" altLang="en-US">
                <a:solidFill>
                  <a:schemeClr val="bg1"/>
                </a:solidFill>
              </a:rPr>
              <a:t>(8-6)</a:t>
            </a:r>
            <a:r>
              <a:rPr lang="en-US" altLang="en-US" baseline="30000">
                <a:solidFill>
                  <a:schemeClr val="bg1"/>
                </a:solidFill>
              </a:rPr>
              <a:t>2</a:t>
            </a:r>
            <a:r>
              <a:rPr lang="en-US" altLang="en-US">
                <a:solidFill>
                  <a:schemeClr val="bg1"/>
                </a:solidFill>
              </a:rPr>
              <a:t> = 4</a:t>
            </a:r>
            <a:endParaRPr lang="en-US" altLang="en-US"/>
          </a:p>
        </p:txBody>
      </p:sp>
      <p:pic>
        <p:nvPicPr>
          <p:cNvPr id="6148" name="Picture 4">
            <a:extLst>
              <a:ext uri="{FF2B5EF4-FFF2-40B4-BE49-F238E27FC236}">
                <a16:creationId xmlns:a16="http://schemas.microsoft.com/office/drawing/2014/main" id="{A086F9C6-05EB-4BC2-85F2-3D739D34E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9" y="2231571"/>
            <a:ext cx="1678214" cy="315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47">
            <a:extLst>
              <a:ext uri="{FF2B5EF4-FFF2-40B4-BE49-F238E27FC236}">
                <a16:creationId xmlns:a16="http://schemas.microsoft.com/office/drawing/2014/main" id="{C695783F-CF45-4CC7-BE86-C836C28A8D2B}"/>
              </a:ext>
            </a:extLst>
          </p:cNvPr>
          <p:cNvSpPr>
            <a:spLocks noGrp="1" noChangeArrowheads="1"/>
          </p:cNvSpPr>
          <p:nvPr>
            <p:ph type="title"/>
          </p:nvPr>
        </p:nvSpPr>
        <p:spPr/>
        <p:txBody>
          <a:bodyPr>
            <a:normAutofit fontScale="90000"/>
          </a:bodyPr>
          <a:lstStyle/>
          <a:p>
            <a:pPr eaLnBrk="1" hangingPunct="1"/>
            <a:r>
              <a:rPr lang="en-US" altLang="en-US"/>
              <a:t>Confidence Interval for Difference Between Means</a:t>
            </a:r>
          </a:p>
        </p:txBody>
      </p:sp>
      <p:graphicFrame>
        <p:nvGraphicFramePr>
          <p:cNvPr id="49154" name="Object 2">
            <a:extLst>
              <a:ext uri="{FF2B5EF4-FFF2-40B4-BE49-F238E27FC236}">
                <a16:creationId xmlns:a16="http://schemas.microsoft.com/office/drawing/2014/main" id="{CF87BB3A-5FD0-450B-B9F6-72838E785B69}"/>
              </a:ext>
            </a:extLst>
          </p:cNvPr>
          <p:cNvGraphicFramePr>
            <a:graphicFrameLocks noChangeAspect="1"/>
          </p:cNvGraphicFramePr>
          <p:nvPr/>
        </p:nvGraphicFramePr>
        <p:xfrm>
          <a:off x="2231320" y="3115910"/>
          <a:ext cx="4681361" cy="626181"/>
        </p:xfrm>
        <a:graphic>
          <a:graphicData uri="http://schemas.openxmlformats.org/presentationml/2006/ole">
            <mc:AlternateContent xmlns:mc="http://schemas.openxmlformats.org/markup-compatibility/2006">
              <mc:Choice xmlns:v="urn:schemas-microsoft-com:vml" Requires="v">
                <p:oleObj spid="_x0000_s23556" name="Equation" r:id="rId4" imgW="3276600" imgH="469900" progId="Equation.3">
                  <p:embed/>
                </p:oleObj>
              </mc:Choice>
              <mc:Fallback>
                <p:oleObj name="Equation" r:id="rId4" imgW="3276600" imgH="469900" progId="Equation.3">
                  <p:embed/>
                  <p:pic>
                    <p:nvPicPr>
                      <p:cNvPr id="49154" name="Object 2">
                        <a:extLst>
                          <a:ext uri="{FF2B5EF4-FFF2-40B4-BE49-F238E27FC236}">
                            <a16:creationId xmlns:a16="http://schemas.microsoft.com/office/drawing/2014/main" id="{CF87BB3A-5FD0-450B-B9F6-72838E785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320" y="3115910"/>
                        <a:ext cx="4681361" cy="62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000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8">
            <a:extLst>
              <a:ext uri="{FF2B5EF4-FFF2-40B4-BE49-F238E27FC236}">
                <a16:creationId xmlns:a16="http://schemas.microsoft.com/office/drawing/2014/main" id="{2460912E-29B5-4D01-A304-986D1817A029}"/>
              </a:ext>
            </a:extLst>
          </p:cNvPr>
          <p:cNvSpPr>
            <a:spLocks noGrp="1" noChangeArrowheads="1"/>
          </p:cNvSpPr>
          <p:nvPr>
            <p:ph type="title"/>
          </p:nvPr>
        </p:nvSpPr>
        <p:spPr/>
        <p:txBody>
          <a:bodyPr/>
          <a:lstStyle/>
          <a:p>
            <a:pPr eaLnBrk="1" hangingPunct="1"/>
            <a:r>
              <a:rPr lang="en-US" altLang="en-US"/>
              <a:t>Formatting for Software</a:t>
            </a:r>
          </a:p>
        </p:txBody>
      </p:sp>
      <p:pic>
        <p:nvPicPr>
          <p:cNvPr id="51203" name="Picture 10">
            <a:extLst>
              <a:ext uri="{FF2B5EF4-FFF2-40B4-BE49-F238E27FC236}">
                <a16:creationId xmlns:a16="http://schemas.microsoft.com/office/drawing/2014/main" id="{FB058853-34CF-4F56-9DCF-362F134751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647" y="1979084"/>
            <a:ext cx="2593798" cy="20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76" name="Group 40">
            <a:extLst>
              <a:ext uri="{FF2B5EF4-FFF2-40B4-BE49-F238E27FC236}">
                <a16:creationId xmlns:a16="http://schemas.microsoft.com/office/drawing/2014/main" id="{AD21291E-8E6E-49E3-B9E8-51933BFECD50}"/>
              </a:ext>
            </a:extLst>
          </p:cNvPr>
          <p:cNvGraphicFramePr>
            <a:graphicFrameLocks noGrp="1"/>
          </p:cNvGraphicFramePr>
          <p:nvPr/>
        </p:nvGraphicFramePr>
        <p:xfrm>
          <a:off x="580320" y="2887486"/>
          <a:ext cx="3792362" cy="2230437"/>
        </p:xfrm>
        <a:graphic>
          <a:graphicData uri="http://schemas.openxmlformats.org/drawingml/2006/table">
            <a:tbl>
              <a:tblPr/>
              <a:tblGrid>
                <a:gridCol w="1896181">
                  <a:extLst>
                    <a:ext uri="{9D8B030D-6E8A-4147-A177-3AD203B41FA5}">
                      <a16:colId xmlns:a16="http://schemas.microsoft.com/office/drawing/2014/main" val="20000"/>
                    </a:ext>
                  </a:extLst>
                </a:gridCol>
                <a:gridCol w="1896181">
                  <a:extLst>
                    <a:ext uri="{9D8B030D-6E8A-4147-A177-3AD203B41FA5}">
                      <a16:colId xmlns:a16="http://schemas.microsoft.com/office/drawing/2014/main" val="20001"/>
                    </a:ext>
                  </a:extLst>
                </a:gridCol>
              </a:tblGrid>
              <a:tr h="541738">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Group 1</a:t>
                      </a:r>
                    </a:p>
                  </a:txBody>
                  <a:tcPr marL="130646" marR="130646" marT="60946" marB="6094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Group 2</a:t>
                      </a:r>
                    </a:p>
                  </a:txBody>
                  <a:tcPr marL="130646" marR="130646" marT="60946" marB="6094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5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a:t>
                      </a:r>
                    </a:p>
                  </a:txBody>
                  <a:tcPr marL="130646" marR="130646" marT="60946" marB="6094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46" marR="130646" marT="60946" marB="60946"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41738">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46" marR="130646" marT="60946" marB="6094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46" marR="130646" marT="60946" marB="6094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571364">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5</a:t>
                      </a:r>
                    </a:p>
                  </a:txBody>
                  <a:tcPr marL="130646" marR="130646" marT="60946" marB="6094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6</a:t>
                      </a:r>
                    </a:p>
                  </a:txBody>
                  <a:tcPr marL="130646" marR="130646" marT="60946" marB="6094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advTm="2300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F59621C-3BB8-4E06-855B-C9C44652407F}"/>
              </a:ext>
            </a:extLst>
          </p:cNvPr>
          <p:cNvSpPr>
            <a:spLocks noGrp="1" noChangeArrowheads="1"/>
          </p:cNvSpPr>
          <p:nvPr>
            <p:ph type="title"/>
          </p:nvPr>
        </p:nvSpPr>
        <p:spPr/>
        <p:txBody>
          <a:bodyPr/>
          <a:lstStyle/>
          <a:p>
            <a:pPr eaLnBrk="1" hangingPunct="1"/>
            <a:r>
              <a:rPr lang="en-US" altLang="en-US"/>
              <a:t>Data Format for t-tests</a:t>
            </a:r>
          </a:p>
        </p:txBody>
      </p:sp>
      <p:graphicFrame>
        <p:nvGraphicFramePr>
          <p:cNvPr id="67588" name="Group 4">
            <a:extLst>
              <a:ext uri="{FF2B5EF4-FFF2-40B4-BE49-F238E27FC236}">
                <a16:creationId xmlns:a16="http://schemas.microsoft.com/office/drawing/2014/main" id="{52C0240D-8E9A-42AF-AA67-D5450A26A4DF}"/>
              </a:ext>
            </a:extLst>
          </p:cNvPr>
          <p:cNvGraphicFramePr>
            <a:graphicFrameLocks noGrp="1"/>
          </p:cNvGraphicFramePr>
          <p:nvPr/>
        </p:nvGraphicFramePr>
        <p:xfrm>
          <a:off x="598841" y="2887486"/>
          <a:ext cx="3791478" cy="2230437"/>
        </p:xfrm>
        <a:graphic>
          <a:graphicData uri="http://schemas.openxmlformats.org/drawingml/2006/table">
            <a:tbl>
              <a:tblPr/>
              <a:tblGrid>
                <a:gridCol w="1895739">
                  <a:extLst>
                    <a:ext uri="{9D8B030D-6E8A-4147-A177-3AD203B41FA5}">
                      <a16:colId xmlns:a16="http://schemas.microsoft.com/office/drawing/2014/main" val="20000"/>
                    </a:ext>
                  </a:extLst>
                </a:gridCol>
                <a:gridCol w="1895739">
                  <a:extLst>
                    <a:ext uri="{9D8B030D-6E8A-4147-A177-3AD203B41FA5}">
                      <a16:colId xmlns:a16="http://schemas.microsoft.com/office/drawing/2014/main" val="20001"/>
                    </a:ext>
                  </a:extLst>
                </a:gridCol>
              </a:tblGrid>
              <a:tr h="541738">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Group 1</a:t>
                      </a:r>
                    </a:p>
                  </a:txBody>
                  <a:tcPr marL="130616" marR="130616" marT="60946" marB="6094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Group 2</a:t>
                      </a:r>
                    </a:p>
                  </a:txBody>
                  <a:tcPr marL="130616" marR="130616" marT="60946" marB="6094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55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a:t>
                      </a:r>
                    </a:p>
                  </a:txBody>
                  <a:tcPr marL="130616" marR="130616" marT="60946" marB="60946"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16" marR="130616" marT="60946" marB="60946"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41738">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16" marR="130616" marT="60946" marB="6094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16" marR="130616" marT="60946" marB="6094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571364">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5</a:t>
                      </a:r>
                    </a:p>
                  </a:txBody>
                  <a:tcPr marL="130616" marR="130616" marT="60946" marB="6094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6</a:t>
                      </a:r>
                    </a:p>
                  </a:txBody>
                  <a:tcPr marL="130616" marR="130616" marT="60946" marB="6094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7602" name="Group 18">
            <a:extLst>
              <a:ext uri="{FF2B5EF4-FFF2-40B4-BE49-F238E27FC236}">
                <a16:creationId xmlns:a16="http://schemas.microsoft.com/office/drawing/2014/main" id="{BB868618-E6BA-41F8-9D89-D44E3508FF4E}"/>
              </a:ext>
            </a:extLst>
          </p:cNvPr>
          <p:cNvGraphicFramePr>
            <a:graphicFrameLocks noGrp="1"/>
          </p:cNvGraphicFramePr>
          <p:nvPr/>
        </p:nvGraphicFramePr>
        <p:xfrm>
          <a:off x="5388681" y="2328333"/>
          <a:ext cx="3101798" cy="3793244"/>
        </p:xfrm>
        <a:graphic>
          <a:graphicData uri="http://schemas.openxmlformats.org/drawingml/2006/table">
            <a:tbl>
              <a:tblPr/>
              <a:tblGrid>
                <a:gridCol w="1550899">
                  <a:extLst>
                    <a:ext uri="{9D8B030D-6E8A-4147-A177-3AD203B41FA5}">
                      <a16:colId xmlns:a16="http://schemas.microsoft.com/office/drawing/2014/main" val="20000"/>
                    </a:ext>
                  </a:extLst>
                </a:gridCol>
                <a:gridCol w="1550899">
                  <a:extLst>
                    <a:ext uri="{9D8B030D-6E8A-4147-A177-3AD203B41FA5}">
                      <a16:colId xmlns:a16="http://schemas.microsoft.com/office/drawing/2014/main" val="20001"/>
                    </a:ext>
                  </a:extLst>
                </a:gridCol>
              </a:tblGrid>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Group</a:t>
                      </a:r>
                    </a:p>
                  </a:txBody>
                  <a:tcPr marL="130602" marR="130602" marT="60963" marB="60963"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Data</a:t>
                      </a:r>
                    </a:p>
                  </a:txBody>
                  <a:tcPr marL="130602" marR="130602" marT="60963" marB="60963"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a:t>
                      </a:r>
                    </a:p>
                  </a:txBody>
                  <a:tcPr marL="130602" marR="130602" marT="60963" marB="6096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a:t>
                      </a:r>
                    </a:p>
                  </a:txBody>
                  <a:tcPr marL="130602" marR="130602" marT="60963" marB="6096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a:t>
                      </a:r>
                    </a:p>
                  </a:txBody>
                  <a:tcPr marL="130602" marR="130602" marT="60963" marB="60963"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02" marR="130602" marT="60963" marB="60963"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a:t>
                      </a:r>
                    </a:p>
                  </a:txBody>
                  <a:tcPr marL="130602" marR="130602" marT="60963" marB="60963"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5</a:t>
                      </a:r>
                    </a:p>
                  </a:txBody>
                  <a:tcPr marL="130602" marR="130602" marT="60963" marB="60963"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02" marR="130602" marT="60963" marB="60963"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02" marR="130602" marT="60963" marB="60963"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02" marR="130602" marT="60963" marB="60963"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02" marR="130602" marT="60963" marB="60963"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541892">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02" marR="130602" marT="60963" marB="60963"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6</a:t>
                      </a:r>
                    </a:p>
                  </a:txBody>
                  <a:tcPr marL="130602" marR="130602" marT="60963" marB="60963"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ransition advTm="2300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1D4A3C1A-B3B5-4757-A3D8-76D1125D23CA}"/>
              </a:ext>
            </a:extLst>
          </p:cNvPr>
          <p:cNvSpPr>
            <a:spLocks noGrp="1" noChangeArrowheads="1"/>
          </p:cNvSpPr>
          <p:nvPr>
            <p:ph type="title"/>
          </p:nvPr>
        </p:nvSpPr>
        <p:spPr/>
        <p:txBody>
          <a:bodyPr/>
          <a:lstStyle/>
          <a:p>
            <a:pPr eaLnBrk="1" hangingPunct="1"/>
            <a:r>
              <a:rPr lang="en-US" altLang="en-US"/>
              <a:t>Unequal Sample Sizes</a:t>
            </a:r>
          </a:p>
        </p:txBody>
      </p:sp>
      <p:sp>
        <p:nvSpPr>
          <p:cNvPr id="55299" name="Rectangle 5">
            <a:extLst>
              <a:ext uri="{FF2B5EF4-FFF2-40B4-BE49-F238E27FC236}">
                <a16:creationId xmlns:a16="http://schemas.microsoft.com/office/drawing/2014/main" id="{09DFB66A-4A35-4578-BE0A-8543AE55D39F}"/>
              </a:ext>
            </a:extLst>
          </p:cNvPr>
          <p:cNvSpPr>
            <a:spLocks noGrp="1" noChangeArrowheads="1"/>
          </p:cNvSpPr>
          <p:nvPr>
            <p:ph type="body" idx="1"/>
          </p:nvPr>
        </p:nvSpPr>
        <p:spPr/>
        <p:txBody>
          <a:bodyPr/>
          <a:lstStyle/>
          <a:p>
            <a:pPr eaLnBrk="1" hangingPunct="1"/>
            <a:r>
              <a:rPr lang="en-US" altLang="en-US"/>
              <a:t>Example just shown has equal samples sizes</a:t>
            </a:r>
          </a:p>
          <a:p>
            <a:pPr eaLnBrk="1" hangingPunct="1"/>
            <a:endParaRPr lang="en-US" altLang="en-US"/>
          </a:p>
          <a:p>
            <a:pPr eaLnBrk="1" hangingPunct="1"/>
            <a:r>
              <a:rPr lang="en-US" altLang="en-US"/>
              <a:t>For unequal sample sizes, review text in standard mode for this section.</a:t>
            </a:r>
          </a:p>
        </p:txBody>
      </p:sp>
    </p:spTree>
  </p:cSld>
  <p:clrMapOvr>
    <a:masterClrMapping/>
  </p:clrMapOvr>
  <p:transition advTm="1800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1175706"/>
          </a:xfrm>
          <a:solidFill>
            <a:schemeClr val="accent2">
              <a:lumMod val="75000"/>
              <a:alpha val="75000"/>
            </a:schemeClr>
          </a:solidFill>
        </p:spPr>
        <p:txBody>
          <a:bodyPr wrap="square">
            <a:spAutoFit/>
          </a:bodyPr>
          <a:lstStyle/>
          <a:p>
            <a:r>
              <a:rPr lang="en-US" dirty="0">
                <a:solidFill>
                  <a:schemeClr val="bg1"/>
                </a:solidFill>
              </a:rPr>
              <a:t>Confidence Interval – </a:t>
            </a:r>
          </a:p>
          <a:p>
            <a:r>
              <a:rPr lang="en-US" dirty="0">
                <a:solidFill>
                  <a:schemeClr val="bg1"/>
                </a:solidFill>
              </a:rPr>
              <a:t>Pearson’s correlation</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8966169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4">
            <a:extLst>
              <a:ext uri="{FF2B5EF4-FFF2-40B4-BE49-F238E27FC236}">
                <a16:creationId xmlns:a16="http://schemas.microsoft.com/office/drawing/2014/main" id="{363C772D-0FFC-4C91-9A19-7382B6CD2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215" y="3377847"/>
            <a:ext cx="4166306" cy="3099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12">
            <a:extLst>
              <a:ext uri="{FF2B5EF4-FFF2-40B4-BE49-F238E27FC236}">
                <a16:creationId xmlns:a16="http://schemas.microsoft.com/office/drawing/2014/main" id="{11C73CBD-A674-4CDB-AE08-75776E02642E}"/>
              </a:ext>
            </a:extLst>
          </p:cNvPr>
          <p:cNvSpPr>
            <a:spLocks noGrp="1" noChangeArrowheads="1"/>
          </p:cNvSpPr>
          <p:nvPr>
            <p:ph type="title"/>
          </p:nvPr>
        </p:nvSpPr>
        <p:spPr/>
        <p:txBody>
          <a:bodyPr>
            <a:normAutofit fontScale="90000"/>
          </a:bodyPr>
          <a:lstStyle/>
          <a:p>
            <a:pPr eaLnBrk="1" hangingPunct="1"/>
            <a:r>
              <a:rPr lang="en-US" altLang="en-US"/>
              <a:t>Confidence Intervals on Pearson</a:t>
            </a:r>
            <a:r>
              <a:rPr lang="ja-JP" altLang="en-US"/>
              <a:t>’</a:t>
            </a:r>
            <a:r>
              <a:rPr lang="en-US" altLang="ja-JP"/>
              <a:t>s Correlation (</a:t>
            </a:r>
            <a:r>
              <a:rPr lang="en-US" altLang="ja-JP">
                <a:sym typeface="Symbol" panose="05050102010706020507" pitchFamily="18" charset="2"/>
              </a:rPr>
              <a:t>)</a:t>
            </a:r>
            <a:endParaRPr lang="en-US" altLang="en-US"/>
          </a:p>
        </p:txBody>
      </p:sp>
      <p:sp>
        <p:nvSpPr>
          <p:cNvPr id="3075" name="Rectangle 13">
            <a:extLst>
              <a:ext uri="{FF2B5EF4-FFF2-40B4-BE49-F238E27FC236}">
                <a16:creationId xmlns:a16="http://schemas.microsoft.com/office/drawing/2014/main" id="{60B04996-00ED-4A1D-9608-54FEF72E9AC6}"/>
              </a:ext>
            </a:extLst>
          </p:cNvPr>
          <p:cNvSpPr>
            <a:spLocks noGrp="1" noChangeArrowheads="1"/>
          </p:cNvSpPr>
          <p:nvPr>
            <p:ph type="body" idx="1"/>
          </p:nvPr>
        </p:nvSpPr>
        <p:spPr>
          <a:xfrm>
            <a:off x="685272" y="2361847"/>
            <a:ext cx="7773458" cy="1389063"/>
          </a:xfrm>
        </p:spPr>
        <p:txBody>
          <a:bodyPr/>
          <a:lstStyle/>
          <a:p>
            <a:pPr eaLnBrk="1" hangingPunct="1"/>
            <a:r>
              <a:rPr lang="en-US" altLang="en-US"/>
              <a:t>The sampling distribution of r is skewed</a:t>
            </a:r>
          </a:p>
        </p:txBody>
      </p:sp>
      <p:sp>
        <p:nvSpPr>
          <p:cNvPr id="3076" name="Text Box 15">
            <a:extLst>
              <a:ext uri="{FF2B5EF4-FFF2-40B4-BE49-F238E27FC236}">
                <a16:creationId xmlns:a16="http://schemas.microsoft.com/office/drawing/2014/main" id="{479C035A-0B04-4BB8-8BB9-31B74DAF01BA}"/>
              </a:ext>
            </a:extLst>
          </p:cNvPr>
          <p:cNvSpPr txBox="1">
            <a:spLocks noChangeArrowheads="1"/>
          </p:cNvSpPr>
          <p:nvPr/>
        </p:nvSpPr>
        <p:spPr bwMode="auto">
          <a:xfrm>
            <a:off x="544161" y="4157486"/>
            <a:ext cx="2739319"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500">
                <a:latin typeface="Geneva" charset="0"/>
              </a:rPr>
              <a:t>Skewed distribution</a:t>
            </a:r>
            <a:endParaRPr lang="en-US" altLang="en-US" sz="1333">
              <a:latin typeface="Times" panose="02020603050405020304" pitchFamily="18" charset="0"/>
            </a:endParaRPr>
          </a:p>
        </p:txBody>
      </p:sp>
      <p:sp>
        <p:nvSpPr>
          <p:cNvPr id="3077" name="Line 16">
            <a:extLst>
              <a:ext uri="{FF2B5EF4-FFF2-40B4-BE49-F238E27FC236}">
                <a16:creationId xmlns:a16="http://schemas.microsoft.com/office/drawing/2014/main" id="{C22B6DC9-633B-4E5D-BAA8-E08A8A4ABA49}"/>
              </a:ext>
            </a:extLst>
          </p:cNvPr>
          <p:cNvSpPr>
            <a:spLocks noChangeShapeType="1"/>
          </p:cNvSpPr>
          <p:nvPr/>
        </p:nvSpPr>
        <p:spPr bwMode="auto">
          <a:xfrm>
            <a:off x="2975681" y="4766910"/>
            <a:ext cx="2140479" cy="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21296"/>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9">
            <a:extLst>
              <a:ext uri="{FF2B5EF4-FFF2-40B4-BE49-F238E27FC236}">
                <a16:creationId xmlns:a16="http://schemas.microsoft.com/office/drawing/2014/main" id="{2FB9C64C-EC0B-434C-9D9E-1F9991195FE8}"/>
              </a:ext>
            </a:extLst>
          </p:cNvPr>
          <p:cNvSpPr>
            <a:spLocks noGrp="1" noChangeArrowheads="1"/>
          </p:cNvSpPr>
          <p:nvPr>
            <p:ph type="title"/>
          </p:nvPr>
        </p:nvSpPr>
        <p:spPr/>
        <p:txBody>
          <a:bodyPr/>
          <a:lstStyle/>
          <a:p>
            <a:pPr eaLnBrk="1" hangingPunct="1"/>
            <a:r>
              <a:rPr lang="en-US" altLang="en-US"/>
              <a:t>The solution...</a:t>
            </a:r>
          </a:p>
        </p:txBody>
      </p:sp>
      <p:pic>
        <p:nvPicPr>
          <p:cNvPr id="5122" name="Picture 11">
            <a:extLst>
              <a:ext uri="{FF2B5EF4-FFF2-40B4-BE49-F238E27FC236}">
                <a16:creationId xmlns:a16="http://schemas.microsoft.com/office/drawing/2014/main" id="{7E2A0BD5-AFBB-4556-B746-F2E65637F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161" y="4419424"/>
            <a:ext cx="2322159" cy="133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13">
            <a:extLst>
              <a:ext uri="{FF2B5EF4-FFF2-40B4-BE49-F238E27FC236}">
                <a16:creationId xmlns:a16="http://schemas.microsoft.com/office/drawing/2014/main" id="{66527D9B-58FD-465C-846D-15290C110DCE}"/>
              </a:ext>
            </a:extLst>
          </p:cNvPr>
          <p:cNvSpPr>
            <a:spLocks noGrp="1" noChangeArrowheads="1"/>
          </p:cNvSpPr>
          <p:nvPr>
            <p:ph type="body" idx="1"/>
          </p:nvPr>
        </p:nvSpPr>
        <p:spPr>
          <a:xfrm>
            <a:off x="685272" y="2506486"/>
            <a:ext cx="7773458" cy="1845028"/>
          </a:xfrm>
          <a:noFill/>
        </p:spPr>
        <p:txBody>
          <a:bodyPr/>
          <a:lstStyle/>
          <a:p>
            <a:pPr eaLnBrk="1" hangingPunct="1"/>
            <a:r>
              <a:rPr lang="en-US" altLang="en-US"/>
              <a:t>Fisher</a:t>
            </a:r>
            <a:r>
              <a:rPr lang="ja-JP" altLang="en-US"/>
              <a:t>’</a:t>
            </a:r>
            <a:r>
              <a:rPr lang="en-US" altLang="ja-JP"/>
              <a:t>s z</a:t>
            </a:r>
            <a:r>
              <a:rPr lang="ja-JP" altLang="en-US"/>
              <a:t>’</a:t>
            </a:r>
            <a:r>
              <a:rPr lang="en-US" altLang="ja-JP"/>
              <a:t> transformation</a:t>
            </a:r>
          </a:p>
          <a:p>
            <a:pPr lvl="1" eaLnBrk="1" hangingPunct="1"/>
            <a:r>
              <a:rPr lang="en-US" altLang="en-US"/>
              <a:t>Normally distributed</a:t>
            </a:r>
          </a:p>
          <a:p>
            <a:pPr lvl="1" eaLnBrk="1" hangingPunct="1"/>
            <a:r>
              <a:rPr lang="en-US" altLang="en-US"/>
              <a:t>Standard error is known</a:t>
            </a:r>
          </a:p>
        </p:txBody>
      </p:sp>
    </p:spTree>
  </p:cSld>
  <p:clrMapOvr>
    <a:masterClrMapping/>
  </p:clrMapOvr>
  <p:transition advTm="17776"/>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292C4F4-7509-4C7F-A855-6F5950418782}"/>
              </a:ext>
            </a:extLst>
          </p:cNvPr>
          <p:cNvSpPr>
            <a:spLocks noGrp="1" noChangeArrowheads="1"/>
          </p:cNvSpPr>
          <p:nvPr>
            <p:ph type="title"/>
          </p:nvPr>
        </p:nvSpPr>
        <p:spPr/>
        <p:txBody>
          <a:bodyPr/>
          <a:lstStyle/>
          <a:p>
            <a:pPr eaLnBrk="1" hangingPunct="1"/>
            <a:r>
              <a:rPr lang="en-US" altLang="en-US"/>
              <a:t>Computational Steps</a:t>
            </a:r>
            <a:endParaRPr lang="en-US" altLang="en-US">
              <a:sym typeface="Symbol" panose="05050102010706020507" pitchFamily="18" charset="2"/>
            </a:endParaRPr>
          </a:p>
        </p:txBody>
      </p:sp>
      <p:sp>
        <p:nvSpPr>
          <p:cNvPr id="7170" name="Rectangle 3">
            <a:extLst>
              <a:ext uri="{FF2B5EF4-FFF2-40B4-BE49-F238E27FC236}">
                <a16:creationId xmlns:a16="http://schemas.microsoft.com/office/drawing/2014/main" id="{601D95C3-F66C-4E8B-82C3-7CF980DA8E60}"/>
              </a:ext>
            </a:extLst>
          </p:cNvPr>
          <p:cNvSpPr>
            <a:spLocks noGrp="1" noChangeArrowheads="1"/>
          </p:cNvSpPr>
          <p:nvPr>
            <p:ph type="body" idx="1"/>
          </p:nvPr>
        </p:nvSpPr>
        <p:spPr>
          <a:xfrm>
            <a:off x="685272" y="2514424"/>
            <a:ext cx="7773458" cy="3318757"/>
          </a:xfrm>
        </p:spPr>
        <p:txBody>
          <a:bodyPr/>
          <a:lstStyle/>
          <a:p>
            <a:pPr eaLnBrk="1" hangingPunct="1">
              <a:lnSpc>
                <a:spcPct val="90000"/>
              </a:lnSpc>
              <a:buFontTx/>
              <a:buNone/>
            </a:pPr>
            <a:r>
              <a:rPr lang="en-US" altLang="en-US"/>
              <a:t>1. Convert r to z</a:t>
            </a:r>
            <a:r>
              <a:rPr lang="ja-JP" altLang="en-US"/>
              <a:t>’</a:t>
            </a:r>
            <a:endParaRPr lang="en-US" altLang="ja-JP"/>
          </a:p>
          <a:p>
            <a:pPr eaLnBrk="1" hangingPunct="1">
              <a:lnSpc>
                <a:spcPct val="90000"/>
              </a:lnSpc>
              <a:buFontTx/>
              <a:buNone/>
            </a:pPr>
            <a:endParaRPr lang="en-US" altLang="en-US"/>
          </a:p>
          <a:p>
            <a:pPr eaLnBrk="1" hangingPunct="1">
              <a:lnSpc>
                <a:spcPct val="90000"/>
              </a:lnSpc>
              <a:buFontTx/>
              <a:buNone/>
            </a:pPr>
            <a:r>
              <a:rPr lang="en-US" altLang="en-US"/>
              <a:t>2. Compute Confidence Interval using z</a:t>
            </a:r>
            <a:r>
              <a:rPr lang="ja-JP" altLang="en-US"/>
              <a:t>’</a:t>
            </a:r>
            <a:r>
              <a:rPr lang="en-US" altLang="ja-JP"/>
              <a:t> value</a:t>
            </a:r>
          </a:p>
          <a:p>
            <a:pPr eaLnBrk="1" hangingPunct="1">
              <a:lnSpc>
                <a:spcPct val="90000"/>
              </a:lnSpc>
              <a:buFontTx/>
              <a:buNone/>
            </a:pPr>
            <a:endParaRPr lang="en-US" altLang="en-US"/>
          </a:p>
          <a:p>
            <a:pPr eaLnBrk="1" hangingPunct="1">
              <a:lnSpc>
                <a:spcPct val="90000"/>
              </a:lnSpc>
              <a:buFontTx/>
              <a:buNone/>
            </a:pPr>
            <a:r>
              <a:rPr lang="en-US" altLang="en-US"/>
              <a:t>3. Convert back to r</a:t>
            </a:r>
          </a:p>
        </p:txBody>
      </p:sp>
      <p:sp>
        <p:nvSpPr>
          <p:cNvPr id="7171" name="AutoShape 5">
            <a:extLst>
              <a:ext uri="{FF2B5EF4-FFF2-40B4-BE49-F238E27FC236}">
                <a16:creationId xmlns:a16="http://schemas.microsoft.com/office/drawing/2014/main" id="{8CBBC8C7-C81D-4AC7-A33A-D4AE1250CD6A}"/>
              </a:ext>
            </a:extLst>
          </p:cNvPr>
          <p:cNvSpPr>
            <a:spLocks noChangeArrowheads="1"/>
          </p:cNvSpPr>
          <p:nvPr/>
        </p:nvSpPr>
        <p:spPr bwMode="auto">
          <a:xfrm>
            <a:off x="2540000" y="3039181"/>
            <a:ext cx="344841" cy="677333"/>
          </a:xfrm>
          <a:prstGeom prst="downArrow">
            <a:avLst>
              <a:gd name="adj1" fmla="val 50000"/>
              <a:gd name="adj2" fmla="val 52615"/>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7172" name="AutoShape 6">
            <a:extLst>
              <a:ext uri="{FF2B5EF4-FFF2-40B4-BE49-F238E27FC236}">
                <a16:creationId xmlns:a16="http://schemas.microsoft.com/office/drawing/2014/main" id="{806F808F-8593-43F3-AF8B-1E11B4A2A76F}"/>
              </a:ext>
            </a:extLst>
          </p:cNvPr>
          <p:cNvSpPr>
            <a:spLocks noChangeArrowheads="1"/>
          </p:cNvSpPr>
          <p:nvPr/>
        </p:nvSpPr>
        <p:spPr bwMode="auto">
          <a:xfrm>
            <a:off x="2558522" y="4614334"/>
            <a:ext cx="343958" cy="677333"/>
          </a:xfrm>
          <a:prstGeom prst="downArrow">
            <a:avLst>
              <a:gd name="adj1" fmla="val 50000"/>
              <a:gd name="adj2" fmla="val 52750"/>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Tree>
  </p:cSld>
  <p:clrMapOvr>
    <a:masterClrMapping/>
  </p:clrMapOvr>
  <p:transition advTm="17776"/>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D559C6CF-4A98-417A-A4CC-8C117FA67C1D}"/>
              </a:ext>
            </a:extLst>
          </p:cNvPr>
          <p:cNvSpPr>
            <a:spLocks noGrp="1" noChangeArrowheads="1"/>
          </p:cNvSpPr>
          <p:nvPr>
            <p:ph type="title"/>
          </p:nvPr>
        </p:nvSpPr>
        <p:spPr/>
        <p:txBody>
          <a:bodyPr/>
          <a:lstStyle/>
          <a:p>
            <a:pPr eaLnBrk="1" hangingPunct="1"/>
            <a:r>
              <a:rPr lang="en-US" altLang="en-US"/>
              <a:t>Animal Research Case Study</a:t>
            </a:r>
          </a:p>
        </p:txBody>
      </p:sp>
      <p:sp>
        <p:nvSpPr>
          <p:cNvPr id="9218" name="Rectangle 8">
            <a:extLst>
              <a:ext uri="{FF2B5EF4-FFF2-40B4-BE49-F238E27FC236}">
                <a16:creationId xmlns:a16="http://schemas.microsoft.com/office/drawing/2014/main" id="{8CA9EB52-D08D-479B-896B-44D6D428D633}"/>
              </a:ext>
            </a:extLst>
          </p:cNvPr>
          <p:cNvSpPr>
            <a:spLocks noGrp="1" noChangeArrowheads="1"/>
          </p:cNvSpPr>
          <p:nvPr>
            <p:ph type="body" idx="1"/>
          </p:nvPr>
        </p:nvSpPr>
        <p:spPr>
          <a:xfrm>
            <a:off x="685272" y="2328333"/>
            <a:ext cx="7737298" cy="2099910"/>
          </a:xfrm>
        </p:spPr>
        <p:txBody>
          <a:bodyPr/>
          <a:lstStyle/>
          <a:p>
            <a:pPr eaLnBrk="1" hangingPunct="1">
              <a:lnSpc>
                <a:spcPct val="90000"/>
              </a:lnSpc>
            </a:pPr>
            <a:r>
              <a:rPr lang="en-US" altLang="en-US"/>
              <a:t>34 Students asked to rate the degree to which animal research:</a:t>
            </a:r>
          </a:p>
          <a:p>
            <a:pPr lvl="1" eaLnBrk="1" hangingPunct="1">
              <a:lnSpc>
                <a:spcPct val="90000"/>
              </a:lnSpc>
            </a:pPr>
            <a:r>
              <a:rPr lang="en-US" altLang="en-US"/>
              <a:t> Is wrong</a:t>
            </a:r>
          </a:p>
          <a:p>
            <a:pPr lvl="1" eaLnBrk="1" hangingPunct="1">
              <a:lnSpc>
                <a:spcPct val="90000"/>
              </a:lnSpc>
            </a:pPr>
            <a:r>
              <a:rPr lang="en-US" altLang="en-US"/>
              <a:t> Is necessary</a:t>
            </a:r>
          </a:p>
        </p:txBody>
      </p:sp>
      <p:pic>
        <p:nvPicPr>
          <p:cNvPr id="9219" name="Picture 9">
            <a:extLst>
              <a:ext uri="{FF2B5EF4-FFF2-40B4-BE49-F238E27FC236}">
                <a16:creationId xmlns:a16="http://schemas.microsoft.com/office/drawing/2014/main" id="{9467D60C-57A2-4F89-A6D3-DEB3C847F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480" y="3649486"/>
            <a:ext cx="1705681"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0">
            <a:extLst>
              <a:ext uri="{FF2B5EF4-FFF2-40B4-BE49-F238E27FC236}">
                <a16:creationId xmlns:a16="http://schemas.microsoft.com/office/drawing/2014/main" id="{509DF2FB-1504-447A-A029-16A64784B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79" y="4715757"/>
            <a:ext cx="148784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232"/>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0A9CA73-C994-4C14-9076-E4ED1C4F95C4}"/>
              </a:ext>
            </a:extLst>
          </p:cNvPr>
          <p:cNvSpPr>
            <a:spLocks noGrp="1" noChangeArrowheads="1"/>
          </p:cNvSpPr>
          <p:nvPr>
            <p:ph type="title"/>
          </p:nvPr>
        </p:nvSpPr>
        <p:spPr/>
        <p:txBody>
          <a:bodyPr/>
          <a:lstStyle/>
          <a:p>
            <a:pPr eaLnBrk="1" hangingPunct="1"/>
            <a:r>
              <a:rPr lang="en-US" altLang="en-US"/>
              <a:t>Animal Research Results</a:t>
            </a:r>
          </a:p>
        </p:txBody>
      </p:sp>
      <p:sp>
        <p:nvSpPr>
          <p:cNvPr id="11266" name="Rectangle 3">
            <a:extLst>
              <a:ext uri="{FF2B5EF4-FFF2-40B4-BE49-F238E27FC236}">
                <a16:creationId xmlns:a16="http://schemas.microsoft.com/office/drawing/2014/main" id="{7F531AF5-B1CA-45B0-91E0-9C91B74442A1}"/>
              </a:ext>
            </a:extLst>
          </p:cNvPr>
          <p:cNvSpPr>
            <a:spLocks noGrp="1" noChangeArrowheads="1"/>
          </p:cNvSpPr>
          <p:nvPr>
            <p:ph type="body" idx="1"/>
          </p:nvPr>
        </p:nvSpPr>
        <p:spPr>
          <a:xfrm>
            <a:off x="685272" y="2446514"/>
            <a:ext cx="7773458" cy="779639"/>
          </a:xfrm>
        </p:spPr>
        <p:txBody>
          <a:bodyPr/>
          <a:lstStyle/>
          <a:p>
            <a:pPr eaLnBrk="1" hangingPunct="1"/>
            <a:r>
              <a:rPr lang="en-US" altLang="en-US"/>
              <a:t>Negative relationship: r = -0.654</a:t>
            </a:r>
          </a:p>
          <a:p>
            <a:pPr eaLnBrk="1" hangingPunct="1"/>
            <a:endParaRPr lang="en-US" altLang="en-US"/>
          </a:p>
        </p:txBody>
      </p:sp>
      <p:sp>
        <p:nvSpPr>
          <p:cNvPr id="11267" name="Rectangle 6">
            <a:extLst>
              <a:ext uri="{FF2B5EF4-FFF2-40B4-BE49-F238E27FC236}">
                <a16:creationId xmlns:a16="http://schemas.microsoft.com/office/drawing/2014/main" id="{CD1186AD-09C3-4A14-A523-8E677D47E944}"/>
              </a:ext>
            </a:extLst>
          </p:cNvPr>
          <p:cNvSpPr>
            <a:spLocks noChangeArrowheads="1"/>
          </p:cNvSpPr>
          <p:nvPr/>
        </p:nvSpPr>
        <p:spPr bwMode="auto">
          <a:xfrm>
            <a:off x="358070" y="3818820"/>
            <a:ext cx="3130021" cy="14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20000"/>
              </a:spcBef>
              <a:buClr>
                <a:schemeClr val="hlink"/>
              </a:buClr>
            </a:pPr>
            <a:r>
              <a:rPr lang="en-US" altLang="en-US" sz="2778">
                <a:latin typeface="Geneva" charset="0"/>
              </a:rPr>
              <a:t>Think animal research is wrong </a:t>
            </a:r>
            <a:endParaRPr lang="en-US" altLang="en-US" sz="3334">
              <a:latin typeface="Geneva" charset="0"/>
            </a:endParaRPr>
          </a:p>
        </p:txBody>
      </p:sp>
      <p:sp>
        <p:nvSpPr>
          <p:cNvPr id="11268" name="Rectangle 7">
            <a:extLst>
              <a:ext uri="{FF2B5EF4-FFF2-40B4-BE49-F238E27FC236}">
                <a16:creationId xmlns:a16="http://schemas.microsoft.com/office/drawing/2014/main" id="{892E87E7-C0E5-4DEF-8054-654A074AE389}"/>
              </a:ext>
            </a:extLst>
          </p:cNvPr>
          <p:cNvSpPr>
            <a:spLocks noChangeArrowheads="1"/>
          </p:cNvSpPr>
          <p:nvPr/>
        </p:nvSpPr>
        <p:spPr bwMode="auto">
          <a:xfrm>
            <a:off x="4857750" y="3835577"/>
            <a:ext cx="3130021" cy="14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20000"/>
              </a:spcBef>
              <a:buClr>
                <a:schemeClr val="hlink"/>
              </a:buClr>
            </a:pPr>
            <a:r>
              <a:rPr lang="en-US" altLang="en-US" sz="2778">
                <a:latin typeface="Geneva" charset="0"/>
              </a:rPr>
              <a:t>Think animal research is necessary </a:t>
            </a:r>
            <a:endParaRPr lang="en-US" altLang="en-US" sz="3334">
              <a:latin typeface="Geneva" charset="0"/>
            </a:endParaRPr>
          </a:p>
        </p:txBody>
      </p:sp>
      <p:sp>
        <p:nvSpPr>
          <p:cNvPr id="11269" name="AutoShape 8">
            <a:extLst>
              <a:ext uri="{FF2B5EF4-FFF2-40B4-BE49-F238E27FC236}">
                <a16:creationId xmlns:a16="http://schemas.microsoft.com/office/drawing/2014/main" id="{3F472362-2EEF-4C6B-B40D-FFAEF2C1619F}"/>
              </a:ext>
            </a:extLst>
          </p:cNvPr>
          <p:cNvSpPr>
            <a:spLocks noChangeArrowheads="1"/>
          </p:cNvSpPr>
          <p:nvPr/>
        </p:nvSpPr>
        <p:spPr bwMode="auto">
          <a:xfrm>
            <a:off x="3465160" y="3734153"/>
            <a:ext cx="471840" cy="1608667"/>
          </a:xfrm>
          <a:prstGeom prst="upArrow">
            <a:avLst>
              <a:gd name="adj1" fmla="val 50000"/>
              <a:gd name="adj2" fmla="val 91326"/>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1270" name="AutoShape 9">
            <a:extLst>
              <a:ext uri="{FF2B5EF4-FFF2-40B4-BE49-F238E27FC236}">
                <a16:creationId xmlns:a16="http://schemas.microsoft.com/office/drawing/2014/main" id="{B248CF9A-BAFC-4DBE-82B8-EFD875AFD133}"/>
              </a:ext>
            </a:extLst>
          </p:cNvPr>
          <p:cNvSpPr>
            <a:spLocks noChangeArrowheads="1"/>
          </p:cNvSpPr>
          <p:nvPr/>
        </p:nvSpPr>
        <p:spPr bwMode="auto">
          <a:xfrm flipV="1">
            <a:off x="8073320" y="3734153"/>
            <a:ext cx="471841" cy="1608667"/>
          </a:xfrm>
          <a:prstGeom prst="upArrow">
            <a:avLst>
              <a:gd name="adj1" fmla="val 50000"/>
              <a:gd name="adj2" fmla="val 91326"/>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pic>
        <p:nvPicPr>
          <p:cNvPr id="11271" name="Picture 10">
            <a:extLst>
              <a:ext uri="{FF2B5EF4-FFF2-40B4-BE49-F238E27FC236}">
                <a16:creationId xmlns:a16="http://schemas.microsoft.com/office/drawing/2014/main" id="{7DEB1FA8-B48A-4CBD-BBE9-911CF64F4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5480" y="702910"/>
            <a:ext cx="1070681" cy="131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1">
            <a:extLst>
              <a:ext uri="{FF2B5EF4-FFF2-40B4-BE49-F238E27FC236}">
                <a16:creationId xmlns:a16="http://schemas.microsoft.com/office/drawing/2014/main" id="{212DAEF5-4D51-4D80-B50C-C65AF80CF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0820"/>
            <a:ext cx="1106841" cy="103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23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22BF7AA-DD54-410B-A47C-9272818D59B2}"/>
              </a:ext>
            </a:extLst>
          </p:cNvPr>
          <p:cNvSpPr>
            <a:spLocks noGrp="1" noChangeArrowheads="1"/>
          </p:cNvSpPr>
          <p:nvPr>
            <p:ph type="title"/>
          </p:nvPr>
        </p:nvSpPr>
        <p:spPr/>
        <p:txBody>
          <a:bodyPr/>
          <a:lstStyle/>
          <a:p>
            <a:r>
              <a:rPr lang="en-US" altLang="en-US"/>
              <a:t>One Degree of Freedom</a:t>
            </a:r>
          </a:p>
        </p:txBody>
      </p:sp>
      <p:sp>
        <p:nvSpPr>
          <p:cNvPr id="28675" name="Rectangle 3">
            <a:extLst>
              <a:ext uri="{FF2B5EF4-FFF2-40B4-BE49-F238E27FC236}">
                <a16:creationId xmlns:a16="http://schemas.microsoft.com/office/drawing/2014/main" id="{62737521-51DC-4BDB-BA68-4E6A9D9B000B}"/>
              </a:ext>
            </a:extLst>
          </p:cNvPr>
          <p:cNvSpPr>
            <a:spLocks noGrp="1" noChangeArrowheads="1"/>
          </p:cNvSpPr>
          <p:nvPr>
            <p:ph type="body" idx="1"/>
          </p:nvPr>
        </p:nvSpPr>
        <p:spPr>
          <a:xfrm>
            <a:off x="684894" y="2050143"/>
            <a:ext cx="5628821" cy="4318000"/>
          </a:xfrm>
        </p:spPr>
        <p:txBody>
          <a:bodyPr/>
          <a:lstStyle/>
          <a:p>
            <a:pPr>
              <a:lnSpc>
                <a:spcPct val="90000"/>
              </a:lnSpc>
            </a:pPr>
            <a:r>
              <a:rPr lang="en-US" altLang="en-US"/>
              <a:t>The mean height of Martians is 6.</a:t>
            </a:r>
          </a:p>
          <a:p>
            <a:pPr>
              <a:lnSpc>
                <a:spcPct val="90000"/>
              </a:lnSpc>
            </a:pPr>
            <a:endParaRPr lang="en-US" altLang="en-US" sz="2286"/>
          </a:p>
          <a:p>
            <a:pPr>
              <a:lnSpc>
                <a:spcPct val="90000"/>
              </a:lnSpc>
            </a:pPr>
            <a:r>
              <a:rPr lang="en-US" altLang="en-US"/>
              <a:t>One sampled Martian has a height of 8.</a:t>
            </a:r>
          </a:p>
          <a:p>
            <a:pPr>
              <a:lnSpc>
                <a:spcPct val="90000"/>
              </a:lnSpc>
            </a:pPr>
            <a:endParaRPr lang="en-US" altLang="en-US" sz="2000"/>
          </a:p>
          <a:p>
            <a:pPr>
              <a:lnSpc>
                <a:spcPct val="90000"/>
              </a:lnSpc>
            </a:pPr>
            <a:r>
              <a:rPr lang="en-US" altLang="en-US"/>
              <a:t>Variance Estimate</a:t>
            </a:r>
          </a:p>
          <a:p>
            <a:pPr lvl="1">
              <a:lnSpc>
                <a:spcPct val="90000"/>
              </a:lnSpc>
            </a:pPr>
            <a:r>
              <a:rPr lang="en-US" altLang="en-US"/>
              <a:t>(8-6)</a:t>
            </a:r>
            <a:r>
              <a:rPr lang="en-US" altLang="en-US" baseline="30000"/>
              <a:t>2</a:t>
            </a:r>
            <a:r>
              <a:rPr lang="en-US" altLang="en-US"/>
              <a:t> = 4	df = 1</a:t>
            </a:r>
          </a:p>
        </p:txBody>
      </p:sp>
      <p:pic>
        <p:nvPicPr>
          <p:cNvPr id="28676" name="Picture 4">
            <a:extLst>
              <a:ext uri="{FF2B5EF4-FFF2-40B4-BE49-F238E27FC236}">
                <a16:creationId xmlns:a16="http://schemas.microsoft.com/office/drawing/2014/main" id="{E3FB35CF-6DFE-4BFC-A677-64D78A860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9" y="2231571"/>
            <a:ext cx="1678214" cy="315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0D225FF4-CDBB-4B6A-96EA-E3202D90F7EB}"/>
              </a:ext>
            </a:extLst>
          </p:cNvPr>
          <p:cNvSpPr>
            <a:spLocks noGrp="1" noChangeArrowheads="1"/>
          </p:cNvSpPr>
          <p:nvPr>
            <p:ph type="title"/>
          </p:nvPr>
        </p:nvSpPr>
        <p:spPr/>
        <p:txBody>
          <a:bodyPr/>
          <a:lstStyle/>
          <a:p>
            <a:pPr eaLnBrk="1" hangingPunct="1"/>
            <a:r>
              <a:rPr lang="en-US" altLang="en-US"/>
              <a:t>Our Task</a:t>
            </a:r>
          </a:p>
        </p:txBody>
      </p:sp>
      <p:sp>
        <p:nvSpPr>
          <p:cNvPr id="13314" name="Rectangle 5">
            <a:extLst>
              <a:ext uri="{FF2B5EF4-FFF2-40B4-BE49-F238E27FC236}">
                <a16:creationId xmlns:a16="http://schemas.microsoft.com/office/drawing/2014/main" id="{2D4CB882-BCB8-4334-B334-A5DEDED7CFDA}"/>
              </a:ext>
            </a:extLst>
          </p:cNvPr>
          <p:cNvSpPr>
            <a:spLocks noGrp="1" noChangeArrowheads="1"/>
          </p:cNvSpPr>
          <p:nvPr>
            <p:ph type="body" idx="1"/>
          </p:nvPr>
        </p:nvSpPr>
        <p:spPr/>
        <p:txBody>
          <a:bodyPr/>
          <a:lstStyle/>
          <a:p>
            <a:pPr eaLnBrk="1" hangingPunct="1"/>
            <a:r>
              <a:rPr lang="en-US" altLang="en-US"/>
              <a:t>To compute a 95% confidence interval on </a:t>
            </a:r>
            <a:r>
              <a:rPr lang="en-US" altLang="en-US">
                <a:sym typeface="Symbol" panose="05050102010706020507" pitchFamily="18" charset="2"/>
              </a:rPr>
              <a:t></a:t>
            </a:r>
            <a:r>
              <a:rPr lang="en-US" altLang="en-US"/>
              <a:t> on our animal research data</a:t>
            </a:r>
          </a:p>
          <a:p>
            <a:pPr eaLnBrk="1" hangingPunct="1"/>
            <a:endParaRPr lang="en-US" altLang="en-US"/>
          </a:p>
          <a:p>
            <a:pPr eaLnBrk="1" hangingPunct="1"/>
            <a:r>
              <a:rPr lang="en-US" altLang="en-US"/>
              <a:t>What we know:</a:t>
            </a:r>
          </a:p>
          <a:p>
            <a:pPr lvl="1" eaLnBrk="1" hangingPunct="1">
              <a:buFontTx/>
              <a:buNone/>
            </a:pPr>
            <a:r>
              <a:rPr lang="en-US" altLang="en-US"/>
              <a:t>r = -0.654</a:t>
            </a:r>
          </a:p>
          <a:p>
            <a:pPr lvl="1" eaLnBrk="1" hangingPunct="1">
              <a:buFontTx/>
              <a:buNone/>
            </a:pPr>
            <a:r>
              <a:rPr lang="en-US" altLang="en-US"/>
              <a:t>N = 34</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1B2E8AE0-946D-4487-8FBE-E0737F013416}"/>
              </a:ext>
            </a:extLst>
          </p:cNvPr>
          <p:cNvSpPr>
            <a:spLocks noGrp="1" noChangeArrowheads="1"/>
          </p:cNvSpPr>
          <p:nvPr>
            <p:ph type="title"/>
          </p:nvPr>
        </p:nvSpPr>
        <p:spPr/>
        <p:txBody>
          <a:bodyPr/>
          <a:lstStyle/>
          <a:p>
            <a:pPr eaLnBrk="1" hangingPunct="1"/>
            <a:r>
              <a:rPr lang="en-US" altLang="en-US"/>
              <a:t>Step 1: Convert r to z</a:t>
            </a:r>
            <a:r>
              <a:rPr lang="ja-JP" altLang="en-US"/>
              <a:t>’</a:t>
            </a:r>
            <a:endParaRPr lang="en-US" altLang="en-US"/>
          </a:p>
        </p:txBody>
      </p:sp>
      <p:sp>
        <p:nvSpPr>
          <p:cNvPr id="15362" name="Rectangle 8">
            <a:extLst>
              <a:ext uri="{FF2B5EF4-FFF2-40B4-BE49-F238E27FC236}">
                <a16:creationId xmlns:a16="http://schemas.microsoft.com/office/drawing/2014/main" id="{6E73ADCF-A09D-4D4B-A471-34F2B415010C}"/>
              </a:ext>
            </a:extLst>
          </p:cNvPr>
          <p:cNvSpPr>
            <a:spLocks noGrp="1" noChangeArrowheads="1"/>
          </p:cNvSpPr>
          <p:nvPr>
            <p:ph type="body" idx="1"/>
          </p:nvPr>
        </p:nvSpPr>
        <p:spPr>
          <a:xfrm>
            <a:off x="685272" y="2040820"/>
            <a:ext cx="7864298" cy="3775604"/>
          </a:xfrm>
        </p:spPr>
        <p:txBody>
          <a:bodyPr/>
          <a:lstStyle/>
          <a:p>
            <a:pPr eaLnBrk="1" hangingPunct="1"/>
            <a:r>
              <a:rPr lang="en-US" altLang="en-US"/>
              <a:t>Look up r in a table</a:t>
            </a:r>
          </a:p>
          <a:p>
            <a:pPr lvl="1" eaLnBrk="1" hangingPunct="1">
              <a:buFontTx/>
              <a:buNone/>
            </a:pPr>
            <a:r>
              <a:rPr lang="en-US" altLang="en-US"/>
              <a:t>r = -0.654			z</a:t>
            </a:r>
            <a:r>
              <a:rPr lang="ja-JP" altLang="en-US"/>
              <a:t>’</a:t>
            </a:r>
            <a:r>
              <a:rPr lang="en-US" altLang="ja-JP"/>
              <a:t> = -0.78</a:t>
            </a:r>
          </a:p>
          <a:p>
            <a:pPr lvl="1" eaLnBrk="1" hangingPunct="1"/>
            <a:endParaRPr lang="en-US" altLang="en-US"/>
          </a:p>
          <a:p>
            <a:pPr eaLnBrk="1" hangingPunct="1"/>
            <a:r>
              <a:rPr lang="en-US" altLang="en-US"/>
              <a:t>Be aware - tables may only have positive values of r</a:t>
            </a:r>
          </a:p>
          <a:p>
            <a:pPr lvl="1" eaLnBrk="1" hangingPunct="1">
              <a:buFontTx/>
              <a:buNone/>
            </a:pPr>
            <a:r>
              <a:rPr lang="en-US" altLang="en-US"/>
              <a:t>r =  0.654			z</a:t>
            </a:r>
            <a:r>
              <a:rPr lang="ja-JP" altLang="en-US"/>
              <a:t>’</a:t>
            </a:r>
            <a:r>
              <a:rPr lang="en-US" altLang="ja-JP"/>
              <a:t> =  0.78</a:t>
            </a:r>
          </a:p>
          <a:p>
            <a:pPr lvl="1" eaLnBrk="1" hangingPunct="1">
              <a:buFontTx/>
              <a:buNone/>
            </a:pPr>
            <a:r>
              <a:rPr lang="en-US" altLang="en-US"/>
              <a:t>r = -0.654			z</a:t>
            </a:r>
            <a:r>
              <a:rPr lang="ja-JP" altLang="en-US"/>
              <a:t>’</a:t>
            </a:r>
            <a:r>
              <a:rPr lang="en-US" altLang="ja-JP"/>
              <a:t> = -0.78</a:t>
            </a:r>
            <a:endParaRPr lang="en-US" altLang="en-US"/>
          </a:p>
        </p:txBody>
      </p:sp>
      <p:sp>
        <p:nvSpPr>
          <p:cNvPr id="15363" name="Line 9">
            <a:extLst>
              <a:ext uri="{FF2B5EF4-FFF2-40B4-BE49-F238E27FC236}">
                <a16:creationId xmlns:a16="http://schemas.microsoft.com/office/drawing/2014/main" id="{CF7AB9D1-8FE1-478B-AEC5-3B617CEC0BE7}"/>
              </a:ext>
            </a:extLst>
          </p:cNvPr>
          <p:cNvSpPr>
            <a:spLocks noChangeShapeType="1"/>
          </p:cNvSpPr>
          <p:nvPr/>
        </p:nvSpPr>
        <p:spPr bwMode="auto">
          <a:xfrm>
            <a:off x="3374320" y="2887486"/>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5364" name="Line 10">
            <a:extLst>
              <a:ext uri="{FF2B5EF4-FFF2-40B4-BE49-F238E27FC236}">
                <a16:creationId xmlns:a16="http://schemas.microsoft.com/office/drawing/2014/main" id="{6057B828-FCF3-4CD5-98C5-7A01C3A21A0D}"/>
              </a:ext>
            </a:extLst>
          </p:cNvPr>
          <p:cNvSpPr>
            <a:spLocks noChangeShapeType="1"/>
          </p:cNvSpPr>
          <p:nvPr/>
        </p:nvSpPr>
        <p:spPr bwMode="auto">
          <a:xfrm>
            <a:off x="3374320" y="5020910"/>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5365" name="Line 11">
            <a:extLst>
              <a:ext uri="{FF2B5EF4-FFF2-40B4-BE49-F238E27FC236}">
                <a16:creationId xmlns:a16="http://schemas.microsoft.com/office/drawing/2014/main" id="{E97E915D-D3E7-4993-BD95-434A8E9D57EE}"/>
              </a:ext>
            </a:extLst>
          </p:cNvPr>
          <p:cNvSpPr>
            <a:spLocks noChangeShapeType="1"/>
          </p:cNvSpPr>
          <p:nvPr/>
        </p:nvSpPr>
        <p:spPr bwMode="auto">
          <a:xfrm>
            <a:off x="3374320" y="5528910"/>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9168"/>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Object 2">
            <a:extLst>
              <a:ext uri="{FF2B5EF4-FFF2-40B4-BE49-F238E27FC236}">
                <a16:creationId xmlns:a16="http://schemas.microsoft.com/office/drawing/2014/main" id="{F86F307F-B611-454E-BFB5-A2B558E54015}"/>
              </a:ext>
            </a:extLst>
          </p:cNvPr>
          <p:cNvGraphicFramePr>
            <a:graphicFrameLocks noChangeAspect="1"/>
          </p:cNvGraphicFramePr>
          <p:nvPr/>
        </p:nvGraphicFramePr>
        <p:xfrm>
          <a:off x="1135945" y="3441347"/>
          <a:ext cx="6987646" cy="148167"/>
        </p:xfrm>
        <a:graphic>
          <a:graphicData uri="http://schemas.openxmlformats.org/presentationml/2006/ole">
            <mc:AlternateContent xmlns:mc="http://schemas.openxmlformats.org/markup-compatibility/2006">
              <mc:Choice xmlns:v="urn:schemas-microsoft-com:vml" Requires="v">
                <p:oleObj spid="_x0000_s24582" name="Document" r:id="rId4" imgW="7315200" imgH="177800" progId="Word.Document.8">
                  <p:embed/>
                </p:oleObj>
              </mc:Choice>
              <mc:Fallback>
                <p:oleObj name="Document" r:id="rId4" imgW="7315200" imgH="177800" progId="Word.Document.8">
                  <p:embed/>
                  <p:pic>
                    <p:nvPicPr>
                      <p:cNvPr id="17409" name="Object 2">
                        <a:extLst>
                          <a:ext uri="{FF2B5EF4-FFF2-40B4-BE49-F238E27FC236}">
                            <a16:creationId xmlns:a16="http://schemas.microsoft.com/office/drawing/2014/main" id="{F86F307F-B611-454E-BFB5-A2B558E54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945" y="3441347"/>
                        <a:ext cx="6987646" cy="148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410" name="Rectangle 26">
            <a:extLst>
              <a:ext uri="{FF2B5EF4-FFF2-40B4-BE49-F238E27FC236}">
                <a16:creationId xmlns:a16="http://schemas.microsoft.com/office/drawing/2014/main" id="{082DA444-D6C4-43D1-934B-723E7DFD9E39}"/>
              </a:ext>
            </a:extLst>
          </p:cNvPr>
          <p:cNvSpPr>
            <a:spLocks noGrp="1" noChangeArrowheads="1"/>
          </p:cNvSpPr>
          <p:nvPr>
            <p:ph type="title"/>
          </p:nvPr>
        </p:nvSpPr>
        <p:spPr/>
        <p:txBody>
          <a:bodyPr>
            <a:normAutofit fontScale="90000"/>
          </a:bodyPr>
          <a:lstStyle/>
          <a:p>
            <a:pPr eaLnBrk="1" hangingPunct="1"/>
            <a:r>
              <a:rPr lang="en-US" altLang="en-US"/>
              <a:t>Step 2: Compute Confidence Interval Using z</a:t>
            </a:r>
            <a:r>
              <a:rPr lang="ja-JP" altLang="en-US"/>
              <a:t>’</a:t>
            </a:r>
            <a:r>
              <a:rPr lang="en-US" altLang="ja-JP"/>
              <a:t> Value</a:t>
            </a:r>
            <a:endParaRPr lang="en-US" altLang="en-US"/>
          </a:p>
        </p:txBody>
      </p:sp>
      <p:sp>
        <p:nvSpPr>
          <p:cNvPr id="17411" name="Rectangle 27">
            <a:extLst>
              <a:ext uri="{FF2B5EF4-FFF2-40B4-BE49-F238E27FC236}">
                <a16:creationId xmlns:a16="http://schemas.microsoft.com/office/drawing/2014/main" id="{7C63469E-55C4-4F82-8987-E65CFDC0D6DC}"/>
              </a:ext>
            </a:extLst>
          </p:cNvPr>
          <p:cNvSpPr>
            <a:spLocks noGrp="1" noChangeArrowheads="1"/>
          </p:cNvSpPr>
          <p:nvPr>
            <p:ph type="body" idx="1"/>
          </p:nvPr>
        </p:nvSpPr>
        <p:spPr>
          <a:xfrm>
            <a:off x="685272" y="2446514"/>
            <a:ext cx="7773458" cy="2659063"/>
          </a:xfrm>
        </p:spPr>
        <p:txBody>
          <a:bodyPr>
            <a:normAutofit fontScale="92500" lnSpcReduction="10000"/>
          </a:bodyPr>
          <a:lstStyle/>
          <a:p>
            <a:pPr eaLnBrk="1" hangingPunct="1"/>
            <a:r>
              <a:rPr lang="en-US" altLang="en-US"/>
              <a:t>z' is normally distributed</a:t>
            </a:r>
          </a:p>
          <a:p>
            <a:pPr eaLnBrk="1" hangingPunct="1"/>
            <a:endParaRPr lang="en-US" altLang="en-US"/>
          </a:p>
          <a:p>
            <a:pPr eaLnBrk="1" hangingPunct="1"/>
            <a:r>
              <a:rPr lang="en-US" altLang="en-US"/>
              <a:t>Standard error = 			= 0.180</a:t>
            </a:r>
          </a:p>
          <a:p>
            <a:pPr eaLnBrk="1" hangingPunct="1"/>
            <a:endParaRPr lang="en-US" altLang="en-US"/>
          </a:p>
          <a:p>
            <a:pPr eaLnBrk="1" hangingPunct="1"/>
            <a:r>
              <a:rPr lang="en-US" altLang="en-US"/>
              <a:t>Z for a 95% CI = 1.96</a:t>
            </a:r>
          </a:p>
        </p:txBody>
      </p:sp>
      <p:graphicFrame>
        <p:nvGraphicFramePr>
          <p:cNvPr id="17412" name="Object 3">
            <a:extLst>
              <a:ext uri="{FF2B5EF4-FFF2-40B4-BE49-F238E27FC236}">
                <a16:creationId xmlns:a16="http://schemas.microsoft.com/office/drawing/2014/main" id="{E2D8CEB9-A146-4189-ADF0-39B786FD33D1}"/>
              </a:ext>
            </a:extLst>
          </p:cNvPr>
          <p:cNvGraphicFramePr>
            <a:graphicFrameLocks noChangeAspect="1"/>
          </p:cNvGraphicFramePr>
          <p:nvPr/>
        </p:nvGraphicFramePr>
        <p:xfrm>
          <a:off x="4855105" y="3631847"/>
          <a:ext cx="1211792" cy="819327"/>
        </p:xfrm>
        <a:graphic>
          <a:graphicData uri="http://schemas.openxmlformats.org/presentationml/2006/ole">
            <mc:AlternateContent xmlns:mc="http://schemas.openxmlformats.org/markup-compatibility/2006">
              <mc:Choice xmlns:v="urn:schemas-microsoft-com:vml" Requires="v">
                <p:oleObj spid="_x0000_s24583" name="Equation" r:id="rId6" imgW="508000" imgH="368300" progId="Equation.3">
                  <p:embed/>
                </p:oleObj>
              </mc:Choice>
              <mc:Fallback>
                <p:oleObj name="Equation" r:id="rId6" imgW="508000" imgH="368300" progId="Equation.3">
                  <p:embed/>
                  <p:pic>
                    <p:nvPicPr>
                      <p:cNvPr id="17412" name="Object 3">
                        <a:extLst>
                          <a:ext uri="{FF2B5EF4-FFF2-40B4-BE49-F238E27FC236}">
                            <a16:creationId xmlns:a16="http://schemas.microsoft.com/office/drawing/2014/main" id="{E2D8CEB9-A146-4189-ADF0-39B786FD33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5105" y="3631847"/>
                        <a:ext cx="1211792" cy="819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advTm="1160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7" name="Object 2">
            <a:extLst>
              <a:ext uri="{FF2B5EF4-FFF2-40B4-BE49-F238E27FC236}">
                <a16:creationId xmlns:a16="http://schemas.microsoft.com/office/drawing/2014/main" id="{D83C16D2-67A9-4651-B80D-75FD50E8D8EF}"/>
              </a:ext>
            </a:extLst>
          </p:cNvPr>
          <p:cNvGraphicFramePr>
            <a:graphicFrameLocks noChangeAspect="1"/>
          </p:cNvGraphicFramePr>
          <p:nvPr/>
        </p:nvGraphicFramePr>
        <p:xfrm>
          <a:off x="1135945" y="3441347"/>
          <a:ext cx="6987646" cy="148167"/>
        </p:xfrm>
        <a:graphic>
          <a:graphicData uri="http://schemas.openxmlformats.org/presentationml/2006/ole">
            <mc:AlternateContent xmlns:mc="http://schemas.openxmlformats.org/markup-compatibility/2006">
              <mc:Choice xmlns:v="urn:schemas-microsoft-com:vml" Requires="v">
                <p:oleObj spid="_x0000_s25604" name="Document" r:id="rId4" imgW="7315200" imgH="177800" progId="Word.Document.8">
                  <p:embed/>
                </p:oleObj>
              </mc:Choice>
              <mc:Fallback>
                <p:oleObj name="Document" r:id="rId4" imgW="7315200" imgH="177800" progId="Word.Document.8">
                  <p:embed/>
                  <p:pic>
                    <p:nvPicPr>
                      <p:cNvPr id="19457" name="Object 2">
                        <a:extLst>
                          <a:ext uri="{FF2B5EF4-FFF2-40B4-BE49-F238E27FC236}">
                            <a16:creationId xmlns:a16="http://schemas.microsoft.com/office/drawing/2014/main" id="{D83C16D2-67A9-4651-B80D-75FD50E8D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945" y="3441347"/>
                        <a:ext cx="6987646" cy="148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58" name="Rectangle 3">
            <a:extLst>
              <a:ext uri="{FF2B5EF4-FFF2-40B4-BE49-F238E27FC236}">
                <a16:creationId xmlns:a16="http://schemas.microsoft.com/office/drawing/2014/main" id="{CF00BFEC-5647-47AE-B301-660B1EF39380}"/>
              </a:ext>
            </a:extLst>
          </p:cNvPr>
          <p:cNvSpPr>
            <a:spLocks noGrp="1" noChangeArrowheads="1"/>
          </p:cNvSpPr>
          <p:nvPr>
            <p:ph type="title"/>
          </p:nvPr>
        </p:nvSpPr>
        <p:spPr/>
        <p:txBody>
          <a:bodyPr>
            <a:normAutofit fontScale="90000"/>
          </a:bodyPr>
          <a:lstStyle/>
          <a:p>
            <a:pPr eaLnBrk="1" hangingPunct="1"/>
            <a:r>
              <a:rPr lang="en-US" altLang="en-US"/>
              <a:t>Step 2: Compute Confidence Interval Using z</a:t>
            </a:r>
            <a:r>
              <a:rPr lang="ja-JP" altLang="en-US"/>
              <a:t>’</a:t>
            </a:r>
            <a:r>
              <a:rPr lang="en-US" altLang="ja-JP"/>
              <a:t> Value</a:t>
            </a:r>
            <a:endParaRPr lang="en-US" altLang="en-US"/>
          </a:p>
        </p:txBody>
      </p:sp>
      <p:sp>
        <p:nvSpPr>
          <p:cNvPr id="19459" name="Rectangle 4">
            <a:extLst>
              <a:ext uri="{FF2B5EF4-FFF2-40B4-BE49-F238E27FC236}">
                <a16:creationId xmlns:a16="http://schemas.microsoft.com/office/drawing/2014/main" id="{144CDECA-F1B8-4D27-8B49-343650EA8FAE}"/>
              </a:ext>
            </a:extLst>
          </p:cNvPr>
          <p:cNvSpPr>
            <a:spLocks noGrp="1" noChangeArrowheads="1"/>
          </p:cNvSpPr>
          <p:nvPr>
            <p:ph type="body" idx="1"/>
          </p:nvPr>
        </p:nvSpPr>
        <p:spPr>
          <a:xfrm>
            <a:off x="685272" y="2446514"/>
            <a:ext cx="7773458" cy="2946577"/>
          </a:xfrm>
        </p:spPr>
        <p:txBody>
          <a:bodyPr/>
          <a:lstStyle/>
          <a:p>
            <a:pPr eaLnBrk="1" hangingPunct="1"/>
            <a:r>
              <a:rPr lang="en-US" altLang="en-US"/>
              <a:t>Lower limit:</a:t>
            </a:r>
          </a:p>
          <a:p>
            <a:pPr lvl="1" eaLnBrk="1" hangingPunct="1">
              <a:buFontTx/>
              <a:buNone/>
            </a:pPr>
            <a:r>
              <a:rPr lang="en-US" altLang="en-US"/>
              <a:t>-0.78 - (1.96)(0.18)= -1.13 </a:t>
            </a:r>
          </a:p>
          <a:p>
            <a:pPr lvl="1" eaLnBrk="1" hangingPunct="1"/>
            <a:endParaRPr lang="en-US" altLang="en-US"/>
          </a:p>
          <a:p>
            <a:pPr eaLnBrk="1" hangingPunct="1"/>
            <a:r>
              <a:rPr lang="en-US" altLang="en-US"/>
              <a:t>Upper limit:</a:t>
            </a:r>
          </a:p>
          <a:p>
            <a:pPr lvl="1" eaLnBrk="1" hangingPunct="1">
              <a:buFontTx/>
              <a:buNone/>
            </a:pPr>
            <a:r>
              <a:rPr lang="en-US" altLang="en-US"/>
              <a:t>-0.78 + (1.96)(0.18)= -0.43</a:t>
            </a:r>
            <a:endParaRPr lang="en-US" altLang="en-US">
              <a:latin typeface="Courier" charset="0"/>
            </a:endParaRPr>
          </a:p>
        </p:txBody>
      </p:sp>
      <p:sp>
        <p:nvSpPr>
          <p:cNvPr id="19460" name="Text Box 6">
            <a:extLst>
              <a:ext uri="{FF2B5EF4-FFF2-40B4-BE49-F238E27FC236}">
                <a16:creationId xmlns:a16="http://schemas.microsoft.com/office/drawing/2014/main" id="{CE54AAF6-5F2F-457E-979A-D14DA5E852E1}"/>
              </a:ext>
            </a:extLst>
          </p:cNvPr>
          <p:cNvSpPr txBox="1">
            <a:spLocks noChangeArrowheads="1"/>
          </p:cNvSpPr>
          <p:nvPr/>
        </p:nvSpPr>
        <p:spPr bwMode="auto">
          <a:xfrm>
            <a:off x="4191000" y="5528910"/>
            <a:ext cx="76200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s</a:t>
            </a:r>
            <a:r>
              <a:rPr lang="en-US" altLang="en-US" sz="2778" baseline="-25000">
                <a:latin typeface="Geneva" charset="0"/>
              </a:rPr>
              <a:t>z</a:t>
            </a:r>
            <a:r>
              <a:rPr lang="ja-JP" altLang="en-US" sz="2778" baseline="-25000">
                <a:latin typeface="Geneva" charset="0"/>
              </a:rPr>
              <a:t>’</a:t>
            </a:r>
            <a:endParaRPr lang="en-US" altLang="en-US" sz="1333">
              <a:latin typeface="Times" panose="02020603050405020304" pitchFamily="18" charset="0"/>
            </a:endParaRPr>
          </a:p>
        </p:txBody>
      </p:sp>
      <p:sp>
        <p:nvSpPr>
          <p:cNvPr id="19461" name="Text Box 7">
            <a:extLst>
              <a:ext uri="{FF2B5EF4-FFF2-40B4-BE49-F238E27FC236}">
                <a16:creationId xmlns:a16="http://schemas.microsoft.com/office/drawing/2014/main" id="{ED1D5FBB-A5AC-4A0F-8C75-699521FF1250}"/>
              </a:ext>
            </a:extLst>
          </p:cNvPr>
          <p:cNvSpPr txBox="1">
            <a:spLocks noChangeArrowheads="1"/>
          </p:cNvSpPr>
          <p:nvPr/>
        </p:nvSpPr>
        <p:spPr bwMode="auto">
          <a:xfrm>
            <a:off x="3120319" y="5562424"/>
            <a:ext cx="76200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Z</a:t>
            </a:r>
            <a:endParaRPr lang="en-US" altLang="en-US" sz="1333">
              <a:latin typeface="Times" panose="02020603050405020304" pitchFamily="18" charset="0"/>
            </a:endParaRPr>
          </a:p>
        </p:txBody>
      </p:sp>
      <p:sp>
        <p:nvSpPr>
          <p:cNvPr id="19462" name="Text Box 8">
            <a:extLst>
              <a:ext uri="{FF2B5EF4-FFF2-40B4-BE49-F238E27FC236}">
                <a16:creationId xmlns:a16="http://schemas.microsoft.com/office/drawing/2014/main" id="{963F1A75-A096-43C5-A192-B022A38C80BC}"/>
              </a:ext>
            </a:extLst>
          </p:cNvPr>
          <p:cNvSpPr txBox="1">
            <a:spLocks noChangeArrowheads="1"/>
          </p:cNvSpPr>
          <p:nvPr/>
        </p:nvSpPr>
        <p:spPr bwMode="auto">
          <a:xfrm>
            <a:off x="1614841" y="5545667"/>
            <a:ext cx="72584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z</a:t>
            </a:r>
            <a:r>
              <a:rPr lang="ja-JP" altLang="en-US" sz="2778">
                <a:latin typeface="Geneva" charset="0"/>
              </a:rPr>
              <a:t>’</a:t>
            </a:r>
            <a:endParaRPr lang="en-US" altLang="en-US" sz="1333">
              <a:latin typeface="Times" panose="02020603050405020304" pitchFamily="18" charset="0"/>
            </a:endParaRPr>
          </a:p>
        </p:txBody>
      </p:sp>
      <p:sp>
        <p:nvSpPr>
          <p:cNvPr id="19463" name="Line 9">
            <a:extLst>
              <a:ext uri="{FF2B5EF4-FFF2-40B4-BE49-F238E27FC236}">
                <a16:creationId xmlns:a16="http://schemas.microsoft.com/office/drawing/2014/main" id="{50020E74-77CF-4494-B496-B88E44EF41AD}"/>
              </a:ext>
            </a:extLst>
          </p:cNvPr>
          <p:cNvSpPr>
            <a:spLocks noChangeShapeType="1"/>
          </p:cNvSpPr>
          <p:nvPr/>
        </p:nvSpPr>
        <p:spPr bwMode="auto">
          <a:xfrm flipV="1">
            <a:off x="1814160" y="5139091"/>
            <a:ext cx="0" cy="40657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4" name="Line 10">
            <a:extLst>
              <a:ext uri="{FF2B5EF4-FFF2-40B4-BE49-F238E27FC236}">
                <a16:creationId xmlns:a16="http://schemas.microsoft.com/office/drawing/2014/main" id="{E2CC38B2-DBB9-4923-9C35-20968BC57015}"/>
              </a:ext>
            </a:extLst>
          </p:cNvPr>
          <p:cNvSpPr>
            <a:spLocks noChangeShapeType="1"/>
          </p:cNvSpPr>
          <p:nvPr/>
        </p:nvSpPr>
        <p:spPr bwMode="auto">
          <a:xfrm flipV="1">
            <a:off x="3356681" y="5139091"/>
            <a:ext cx="0" cy="40657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5" name="Line 11">
            <a:extLst>
              <a:ext uri="{FF2B5EF4-FFF2-40B4-BE49-F238E27FC236}">
                <a16:creationId xmlns:a16="http://schemas.microsoft.com/office/drawing/2014/main" id="{A245DB68-287D-4D25-88A8-014DC1D5A2E2}"/>
              </a:ext>
            </a:extLst>
          </p:cNvPr>
          <p:cNvSpPr>
            <a:spLocks noChangeShapeType="1"/>
          </p:cNvSpPr>
          <p:nvPr/>
        </p:nvSpPr>
        <p:spPr bwMode="auto">
          <a:xfrm flipV="1">
            <a:off x="4572000" y="5173486"/>
            <a:ext cx="0" cy="40569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1160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2">
            <a:extLst>
              <a:ext uri="{FF2B5EF4-FFF2-40B4-BE49-F238E27FC236}">
                <a16:creationId xmlns:a16="http://schemas.microsoft.com/office/drawing/2014/main" id="{F9BAD821-836F-4408-A1C3-34AF2C48EEEA}"/>
              </a:ext>
            </a:extLst>
          </p:cNvPr>
          <p:cNvSpPr>
            <a:spLocks noGrp="1" noChangeArrowheads="1"/>
          </p:cNvSpPr>
          <p:nvPr>
            <p:ph type="title"/>
          </p:nvPr>
        </p:nvSpPr>
        <p:spPr/>
        <p:txBody>
          <a:bodyPr/>
          <a:lstStyle/>
          <a:p>
            <a:pPr eaLnBrk="1" hangingPunct="1"/>
            <a:r>
              <a:rPr lang="en-US" altLang="en-US"/>
              <a:t>Step 3: Convert z</a:t>
            </a:r>
            <a:r>
              <a:rPr lang="ja-JP" altLang="en-US"/>
              <a:t>’</a:t>
            </a:r>
            <a:r>
              <a:rPr lang="en-US" altLang="ja-JP"/>
              <a:t> Back to r</a:t>
            </a:r>
            <a:endParaRPr lang="en-US" altLang="en-US"/>
          </a:p>
        </p:txBody>
      </p:sp>
      <p:sp>
        <p:nvSpPr>
          <p:cNvPr id="21506" name="Rectangle 13">
            <a:extLst>
              <a:ext uri="{FF2B5EF4-FFF2-40B4-BE49-F238E27FC236}">
                <a16:creationId xmlns:a16="http://schemas.microsoft.com/office/drawing/2014/main" id="{2B284971-1DDF-43F6-9498-6D74320A4FE5}"/>
              </a:ext>
            </a:extLst>
          </p:cNvPr>
          <p:cNvSpPr>
            <a:spLocks noGrp="1" noChangeArrowheads="1"/>
          </p:cNvSpPr>
          <p:nvPr>
            <p:ph type="body" idx="1"/>
          </p:nvPr>
        </p:nvSpPr>
        <p:spPr>
          <a:xfrm>
            <a:off x="685272" y="2243667"/>
            <a:ext cx="7773458" cy="4030486"/>
          </a:xfrm>
        </p:spPr>
        <p:txBody>
          <a:bodyPr/>
          <a:lstStyle/>
          <a:p>
            <a:pPr eaLnBrk="1" hangingPunct="1"/>
            <a:r>
              <a:rPr lang="en-US" altLang="en-US"/>
              <a:t>z</a:t>
            </a:r>
            <a:r>
              <a:rPr lang="ja-JP" altLang="en-US"/>
              <a:t>’</a:t>
            </a:r>
            <a:r>
              <a:rPr lang="en-US" altLang="ja-JP"/>
              <a:t> = -1.13			r = -0.81</a:t>
            </a:r>
          </a:p>
          <a:p>
            <a:pPr eaLnBrk="1" hangingPunct="1"/>
            <a:r>
              <a:rPr lang="en-US" altLang="en-US"/>
              <a:t>z</a:t>
            </a:r>
            <a:r>
              <a:rPr lang="ja-JP" altLang="en-US"/>
              <a:t>’</a:t>
            </a:r>
            <a:r>
              <a:rPr lang="en-US" altLang="ja-JP"/>
              <a:t> = -0.43			r = -0.40</a:t>
            </a:r>
          </a:p>
          <a:p>
            <a:pPr eaLnBrk="1" hangingPunct="1"/>
            <a:endParaRPr lang="en-US" altLang="en-US"/>
          </a:p>
          <a:p>
            <a:pPr algn="ctr" eaLnBrk="1" hangingPunct="1">
              <a:buFontTx/>
              <a:buNone/>
            </a:pPr>
            <a:r>
              <a:rPr lang="en-US" altLang="en-US" sz="4445"/>
              <a:t>-0.81 ≤ </a:t>
            </a:r>
            <a:r>
              <a:rPr lang="en-US" altLang="en-US" sz="4445">
                <a:sym typeface="Symbol" panose="05050102010706020507" pitchFamily="18" charset="2"/>
              </a:rPr>
              <a:t></a:t>
            </a:r>
            <a:r>
              <a:rPr lang="en-US" altLang="en-US" sz="4445"/>
              <a:t> ≤ -0.40</a:t>
            </a:r>
            <a:endParaRPr lang="en-US" altLang="en-US">
              <a:latin typeface="Courier" charset="0"/>
            </a:endParaRPr>
          </a:p>
        </p:txBody>
      </p:sp>
      <p:sp>
        <p:nvSpPr>
          <p:cNvPr id="21507" name="Line 14">
            <a:extLst>
              <a:ext uri="{FF2B5EF4-FFF2-40B4-BE49-F238E27FC236}">
                <a16:creationId xmlns:a16="http://schemas.microsoft.com/office/drawing/2014/main" id="{ADD43360-2407-4FC9-8D12-220A20876955}"/>
              </a:ext>
            </a:extLst>
          </p:cNvPr>
          <p:cNvSpPr>
            <a:spLocks noChangeShapeType="1"/>
          </p:cNvSpPr>
          <p:nvPr/>
        </p:nvSpPr>
        <p:spPr bwMode="auto">
          <a:xfrm>
            <a:off x="3374320" y="2565577"/>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08" name="Line 15">
            <a:extLst>
              <a:ext uri="{FF2B5EF4-FFF2-40B4-BE49-F238E27FC236}">
                <a16:creationId xmlns:a16="http://schemas.microsoft.com/office/drawing/2014/main" id="{18263AF2-9D66-4883-89CC-5FE3B7BEC63B}"/>
              </a:ext>
            </a:extLst>
          </p:cNvPr>
          <p:cNvSpPr>
            <a:spLocks noChangeShapeType="1"/>
          </p:cNvSpPr>
          <p:nvPr/>
        </p:nvSpPr>
        <p:spPr bwMode="auto">
          <a:xfrm>
            <a:off x="3374320" y="3191757"/>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09" name="Rectangle 16">
            <a:extLst>
              <a:ext uri="{FF2B5EF4-FFF2-40B4-BE49-F238E27FC236}">
                <a16:creationId xmlns:a16="http://schemas.microsoft.com/office/drawing/2014/main" id="{D9EC0F37-D80E-4ED1-9B17-54275F405992}"/>
              </a:ext>
            </a:extLst>
          </p:cNvPr>
          <p:cNvSpPr>
            <a:spLocks noChangeArrowheads="1"/>
          </p:cNvSpPr>
          <p:nvPr/>
        </p:nvSpPr>
        <p:spPr bwMode="auto">
          <a:xfrm>
            <a:off x="1769181" y="4038424"/>
            <a:ext cx="5605639" cy="881062"/>
          </a:xfrm>
          <a:prstGeom prst="rect">
            <a:avLst/>
          </a:prstGeom>
          <a:noFill/>
          <a:ln w="5715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Tree>
  </p:cSld>
  <p:clrMapOvr>
    <a:masterClrMapping/>
  </p:clrMapOvr>
  <p:transition advTm="27552"/>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0">
            <a:extLst>
              <a:ext uri="{FF2B5EF4-FFF2-40B4-BE49-F238E27FC236}">
                <a16:creationId xmlns:a16="http://schemas.microsoft.com/office/drawing/2014/main" id="{E04A1593-DD90-4B8B-B246-4B252AF44E6F}"/>
              </a:ext>
            </a:extLst>
          </p:cNvPr>
          <p:cNvSpPr>
            <a:spLocks noGrp="1" noChangeArrowheads="1"/>
          </p:cNvSpPr>
          <p:nvPr>
            <p:ph type="title"/>
          </p:nvPr>
        </p:nvSpPr>
        <p:spPr/>
        <p:txBody>
          <a:bodyPr>
            <a:normAutofit fontScale="90000"/>
          </a:bodyPr>
          <a:lstStyle/>
          <a:p>
            <a:pPr eaLnBrk="1" hangingPunct="1"/>
            <a:r>
              <a:rPr lang="en-US" altLang="en-US"/>
              <a:t>Computing a 99% Confidence Interval</a:t>
            </a:r>
          </a:p>
        </p:txBody>
      </p:sp>
      <p:sp>
        <p:nvSpPr>
          <p:cNvPr id="23554" name="Rectangle 22">
            <a:extLst>
              <a:ext uri="{FF2B5EF4-FFF2-40B4-BE49-F238E27FC236}">
                <a16:creationId xmlns:a16="http://schemas.microsoft.com/office/drawing/2014/main" id="{AD88B40B-197C-4BD6-A214-4005D6BD3E69}"/>
              </a:ext>
            </a:extLst>
          </p:cNvPr>
          <p:cNvSpPr>
            <a:spLocks noGrp="1" noChangeArrowheads="1"/>
          </p:cNvSpPr>
          <p:nvPr>
            <p:ph type="body" idx="1"/>
          </p:nvPr>
        </p:nvSpPr>
        <p:spPr>
          <a:xfrm>
            <a:off x="685272" y="2446514"/>
            <a:ext cx="7773458" cy="3353153"/>
          </a:xfrm>
          <a:noFill/>
        </p:spPr>
        <p:txBody>
          <a:bodyPr/>
          <a:lstStyle/>
          <a:p>
            <a:pPr eaLnBrk="1" hangingPunct="1"/>
            <a:r>
              <a:rPr lang="en-US" altLang="en-US"/>
              <a:t>Lower limit:</a:t>
            </a:r>
          </a:p>
          <a:p>
            <a:pPr lvl="1" eaLnBrk="1" hangingPunct="1">
              <a:buFontTx/>
              <a:buNone/>
            </a:pPr>
            <a:r>
              <a:rPr lang="en-US" altLang="en-US"/>
              <a:t>-0.78 - (2.58)(0.18)= -1.24 </a:t>
            </a:r>
          </a:p>
          <a:p>
            <a:pPr lvl="1" eaLnBrk="1" hangingPunct="1"/>
            <a:endParaRPr lang="en-US" altLang="en-US"/>
          </a:p>
          <a:p>
            <a:pPr eaLnBrk="1" hangingPunct="1"/>
            <a:r>
              <a:rPr lang="en-US" altLang="en-US"/>
              <a:t>Upper limit:</a:t>
            </a:r>
          </a:p>
          <a:p>
            <a:pPr lvl="1" eaLnBrk="1" hangingPunct="1">
              <a:buFontTx/>
              <a:buNone/>
            </a:pPr>
            <a:r>
              <a:rPr lang="en-US" altLang="en-US"/>
              <a:t>-0.78 + (2.58)(0.18)= -0.32</a:t>
            </a:r>
            <a:endParaRPr lang="en-US" altLang="en-US">
              <a:latin typeface="Courier" charset="0"/>
            </a:endParaRPr>
          </a:p>
        </p:txBody>
      </p:sp>
    </p:spTree>
  </p:cSld>
  <p:clrMapOvr>
    <a:masterClrMapping/>
  </p:clrMapOvr>
  <p:transition advTm="976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6995FC47-0C61-4999-ACF2-E78F01E0D372}"/>
              </a:ext>
            </a:extLst>
          </p:cNvPr>
          <p:cNvSpPr>
            <a:spLocks noGrp="1" noChangeArrowheads="1"/>
          </p:cNvSpPr>
          <p:nvPr>
            <p:ph type="body" idx="1"/>
          </p:nvPr>
        </p:nvSpPr>
        <p:spPr>
          <a:xfrm>
            <a:off x="685272" y="2446514"/>
            <a:ext cx="7773458" cy="4030486"/>
          </a:xfrm>
        </p:spPr>
        <p:txBody>
          <a:bodyPr/>
          <a:lstStyle/>
          <a:p>
            <a:pPr eaLnBrk="1" hangingPunct="1"/>
            <a:r>
              <a:rPr lang="en-US" altLang="en-US"/>
              <a:t>z</a:t>
            </a:r>
            <a:r>
              <a:rPr lang="ja-JP" altLang="en-US"/>
              <a:t>’</a:t>
            </a:r>
            <a:r>
              <a:rPr lang="en-US" altLang="ja-JP"/>
              <a:t> = -1.24			r = -0.84</a:t>
            </a:r>
          </a:p>
          <a:p>
            <a:pPr eaLnBrk="1" hangingPunct="1"/>
            <a:r>
              <a:rPr lang="en-US" altLang="en-US"/>
              <a:t>z</a:t>
            </a:r>
            <a:r>
              <a:rPr lang="ja-JP" altLang="en-US"/>
              <a:t>’</a:t>
            </a:r>
            <a:r>
              <a:rPr lang="en-US" altLang="ja-JP"/>
              <a:t> = -0.32			r = -0.31</a:t>
            </a:r>
          </a:p>
          <a:p>
            <a:pPr eaLnBrk="1" hangingPunct="1"/>
            <a:endParaRPr lang="en-US" altLang="en-US"/>
          </a:p>
          <a:p>
            <a:pPr algn="ctr" eaLnBrk="1" hangingPunct="1">
              <a:buFontTx/>
              <a:buNone/>
            </a:pPr>
            <a:r>
              <a:rPr lang="en-US" altLang="en-US" sz="4445"/>
              <a:t>-0.84 ≤ </a:t>
            </a:r>
            <a:r>
              <a:rPr lang="en-US" altLang="en-US" sz="4445">
                <a:sym typeface="Symbol" panose="05050102010706020507" pitchFamily="18" charset="2"/>
              </a:rPr>
              <a:t></a:t>
            </a:r>
            <a:r>
              <a:rPr lang="en-US" altLang="en-US" sz="4445"/>
              <a:t> ≤ -0.31</a:t>
            </a:r>
            <a:endParaRPr lang="en-US" altLang="en-US">
              <a:latin typeface="Courier" charset="0"/>
            </a:endParaRPr>
          </a:p>
        </p:txBody>
      </p:sp>
      <p:sp>
        <p:nvSpPr>
          <p:cNvPr id="25602" name="Line 4">
            <a:extLst>
              <a:ext uri="{FF2B5EF4-FFF2-40B4-BE49-F238E27FC236}">
                <a16:creationId xmlns:a16="http://schemas.microsoft.com/office/drawing/2014/main" id="{7CE71E28-EDAA-4436-A124-EA02ED556470}"/>
              </a:ext>
            </a:extLst>
          </p:cNvPr>
          <p:cNvSpPr>
            <a:spLocks noChangeShapeType="1"/>
          </p:cNvSpPr>
          <p:nvPr/>
        </p:nvSpPr>
        <p:spPr bwMode="auto">
          <a:xfrm>
            <a:off x="3374320" y="2751667"/>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5603" name="Line 5">
            <a:extLst>
              <a:ext uri="{FF2B5EF4-FFF2-40B4-BE49-F238E27FC236}">
                <a16:creationId xmlns:a16="http://schemas.microsoft.com/office/drawing/2014/main" id="{CFABFE6F-7977-42CF-A6E8-ACE2966C8010}"/>
              </a:ext>
            </a:extLst>
          </p:cNvPr>
          <p:cNvSpPr>
            <a:spLocks noChangeShapeType="1"/>
          </p:cNvSpPr>
          <p:nvPr/>
        </p:nvSpPr>
        <p:spPr bwMode="auto">
          <a:xfrm>
            <a:off x="3374320" y="3429000"/>
            <a:ext cx="1197681" cy="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5604" name="Rectangle 6">
            <a:extLst>
              <a:ext uri="{FF2B5EF4-FFF2-40B4-BE49-F238E27FC236}">
                <a16:creationId xmlns:a16="http://schemas.microsoft.com/office/drawing/2014/main" id="{1C253FF0-918A-4E4A-8D90-ED3F2736629F}"/>
              </a:ext>
            </a:extLst>
          </p:cNvPr>
          <p:cNvSpPr>
            <a:spLocks noChangeArrowheads="1"/>
          </p:cNvSpPr>
          <p:nvPr/>
        </p:nvSpPr>
        <p:spPr bwMode="auto">
          <a:xfrm>
            <a:off x="1769181" y="4242153"/>
            <a:ext cx="5605639" cy="880181"/>
          </a:xfrm>
          <a:prstGeom prst="rect">
            <a:avLst/>
          </a:prstGeom>
          <a:noFill/>
          <a:ln w="57150">
            <a:solidFill>
              <a:srgbClr val="800080"/>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5605" name="Rectangle 7">
            <a:extLst>
              <a:ext uri="{FF2B5EF4-FFF2-40B4-BE49-F238E27FC236}">
                <a16:creationId xmlns:a16="http://schemas.microsoft.com/office/drawing/2014/main" id="{06AEF0F5-F561-41FA-947A-A14B9485CCFF}"/>
              </a:ext>
            </a:extLst>
          </p:cNvPr>
          <p:cNvSpPr>
            <a:spLocks noGrp="1" noChangeArrowheads="1"/>
          </p:cNvSpPr>
          <p:nvPr>
            <p:ph type="title"/>
          </p:nvPr>
        </p:nvSpPr>
        <p:spPr>
          <a:noFill/>
        </p:spPr>
        <p:txBody>
          <a:bodyPr>
            <a:normAutofit fontScale="90000"/>
          </a:bodyPr>
          <a:lstStyle/>
          <a:p>
            <a:pPr eaLnBrk="1" hangingPunct="1"/>
            <a:r>
              <a:rPr lang="en-US" altLang="en-US"/>
              <a:t>Computing a 99% Confidence Interval</a:t>
            </a:r>
          </a:p>
        </p:txBody>
      </p:sp>
    </p:spTree>
  </p:cSld>
  <p:clrMapOvr>
    <a:masterClrMapping/>
  </p:clrMapOvr>
  <p:transition advTm="27552"/>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3">
            <a:extLst>
              <a:ext uri="{FF2B5EF4-FFF2-40B4-BE49-F238E27FC236}">
                <a16:creationId xmlns:a16="http://schemas.microsoft.com/office/drawing/2014/main" id="{EC1EBD1A-246D-4409-A741-E21FA2DDD145}"/>
              </a:ext>
            </a:extLst>
          </p:cNvPr>
          <p:cNvSpPr>
            <a:spLocks noGrp="1" noChangeArrowheads="1"/>
          </p:cNvSpPr>
          <p:nvPr>
            <p:ph type="body" idx="1"/>
          </p:nvPr>
        </p:nvSpPr>
        <p:spPr>
          <a:xfrm>
            <a:off x="685272" y="2836333"/>
            <a:ext cx="7773458" cy="3234091"/>
          </a:xfrm>
        </p:spPr>
        <p:txBody>
          <a:bodyPr/>
          <a:lstStyle/>
          <a:p>
            <a:pPr eaLnBrk="1" hangingPunct="1"/>
            <a:r>
              <a:rPr lang="en-US" altLang="en-US" sz="3889"/>
              <a:t>95% CI:   -0.81 ≤ </a:t>
            </a:r>
            <a:r>
              <a:rPr lang="en-US" altLang="en-US" sz="3889">
                <a:sym typeface="Symbol" panose="05050102010706020507" pitchFamily="18" charset="2"/>
              </a:rPr>
              <a:t></a:t>
            </a:r>
            <a:r>
              <a:rPr lang="en-US" altLang="en-US" sz="3889"/>
              <a:t> ≤ -0.40</a:t>
            </a:r>
            <a:endParaRPr lang="en-US" altLang="en-US"/>
          </a:p>
          <a:p>
            <a:pPr eaLnBrk="1" hangingPunct="1"/>
            <a:endParaRPr lang="en-US" altLang="en-US"/>
          </a:p>
          <a:p>
            <a:pPr eaLnBrk="1" hangingPunct="1"/>
            <a:r>
              <a:rPr lang="en-US" altLang="en-US" sz="3889"/>
              <a:t>99% CI:   -0.84 ≤ </a:t>
            </a:r>
            <a:r>
              <a:rPr lang="en-US" altLang="en-US" sz="3889">
                <a:sym typeface="Symbol" panose="05050102010706020507" pitchFamily="18" charset="2"/>
              </a:rPr>
              <a:t></a:t>
            </a:r>
            <a:r>
              <a:rPr lang="en-US" altLang="en-US" sz="3889"/>
              <a:t> ≤ -0.31</a:t>
            </a:r>
          </a:p>
        </p:txBody>
      </p:sp>
      <p:sp>
        <p:nvSpPr>
          <p:cNvPr id="27650" name="Rectangle 24">
            <a:extLst>
              <a:ext uri="{FF2B5EF4-FFF2-40B4-BE49-F238E27FC236}">
                <a16:creationId xmlns:a16="http://schemas.microsoft.com/office/drawing/2014/main" id="{7504F745-5F91-48AC-A2A2-F47BCA708FD7}"/>
              </a:ext>
            </a:extLst>
          </p:cNvPr>
          <p:cNvSpPr>
            <a:spLocks noGrp="1" noChangeArrowheads="1"/>
          </p:cNvSpPr>
          <p:nvPr>
            <p:ph type="title"/>
          </p:nvPr>
        </p:nvSpPr>
        <p:spPr>
          <a:noFill/>
        </p:spPr>
        <p:txBody>
          <a:bodyPr>
            <a:normAutofit fontScale="90000"/>
          </a:bodyPr>
          <a:lstStyle/>
          <a:p>
            <a:pPr eaLnBrk="1" hangingPunct="1"/>
            <a:r>
              <a:rPr lang="en-US" altLang="en-US"/>
              <a:t>Comparing a 95% and 99% Confidence Interval</a:t>
            </a:r>
          </a:p>
        </p:txBody>
      </p:sp>
    </p:spTree>
  </p:cSld>
  <p:clrMapOvr>
    <a:masterClrMapping/>
  </p:clrMapOvr>
  <p:transition advTm="1200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1175706"/>
          </a:xfrm>
          <a:solidFill>
            <a:schemeClr val="accent2">
              <a:lumMod val="75000"/>
              <a:alpha val="75000"/>
            </a:schemeClr>
          </a:solidFill>
        </p:spPr>
        <p:txBody>
          <a:bodyPr wrap="square">
            <a:spAutoFit/>
          </a:bodyPr>
          <a:lstStyle/>
          <a:p>
            <a:r>
              <a:rPr lang="en-US" dirty="0">
                <a:solidFill>
                  <a:schemeClr val="bg1"/>
                </a:solidFill>
              </a:rPr>
              <a:t>Confidence Interval – </a:t>
            </a:r>
          </a:p>
          <a:p>
            <a:r>
              <a:rPr lang="en-US" dirty="0">
                <a:solidFill>
                  <a:schemeClr val="bg1"/>
                </a:solidFill>
              </a:rPr>
              <a:t>Proportions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9813710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4">
            <a:extLst>
              <a:ext uri="{FF2B5EF4-FFF2-40B4-BE49-F238E27FC236}">
                <a16:creationId xmlns:a16="http://schemas.microsoft.com/office/drawing/2014/main" id="{D9395E83-9056-418C-9443-7F61990E3B23}"/>
              </a:ext>
            </a:extLst>
          </p:cNvPr>
          <p:cNvSpPr>
            <a:spLocks noGrp="1" noChangeArrowheads="1"/>
          </p:cNvSpPr>
          <p:nvPr>
            <p:ph type="title"/>
          </p:nvPr>
        </p:nvSpPr>
        <p:spPr/>
        <p:txBody>
          <a:bodyPr/>
          <a:lstStyle/>
          <a:p>
            <a:pPr eaLnBrk="1" hangingPunct="1"/>
            <a:r>
              <a:rPr lang="en-US" altLang="en-US"/>
              <a:t>Proportion: An Example</a:t>
            </a:r>
          </a:p>
        </p:txBody>
      </p:sp>
      <p:sp>
        <p:nvSpPr>
          <p:cNvPr id="3074" name="Rectangle 5">
            <a:extLst>
              <a:ext uri="{FF2B5EF4-FFF2-40B4-BE49-F238E27FC236}">
                <a16:creationId xmlns:a16="http://schemas.microsoft.com/office/drawing/2014/main" id="{C119C6F7-D11B-468C-A55B-122E1BAC24D0}"/>
              </a:ext>
            </a:extLst>
          </p:cNvPr>
          <p:cNvSpPr>
            <a:spLocks noGrp="1" noChangeArrowheads="1"/>
          </p:cNvSpPr>
          <p:nvPr>
            <p:ph type="body" idx="1"/>
          </p:nvPr>
        </p:nvSpPr>
        <p:spPr>
          <a:xfrm>
            <a:off x="685272" y="2142244"/>
            <a:ext cx="7773458" cy="642937"/>
          </a:xfrm>
        </p:spPr>
        <p:txBody>
          <a:bodyPr/>
          <a:lstStyle/>
          <a:p>
            <a:pPr eaLnBrk="1" hangingPunct="1"/>
            <a:r>
              <a:rPr lang="en-US" altLang="en-US"/>
              <a:t>Random sample of 500 voters</a:t>
            </a:r>
          </a:p>
        </p:txBody>
      </p:sp>
      <p:pic>
        <p:nvPicPr>
          <p:cNvPr id="3075" name="Picture 6">
            <a:extLst>
              <a:ext uri="{FF2B5EF4-FFF2-40B4-BE49-F238E27FC236}">
                <a16:creationId xmlns:a16="http://schemas.microsoft.com/office/drawing/2014/main" id="{A191BE51-D8C4-4D06-8A48-F3F16EE05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319" y="3429000"/>
            <a:ext cx="1814160" cy="169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a:extLst>
              <a:ext uri="{FF2B5EF4-FFF2-40B4-BE49-F238E27FC236}">
                <a16:creationId xmlns:a16="http://schemas.microsoft.com/office/drawing/2014/main" id="{89B3DD11-4EE1-474A-8BC7-0B113C4BB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319" y="3429000"/>
            <a:ext cx="1814160" cy="169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8">
            <a:extLst>
              <a:ext uri="{FF2B5EF4-FFF2-40B4-BE49-F238E27FC236}">
                <a16:creationId xmlns:a16="http://schemas.microsoft.com/office/drawing/2014/main" id="{9445CA24-7495-440E-8C5F-CE45FBC5778B}"/>
              </a:ext>
            </a:extLst>
          </p:cNvPr>
          <p:cNvSpPr>
            <a:spLocks noChangeArrowheads="1"/>
          </p:cNvSpPr>
          <p:nvPr/>
        </p:nvSpPr>
        <p:spPr bwMode="auto">
          <a:xfrm>
            <a:off x="1428751" y="3107091"/>
            <a:ext cx="2584979" cy="64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pPr>
            <a:r>
              <a:rPr lang="en-US" altLang="en-US" sz="2778" b="0">
                <a:latin typeface="Geneva" charset="0"/>
              </a:rPr>
              <a:t>Candidate A</a:t>
            </a:r>
            <a:endParaRPr lang="en-US" altLang="en-US" sz="3334" b="0">
              <a:latin typeface="Geneva" charset="0"/>
            </a:endParaRPr>
          </a:p>
        </p:txBody>
      </p:sp>
      <p:sp>
        <p:nvSpPr>
          <p:cNvPr id="3078" name="Rectangle 9">
            <a:extLst>
              <a:ext uri="{FF2B5EF4-FFF2-40B4-BE49-F238E27FC236}">
                <a16:creationId xmlns:a16="http://schemas.microsoft.com/office/drawing/2014/main" id="{23550F23-6A64-47DC-9AA1-53A2773D3621}"/>
              </a:ext>
            </a:extLst>
          </p:cNvPr>
          <p:cNvSpPr>
            <a:spLocks noChangeArrowheads="1"/>
          </p:cNvSpPr>
          <p:nvPr/>
        </p:nvSpPr>
        <p:spPr bwMode="auto">
          <a:xfrm>
            <a:off x="5583591" y="3107091"/>
            <a:ext cx="2584979" cy="64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pPr>
            <a:r>
              <a:rPr lang="en-US" altLang="en-US" sz="2778" b="0">
                <a:latin typeface="Geneva" charset="0"/>
              </a:rPr>
              <a:t>Candidate B</a:t>
            </a:r>
            <a:endParaRPr lang="en-US" altLang="en-US" sz="3334" b="0">
              <a:latin typeface="Geneva" charset="0"/>
            </a:endParaRPr>
          </a:p>
        </p:txBody>
      </p:sp>
      <p:sp>
        <p:nvSpPr>
          <p:cNvPr id="3079" name="Rectangle 10">
            <a:extLst>
              <a:ext uri="{FF2B5EF4-FFF2-40B4-BE49-F238E27FC236}">
                <a16:creationId xmlns:a16="http://schemas.microsoft.com/office/drawing/2014/main" id="{7C93B5EF-B576-42E1-B722-0102D4479F77}"/>
              </a:ext>
            </a:extLst>
          </p:cNvPr>
          <p:cNvSpPr>
            <a:spLocks noChangeArrowheads="1"/>
          </p:cNvSpPr>
          <p:nvPr/>
        </p:nvSpPr>
        <p:spPr bwMode="auto">
          <a:xfrm>
            <a:off x="848431" y="5240514"/>
            <a:ext cx="3401660" cy="89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20000"/>
              </a:spcBef>
              <a:buClr>
                <a:schemeClr val="hlink"/>
              </a:buClr>
            </a:pPr>
            <a:r>
              <a:rPr lang="en-US" altLang="en-US" sz="2667" b="0">
                <a:latin typeface="Geneva" charset="0"/>
              </a:rPr>
              <a:t>Favored by 260/500 = 0.52</a:t>
            </a:r>
          </a:p>
        </p:txBody>
      </p:sp>
      <p:sp>
        <p:nvSpPr>
          <p:cNvPr id="3080" name="Rectangle 11">
            <a:extLst>
              <a:ext uri="{FF2B5EF4-FFF2-40B4-BE49-F238E27FC236}">
                <a16:creationId xmlns:a16="http://schemas.microsoft.com/office/drawing/2014/main" id="{1938829B-2231-466B-9F3C-1F8E90D5ABB1}"/>
              </a:ext>
            </a:extLst>
          </p:cNvPr>
          <p:cNvSpPr>
            <a:spLocks noChangeArrowheads="1"/>
          </p:cNvSpPr>
          <p:nvPr/>
        </p:nvSpPr>
        <p:spPr bwMode="auto">
          <a:xfrm>
            <a:off x="5003272" y="5258153"/>
            <a:ext cx="3401659"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20000"/>
              </a:spcBef>
              <a:buClr>
                <a:schemeClr val="hlink"/>
              </a:buClr>
            </a:pPr>
            <a:r>
              <a:rPr lang="en-US" altLang="en-US" sz="2667" b="0">
                <a:latin typeface="Geneva" charset="0"/>
              </a:rPr>
              <a:t>Favored by 240/500 = 0.48</a:t>
            </a:r>
          </a:p>
        </p:txBody>
      </p:sp>
    </p:spTree>
  </p:cSld>
  <p:clrMapOvr>
    <a:masterClrMapping/>
  </p:clrMapOvr>
  <p:transition advClick="0" advTm="29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B67AC0-A8F3-4FE0-A982-A599222AC8CB}"/>
              </a:ext>
            </a:extLst>
          </p:cNvPr>
          <p:cNvSpPr>
            <a:spLocks noGrp="1" noChangeArrowheads="1"/>
          </p:cNvSpPr>
          <p:nvPr>
            <p:ph type="title"/>
          </p:nvPr>
        </p:nvSpPr>
        <p:spPr/>
        <p:txBody>
          <a:bodyPr/>
          <a:lstStyle/>
          <a:p>
            <a:r>
              <a:rPr lang="en-US" altLang="en-US"/>
              <a:t>Two Degrees of Freedom</a:t>
            </a:r>
          </a:p>
        </p:txBody>
      </p:sp>
      <p:sp>
        <p:nvSpPr>
          <p:cNvPr id="8195" name="Rectangle 3">
            <a:extLst>
              <a:ext uri="{FF2B5EF4-FFF2-40B4-BE49-F238E27FC236}">
                <a16:creationId xmlns:a16="http://schemas.microsoft.com/office/drawing/2014/main" id="{A47E52C7-E5B9-4C80-BE4A-AA062AC27A35}"/>
              </a:ext>
            </a:extLst>
          </p:cNvPr>
          <p:cNvSpPr>
            <a:spLocks noGrp="1" noChangeArrowheads="1"/>
          </p:cNvSpPr>
          <p:nvPr>
            <p:ph type="body" idx="1"/>
          </p:nvPr>
        </p:nvSpPr>
        <p:spPr>
          <a:xfrm>
            <a:off x="684894" y="2050143"/>
            <a:ext cx="6281964" cy="4318000"/>
          </a:xfrm>
        </p:spPr>
        <p:txBody>
          <a:bodyPr/>
          <a:lstStyle/>
          <a:p>
            <a:r>
              <a:rPr lang="en-US" altLang="en-US"/>
              <a:t>Second Martian has a height of 5</a:t>
            </a:r>
          </a:p>
          <a:p>
            <a:endParaRPr lang="en-US" altLang="en-US"/>
          </a:p>
          <a:p>
            <a:r>
              <a:rPr lang="en-US" altLang="en-US"/>
              <a:t>Variance estimate</a:t>
            </a:r>
          </a:p>
          <a:p>
            <a:pPr lvl="1"/>
            <a:r>
              <a:rPr lang="en-US" altLang="en-US"/>
              <a:t>(5-6)</a:t>
            </a:r>
            <a:r>
              <a:rPr lang="en-US" altLang="en-US" baseline="30000"/>
              <a:t>2 </a:t>
            </a:r>
            <a:r>
              <a:rPr lang="en-US" altLang="en-US"/>
              <a:t>= 1</a:t>
            </a:r>
          </a:p>
        </p:txBody>
      </p:sp>
      <p:pic>
        <p:nvPicPr>
          <p:cNvPr id="8197" name="Picture 5">
            <a:extLst>
              <a:ext uri="{FF2B5EF4-FFF2-40B4-BE49-F238E27FC236}">
                <a16:creationId xmlns:a16="http://schemas.microsoft.com/office/drawing/2014/main" id="{DAFD4BC7-BDB2-46E3-8BFF-D0D304BD344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9" y="2231571"/>
            <a:ext cx="1678214" cy="315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2ED7D9-B273-4490-9451-20B46A27A39E}"/>
              </a:ext>
            </a:extLst>
          </p:cNvPr>
          <p:cNvSpPr>
            <a:spLocks noGrp="1" noChangeArrowheads="1"/>
          </p:cNvSpPr>
          <p:nvPr>
            <p:ph type="title"/>
          </p:nvPr>
        </p:nvSpPr>
        <p:spPr/>
        <p:txBody>
          <a:bodyPr/>
          <a:lstStyle/>
          <a:p>
            <a:pPr eaLnBrk="1" hangingPunct="1"/>
            <a:r>
              <a:rPr lang="en-US" altLang="en-US"/>
              <a:t>Proportion</a:t>
            </a:r>
          </a:p>
        </p:txBody>
      </p:sp>
      <p:sp>
        <p:nvSpPr>
          <p:cNvPr id="5122" name="Rectangle 3">
            <a:extLst>
              <a:ext uri="{FF2B5EF4-FFF2-40B4-BE49-F238E27FC236}">
                <a16:creationId xmlns:a16="http://schemas.microsoft.com/office/drawing/2014/main" id="{FA17C922-68ED-49A8-BC55-28146688772F}"/>
              </a:ext>
            </a:extLst>
          </p:cNvPr>
          <p:cNvSpPr>
            <a:spLocks noGrp="1" noChangeArrowheads="1"/>
          </p:cNvSpPr>
          <p:nvPr>
            <p:ph type="body" idx="1"/>
          </p:nvPr>
        </p:nvSpPr>
        <p:spPr/>
        <p:txBody>
          <a:bodyPr/>
          <a:lstStyle/>
          <a:p>
            <a:pPr eaLnBrk="1" hangingPunct="1"/>
            <a:r>
              <a:rPr lang="en-US" altLang="en-US"/>
              <a:t>0.52 = a point estimate</a:t>
            </a:r>
          </a:p>
          <a:p>
            <a:pPr eaLnBrk="1" hangingPunct="1"/>
            <a:r>
              <a:rPr lang="en-US" altLang="en-US"/>
              <a:t>Confidence interval is more informative</a:t>
            </a:r>
          </a:p>
        </p:txBody>
      </p:sp>
      <p:pic>
        <p:nvPicPr>
          <p:cNvPr id="5123" name="Picture 4">
            <a:extLst>
              <a:ext uri="{FF2B5EF4-FFF2-40B4-BE49-F238E27FC236}">
                <a16:creationId xmlns:a16="http://schemas.microsoft.com/office/drawing/2014/main" id="{82CA6611-634E-4D9F-BFCB-C39113504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522" y="4106334"/>
            <a:ext cx="1814159" cy="169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AutoShape 7">
            <a:extLst>
              <a:ext uri="{FF2B5EF4-FFF2-40B4-BE49-F238E27FC236}">
                <a16:creationId xmlns:a16="http://schemas.microsoft.com/office/drawing/2014/main" id="{0D52C8C6-CBAF-4AB2-9C29-C598F77CD647}"/>
              </a:ext>
            </a:extLst>
          </p:cNvPr>
          <p:cNvSpPr>
            <a:spLocks noChangeArrowheads="1"/>
          </p:cNvSpPr>
          <p:nvPr/>
        </p:nvSpPr>
        <p:spPr bwMode="auto">
          <a:xfrm>
            <a:off x="3828522" y="3631847"/>
            <a:ext cx="2593798" cy="1135063"/>
          </a:xfrm>
          <a:prstGeom prst="wedgeEllipseCallout">
            <a:avLst>
              <a:gd name="adj1" fmla="val -64861"/>
              <a:gd name="adj2" fmla="val 6138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b="0">
                <a:latin typeface="Comic Sans MS" panose="030F0702030302020204" pitchFamily="66" charset="0"/>
              </a:rPr>
              <a:t>Phew!!</a:t>
            </a:r>
          </a:p>
        </p:txBody>
      </p:sp>
    </p:spTree>
  </p:cSld>
  <p:clrMapOvr>
    <a:masterClrMapping/>
  </p:clrMapOvr>
  <p:transition advClick="0" advTm="1200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824C2E87-F9B7-4D3A-98BE-DD447A9979FB}"/>
              </a:ext>
            </a:extLst>
          </p:cNvPr>
          <p:cNvSpPr>
            <a:spLocks noGrp="1" noChangeArrowheads="1"/>
          </p:cNvSpPr>
          <p:nvPr>
            <p:ph type="title"/>
          </p:nvPr>
        </p:nvSpPr>
        <p:spPr>
          <a:xfrm>
            <a:off x="431271" y="872243"/>
            <a:ext cx="8445500" cy="1016000"/>
          </a:xfrm>
        </p:spPr>
        <p:txBody>
          <a:bodyPr/>
          <a:lstStyle/>
          <a:p>
            <a:pPr eaLnBrk="1" hangingPunct="1"/>
            <a:r>
              <a:rPr lang="en-US" altLang="en-US"/>
              <a:t>Computing a Confidence Interval</a:t>
            </a:r>
          </a:p>
        </p:txBody>
      </p:sp>
      <p:sp>
        <p:nvSpPr>
          <p:cNvPr id="7170" name="Rectangle 3">
            <a:extLst>
              <a:ext uri="{FF2B5EF4-FFF2-40B4-BE49-F238E27FC236}">
                <a16:creationId xmlns:a16="http://schemas.microsoft.com/office/drawing/2014/main" id="{3C1C9ACA-E2DF-4A3C-9640-DA71E81F780B}"/>
              </a:ext>
            </a:extLst>
          </p:cNvPr>
          <p:cNvSpPr>
            <a:spLocks noGrp="1" noChangeArrowheads="1"/>
          </p:cNvSpPr>
          <p:nvPr>
            <p:ph type="body" idx="1"/>
          </p:nvPr>
        </p:nvSpPr>
        <p:spPr>
          <a:xfrm>
            <a:off x="685271" y="2142244"/>
            <a:ext cx="8082139" cy="4029604"/>
          </a:xfrm>
        </p:spPr>
        <p:txBody>
          <a:bodyPr/>
          <a:lstStyle/>
          <a:p>
            <a:pPr eaLnBrk="1" hangingPunct="1"/>
            <a:r>
              <a:rPr lang="en-US" altLang="en-US"/>
              <a:t>Need </a:t>
            </a:r>
            <a:r>
              <a:rPr lang="en-US" altLang="en-US">
                <a:solidFill>
                  <a:srgbClr val="0000FF"/>
                </a:solidFill>
              </a:rPr>
              <a:t>mean</a:t>
            </a:r>
            <a:r>
              <a:rPr lang="en-US" altLang="en-US">
                <a:solidFill>
                  <a:srgbClr val="000000"/>
                </a:solidFill>
              </a:rPr>
              <a:t> and </a:t>
            </a:r>
            <a:r>
              <a:rPr lang="en-US" altLang="en-US">
                <a:solidFill>
                  <a:srgbClr val="0000FF"/>
                </a:solidFill>
              </a:rPr>
              <a:t>standard deviation</a:t>
            </a:r>
            <a:r>
              <a:rPr lang="en-US" altLang="en-US">
                <a:solidFill>
                  <a:srgbClr val="000000"/>
                </a:solidFill>
              </a:rPr>
              <a:t> of the sampling distribution of a proportion</a:t>
            </a:r>
          </a:p>
          <a:p>
            <a:pPr eaLnBrk="1" hangingPunct="1"/>
            <a:endParaRPr lang="en-US" altLang="en-US">
              <a:solidFill>
                <a:srgbClr val="000000"/>
              </a:solidFill>
            </a:endParaRPr>
          </a:p>
          <a:p>
            <a:pPr eaLnBrk="1" hangingPunct="1"/>
            <a:r>
              <a:rPr lang="en-US" altLang="en-US">
                <a:solidFill>
                  <a:srgbClr val="000000"/>
                </a:solidFill>
              </a:rPr>
              <a:t>Mean:  </a:t>
            </a:r>
            <a:r>
              <a:rPr lang="en-US" altLang="en-US">
                <a:solidFill>
                  <a:srgbClr val="000000"/>
                </a:solidFill>
                <a:sym typeface="Symbol" panose="05050102010706020507" pitchFamily="18" charset="2"/>
              </a:rPr>
              <a:t></a:t>
            </a:r>
            <a:r>
              <a:rPr lang="en-US" altLang="en-US" baseline="-25000">
                <a:solidFill>
                  <a:srgbClr val="000000"/>
                </a:solidFill>
                <a:sym typeface="Symbol" panose="05050102010706020507" pitchFamily="18" charset="2"/>
              </a:rPr>
              <a:t>p</a:t>
            </a:r>
            <a:r>
              <a:rPr lang="en-US" altLang="en-US">
                <a:solidFill>
                  <a:srgbClr val="000000"/>
                </a:solidFill>
                <a:sym typeface="Symbol" panose="05050102010706020507" pitchFamily="18" charset="2"/>
              </a:rPr>
              <a:t> = </a:t>
            </a:r>
            <a:endParaRPr lang="en-US" altLang="en-US">
              <a:solidFill>
                <a:srgbClr val="000000"/>
              </a:solidFill>
            </a:endParaRPr>
          </a:p>
        </p:txBody>
      </p:sp>
    </p:spTree>
  </p:cSld>
  <p:clrMapOvr>
    <a:masterClrMapping/>
  </p:clrMapOvr>
  <p:transition advTm="1500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A06E728-776F-40B3-89AE-4BA33D0B43A5}"/>
              </a:ext>
            </a:extLst>
          </p:cNvPr>
          <p:cNvSpPr>
            <a:spLocks noGrp="1" noChangeArrowheads="1"/>
          </p:cNvSpPr>
          <p:nvPr>
            <p:ph type="title"/>
          </p:nvPr>
        </p:nvSpPr>
        <p:spPr>
          <a:xfrm>
            <a:off x="431271" y="872243"/>
            <a:ext cx="8445500" cy="1016000"/>
          </a:xfrm>
        </p:spPr>
        <p:txBody>
          <a:bodyPr>
            <a:normAutofit fontScale="90000"/>
          </a:bodyPr>
          <a:lstStyle/>
          <a:p>
            <a:pPr eaLnBrk="1" hangingPunct="1"/>
            <a:r>
              <a:rPr lang="en-US" altLang="en-US"/>
              <a:t>Standard Error </a:t>
            </a:r>
            <a:br>
              <a:rPr lang="en-US" altLang="en-US"/>
            </a:br>
            <a:r>
              <a:rPr lang="en-US" altLang="en-US"/>
              <a:t>of the Proportion</a:t>
            </a:r>
          </a:p>
        </p:txBody>
      </p:sp>
      <p:sp>
        <p:nvSpPr>
          <p:cNvPr id="9218" name="Rectangle 3">
            <a:extLst>
              <a:ext uri="{FF2B5EF4-FFF2-40B4-BE49-F238E27FC236}">
                <a16:creationId xmlns:a16="http://schemas.microsoft.com/office/drawing/2014/main" id="{7DF2AAB9-073F-440E-AD56-804D54A24C85}"/>
              </a:ext>
            </a:extLst>
          </p:cNvPr>
          <p:cNvSpPr>
            <a:spLocks noGrp="1" noChangeArrowheads="1"/>
          </p:cNvSpPr>
          <p:nvPr>
            <p:ph type="body" idx="1"/>
          </p:nvPr>
        </p:nvSpPr>
        <p:spPr>
          <a:xfrm>
            <a:off x="666750" y="2361847"/>
            <a:ext cx="8477250" cy="1947333"/>
          </a:xfrm>
        </p:spPr>
        <p:txBody>
          <a:bodyPr/>
          <a:lstStyle/>
          <a:p>
            <a:pPr eaLnBrk="1" hangingPunct="1"/>
            <a:r>
              <a:rPr lang="en-US" altLang="en-US"/>
              <a:t>Standard Deviation of the Sampling Distribution of the Proportion</a:t>
            </a:r>
            <a:br>
              <a:rPr lang="en-US" altLang="en-US"/>
            </a:br>
            <a:r>
              <a:rPr lang="en-US" altLang="en-US"/>
              <a:t>(or Standard Error of the Proportion)</a:t>
            </a:r>
            <a:r>
              <a:rPr lang="en-US" altLang="en-US">
                <a:solidFill>
                  <a:srgbClr val="000000"/>
                </a:solidFill>
              </a:rPr>
              <a:t>:</a:t>
            </a:r>
          </a:p>
        </p:txBody>
      </p:sp>
      <p:graphicFrame>
        <p:nvGraphicFramePr>
          <p:cNvPr id="9219" name="Object 2">
            <a:extLst>
              <a:ext uri="{FF2B5EF4-FFF2-40B4-BE49-F238E27FC236}">
                <a16:creationId xmlns:a16="http://schemas.microsoft.com/office/drawing/2014/main" id="{0DF0F2AA-23D9-43DD-B0D6-3AA263B1DAF9}"/>
              </a:ext>
            </a:extLst>
          </p:cNvPr>
          <p:cNvGraphicFramePr>
            <a:graphicFrameLocks noChangeAspect="1"/>
          </p:cNvGraphicFramePr>
          <p:nvPr/>
        </p:nvGraphicFramePr>
        <p:xfrm>
          <a:off x="2521479" y="4233334"/>
          <a:ext cx="3672417" cy="1253243"/>
        </p:xfrm>
        <a:graphic>
          <a:graphicData uri="http://schemas.openxmlformats.org/presentationml/2006/ole">
            <mc:AlternateContent xmlns:mc="http://schemas.openxmlformats.org/markup-compatibility/2006">
              <mc:Choice xmlns:v="urn:schemas-microsoft-com:vml" Requires="v">
                <p:oleObj spid="_x0000_s26628" name="Equation" r:id="rId4" imgW="952500" imgH="330200" progId="Equation.3">
                  <p:embed/>
                </p:oleObj>
              </mc:Choice>
              <mc:Fallback>
                <p:oleObj name="Equation" r:id="rId4" imgW="952500" imgH="330200" progId="Equation.3">
                  <p:embed/>
                  <p:pic>
                    <p:nvPicPr>
                      <p:cNvPr id="9219" name="Object 2">
                        <a:extLst>
                          <a:ext uri="{FF2B5EF4-FFF2-40B4-BE49-F238E27FC236}">
                            <a16:creationId xmlns:a16="http://schemas.microsoft.com/office/drawing/2014/main" id="{0DF0F2AA-23D9-43DD-B0D6-3AA263B1D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479" y="4233334"/>
                        <a:ext cx="3672417" cy="1253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advTm="1400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5" name="Object 2">
            <a:extLst>
              <a:ext uri="{FF2B5EF4-FFF2-40B4-BE49-F238E27FC236}">
                <a16:creationId xmlns:a16="http://schemas.microsoft.com/office/drawing/2014/main" id="{2089FB1A-74C0-416A-B045-CC268C7A5E3B}"/>
              </a:ext>
            </a:extLst>
          </p:cNvPr>
          <p:cNvGraphicFramePr>
            <a:graphicFrameLocks noChangeAspect="1"/>
          </p:cNvGraphicFramePr>
          <p:nvPr/>
        </p:nvGraphicFramePr>
        <p:xfrm>
          <a:off x="2576160" y="4419424"/>
          <a:ext cx="3671534" cy="1253243"/>
        </p:xfrm>
        <a:graphic>
          <a:graphicData uri="http://schemas.openxmlformats.org/presentationml/2006/ole">
            <mc:AlternateContent xmlns:mc="http://schemas.openxmlformats.org/markup-compatibility/2006">
              <mc:Choice xmlns:v="urn:schemas-microsoft-com:vml" Requires="v">
                <p:oleObj spid="_x0000_s27652" name="Equation" r:id="rId4" imgW="952500" imgH="330200" progId="Equation.3">
                  <p:embed/>
                </p:oleObj>
              </mc:Choice>
              <mc:Fallback>
                <p:oleObj name="Equation" r:id="rId4" imgW="952500" imgH="330200" progId="Equation.3">
                  <p:embed/>
                  <p:pic>
                    <p:nvPicPr>
                      <p:cNvPr id="11265" name="Object 2">
                        <a:extLst>
                          <a:ext uri="{FF2B5EF4-FFF2-40B4-BE49-F238E27FC236}">
                            <a16:creationId xmlns:a16="http://schemas.microsoft.com/office/drawing/2014/main" id="{2089FB1A-74C0-416A-B045-CC268C7A5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160" y="4419424"/>
                        <a:ext cx="3671534" cy="1253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266" name="Rectangle 2">
            <a:extLst>
              <a:ext uri="{FF2B5EF4-FFF2-40B4-BE49-F238E27FC236}">
                <a16:creationId xmlns:a16="http://schemas.microsoft.com/office/drawing/2014/main" id="{EC5231DA-43EF-45CD-AE82-307A1C77D7AD}"/>
              </a:ext>
            </a:extLst>
          </p:cNvPr>
          <p:cNvSpPr>
            <a:spLocks noGrp="1" noChangeArrowheads="1"/>
          </p:cNvSpPr>
          <p:nvPr>
            <p:ph type="title"/>
          </p:nvPr>
        </p:nvSpPr>
        <p:spPr>
          <a:xfrm>
            <a:off x="431271" y="872243"/>
            <a:ext cx="8445500" cy="1016000"/>
          </a:xfrm>
        </p:spPr>
        <p:txBody>
          <a:bodyPr/>
          <a:lstStyle/>
          <a:p>
            <a:pPr eaLnBrk="1" hangingPunct="1"/>
            <a:r>
              <a:rPr lang="en-US" altLang="en-US"/>
              <a:t>Computing a Confidence Interval</a:t>
            </a:r>
          </a:p>
        </p:txBody>
      </p:sp>
      <p:sp>
        <p:nvSpPr>
          <p:cNvPr id="11267" name="Rectangle 3">
            <a:extLst>
              <a:ext uri="{FF2B5EF4-FFF2-40B4-BE49-F238E27FC236}">
                <a16:creationId xmlns:a16="http://schemas.microsoft.com/office/drawing/2014/main" id="{341C576B-13D4-48E3-BE7B-800A07413FF0}"/>
              </a:ext>
            </a:extLst>
          </p:cNvPr>
          <p:cNvSpPr>
            <a:spLocks noGrp="1" noChangeArrowheads="1"/>
          </p:cNvSpPr>
          <p:nvPr>
            <p:ph type="body" idx="1"/>
          </p:nvPr>
        </p:nvSpPr>
        <p:spPr>
          <a:xfrm>
            <a:off x="666750" y="2361848"/>
            <a:ext cx="8083021" cy="2320396"/>
          </a:xfrm>
        </p:spPr>
        <p:txBody>
          <a:bodyPr/>
          <a:lstStyle/>
          <a:p>
            <a:pPr eaLnBrk="1" hangingPunct="1"/>
            <a:r>
              <a:rPr lang="en-US" altLang="en-US"/>
              <a:t>Mean:  </a:t>
            </a:r>
            <a:r>
              <a:rPr lang="en-US" altLang="en-US">
                <a:solidFill>
                  <a:srgbClr val="000000"/>
                </a:solidFill>
                <a:sym typeface="Symbol" panose="05050102010706020507" pitchFamily="18" charset="2"/>
              </a:rPr>
              <a:t></a:t>
            </a:r>
            <a:r>
              <a:rPr lang="en-US" altLang="en-US" baseline="-25000">
                <a:solidFill>
                  <a:srgbClr val="000000"/>
                </a:solidFill>
                <a:sym typeface="Symbol" panose="05050102010706020507" pitchFamily="18" charset="2"/>
              </a:rPr>
              <a:t>p</a:t>
            </a:r>
            <a:r>
              <a:rPr lang="en-US" altLang="en-US">
                <a:solidFill>
                  <a:srgbClr val="000000"/>
                </a:solidFill>
                <a:sym typeface="Symbol" panose="05050102010706020507" pitchFamily="18" charset="2"/>
              </a:rPr>
              <a:t> =  </a:t>
            </a:r>
            <a:endParaRPr lang="en-US" altLang="en-US"/>
          </a:p>
          <a:p>
            <a:pPr eaLnBrk="1" hangingPunct="1"/>
            <a:endParaRPr lang="en-US" altLang="en-US"/>
          </a:p>
          <a:p>
            <a:pPr eaLnBrk="1" hangingPunct="1"/>
            <a:r>
              <a:rPr lang="en-US" altLang="en-US"/>
              <a:t>Standard Deviation</a:t>
            </a:r>
            <a:r>
              <a:rPr lang="en-US" altLang="en-US">
                <a:solidFill>
                  <a:srgbClr val="000000"/>
                </a:solidFill>
              </a:rPr>
              <a:t>:</a:t>
            </a:r>
          </a:p>
        </p:txBody>
      </p:sp>
      <p:sp>
        <p:nvSpPr>
          <p:cNvPr id="11268" name="Oval 5">
            <a:extLst>
              <a:ext uri="{FF2B5EF4-FFF2-40B4-BE49-F238E27FC236}">
                <a16:creationId xmlns:a16="http://schemas.microsoft.com/office/drawing/2014/main" id="{B09D9516-4184-4D0C-98F0-AC35B95C24E5}"/>
              </a:ext>
            </a:extLst>
          </p:cNvPr>
          <p:cNvSpPr>
            <a:spLocks noChangeArrowheads="1"/>
          </p:cNvSpPr>
          <p:nvPr/>
        </p:nvSpPr>
        <p:spPr bwMode="auto">
          <a:xfrm>
            <a:off x="3465161" y="2464153"/>
            <a:ext cx="453319" cy="388938"/>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1269" name="Oval 6">
            <a:extLst>
              <a:ext uri="{FF2B5EF4-FFF2-40B4-BE49-F238E27FC236}">
                <a16:creationId xmlns:a16="http://schemas.microsoft.com/office/drawing/2014/main" id="{6DEEA878-B9D5-4E52-A66E-8E4E8C81A1AB}"/>
              </a:ext>
            </a:extLst>
          </p:cNvPr>
          <p:cNvSpPr>
            <a:spLocks noChangeArrowheads="1"/>
          </p:cNvSpPr>
          <p:nvPr/>
        </p:nvSpPr>
        <p:spPr bwMode="auto">
          <a:xfrm>
            <a:off x="4535841" y="4580820"/>
            <a:ext cx="362479" cy="473604"/>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1270" name="Oval 7">
            <a:extLst>
              <a:ext uri="{FF2B5EF4-FFF2-40B4-BE49-F238E27FC236}">
                <a16:creationId xmlns:a16="http://schemas.microsoft.com/office/drawing/2014/main" id="{D944BB1F-4FB5-467B-909B-AADDB0FB01DB}"/>
              </a:ext>
            </a:extLst>
          </p:cNvPr>
          <p:cNvSpPr>
            <a:spLocks noChangeArrowheads="1"/>
          </p:cNvSpPr>
          <p:nvPr/>
        </p:nvSpPr>
        <p:spPr bwMode="auto">
          <a:xfrm>
            <a:off x="5569480" y="4546424"/>
            <a:ext cx="363361" cy="5080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1271" name="Text Box 8">
            <a:extLst>
              <a:ext uri="{FF2B5EF4-FFF2-40B4-BE49-F238E27FC236}">
                <a16:creationId xmlns:a16="http://schemas.microsoft.com/office/drawing/2014/main" id="{F27B6B08-5CCD-4093-8117-1E695CD9FF69}"/>
              </a:ext>
            </a:extLst>
          </p:cNvPr>
          <p:cNvSpPr txBox="1">
            <a:spLocks noChangeArrowheads="1"/>
          </p:cNvSpPr>
          <p:nvPr/>
        </p:nvSpPr>
        <p:spPr bwMode="auto">
          <a:xfrm>
            <a:off x="6585480" y="2988910"/>
            <a:ext cx="1959681"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b="0">
                <a:solidFill>
                  <a:srgbClr val="0000FF"/>
                </a:solidFill>
                <a:latin typeface="Geneva" charset="0"/>
              </a:rPr>
              <a:t>unknown</a:t>
            </a:r>
            <a:endParaRPr lang="en-US" altLang="en-US" sz="2778" b="0">
              <a:solidFill>
                <a:srgbClr val="0000FF"/>
              </a:solidFill>
              <a:latin typeface="Times" panose="02020603050405020304" pitchFamily="18" charset="0"/>
            </a:endParaRPr>
          </a:p>
        </p:txBody>
      </p:sp>
      <p:sp>
        <p:nvSpPr>
          <p:cNvPr id="11272" name="Line 10">
            <a:extLst>
              <a:ext uri="{FF2B5EF4-FFF2-40B4-BE49-F238E27FC236}">
                <a16:creationId xmlns:a16="http://schemas.microsoft.com/office/drawing/2014/main" id="{8614B9A6-D860-447D-BA56-971141557ED7}"/>
              </a:ext>
            </a:extLst>
          </p:cNvPr>
          <p:cNvSpPr>
            <a:spLocks noChangeShapeType="1"/>
          </p:cNvSpPr>
          <p:nvPr/>
        </p:nvSpPr>
        <p:spPr bwMode="auto">
          <a:xfrm flipH="1" flipV="1">
            <a:off x="3937000" y="2700514"/>
            <a:ext cx="2703160" cy="59266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1273" name="Line 11">
            <a:extLst>
              <a:ext uri="{FF2B5EF4-FFF2-40B4-BE49-F238E27FC236}">
                <a16:creationId xmlns:a16="http://schemas.microsoft.com/office/drawing/2014/main" id="{DD738932-CD40-45DB-BD6D-3FC8B4AD6C85}"/>
              </a:ext>
            </a:extLst>
          </p:cNvPr>
          <p:cNvSpPr>
            <a:spLocks noChangeShapeType="1"/>
          </p:cNvSpPr>
          <p:nvPr/>
        </p:nvSpPr>
        <p:spPr bwMode="auto">
          <a:xfrm flipH="1">
            <a:off x="4826000" y="3429000"/>
            <a:ext cx="1923521" cy="111742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1274" name="Line 12">
            <a:extLst>
              <a:ext uri="{FF2B5EF4-FFF2-40B4-BE49-F238E27FC236}">
                <a16:creationId xmlns:a16="http://schemas.microsoft.com/office/drawing/2014/main" id="{87219005-8D28-4F07-9157-664CB66AA976}"/>
              </a:ext>
            </a:extLst>
          </p:cNvPr>
          <p:cNvSpPr>
            <a:spLocks noChangeShapeType="1"/>
          </p:cNvSpPr>
          <p:nvPr/>
        </p:nvSpPr>
        <p:spPr bwMode="auto">
          <a:xfrm flipH="1">
            <a:off x="5878160" y="3429000"/>
            <a:ext cx="871361" cy="108391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6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E11B32A-86C5-402B-B873-0F8CDA2D0274}"/>
              </a:ext>
            </a:extLst>
          </p:cNvPr>
          <p:cNvSpPr>
            <a:spLocks noGrp="1" noChangeArrowheads="1"/>
          </p:cNvSpPr>
          <p:nvPr>
            <p:ph type="title"/>
          </p:nvPr>
        </p:nvSpPr>
        <p:spPr/>
        <p:txBody>
          <a:bodyPr>
            <a:normAutofit fontScale="90000"/>
          </a:bodyPr>
          <a:lstStyle/>
          <a:p>
            <a:pPr eaLnBrk="1" hangingPunct="1"/>
            <a:r>
              <a:rPr lang="en-US" altLang="en-US"/>
              <a:t>Estimated Standard Error </a:t>
            </a:r>
            <a:br>
              <a:rPr lang="en-US" altLang="en-US"/>
            </a:br>
            <a:r>
              <a:rPr lang="en-US" altLang="en-US"/>
              <a:t>of the Proportion</a:t>
            </a:r>
          </a:p>
        </p:txBody>
      </p:sp>
      <p:sp>
        <p:nvSpPr>
          <p:cNvPr id="13314" name="Text Box 5">
            <a:extLst>
              <a:ext uri="{FF2B5EF4-FFF2-40B4-BE49-F238E27FC236}">
                <a16:creationId xmlns:a16="http://schemas.microsoft.com/office/drawing/2014/main" id="{7A40B004-60EE-4EC8-B6AB-3CA6E5DC318F}"/>
              </a:ext>
            </a:extLst>
          </p:cNvPr>
          <p:cNvSpPr txBox="1">
            <a:spLocks noChangeArrowheads="1"/>
          </p:cNvSpPr>
          <p:nvPr/>
        </p:nvSpPr>
        <p:spPr bwMode="auto">
          <a:xfrm>
            <a:off x="5424841" y="2074333"/>
            <a:ext cx="2648479" cy="94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667" b="0">
                <a:latin typeface="Geneva" charset="0"/>
              </a:rPr>
              <a:t>Sample proportion</a:t>
            </a:r>
            <a:endParaRPr lang="en-US" altLang="en-US" sz="1333" b="0">
              <a:latin typeface="Times" panose="02020603050405020304" pitchFamily="18" charset="0"/>
            </a:endParaRPr>
          </a:p>
        </p:txBody>
      </p:sp>
      <p:sp>
        <p:nvSpPr>
          <p:cNvPr id="13315" name="Text Box 6">
            <a:extLst>
              <a:ext uri="{FF2B5EF4-FFF2-40B4-BE49-F238E27FC236}">
                <a16:creationId xmlns:a16="http://schemas.microsoft.com/office/drawing/2014/main" id="{A8B0DDD3-F660-4303-B297-F0D3A4C4F1C4}"/>
              </a:ext>
            </a:extLst>
          </p:cNvPr>
          <p:cNvSpPr txBox="1">
            <a:spLocks noChangeArrowheads="1"/>
          </p:cNvSpPr>
          <p:nvPr/>
        </p:nvSpPr>
        <p:spPr bwMode="auto">
          <a:xfrm>
            <a:off x="5424841" y="4326819"/>
            <a:ext cx="2648479" cy="94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667" b="0">
                <a:latin typeface="Geneva" charset="0"/>
              </a:rPr>
              <a:t>Number in sample</a:t>
            </a:r>
            <a:endParaRPr lang="en-US" altLang="en-US" sz="1333" b="0">
              <a:latin typeface="Times" panose="02020603050405020304" pitchFamily="18" charset="0"/>
            </a:endParaRPr>
          </a:p>
        </p:txBody>
      </p:sp>
      <p:sp>
        <p:nvSpPr>
          <p:cNvPr id="13316" name="Line 7">
            <a:extLst>
              <a:ext uri="{FF2B5EF4-FFF2-40B4-BE49-F238E27FC236}">
                <a16:creationId xmlns:a16="http://schemas.microsoft.com/office/drawing/2014/main" id="{199F0A65-E49A-48AD-9A00-5F6044190FC6}"/>
              </a:ext>
            </a:extLst>
          </p:cNvPr>
          <p:cNvSpPr>
            <a:spLocks noChangeShapeType="1"/>
          </p:cNvSpPr>
          <p:nvPr/>
        </p:nvSpPr>
        <p:spPr bwMode="auto">
          <a:xfrm flipH="1">
            <a:off x="3991681" y="2615847"/>
            <a:ext cx="1759479" cy="59266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3317" name="Line 8">
            <a:extLst>
              <a:ext uri="{FF2B5EF4-FFF2-40B4-BE49-F238E27FC236}">
                <a16:creationId xmlns:a16="http://schemas.microsoft.com/office/drawing/2014/main" id="{0DC1A8E8-BD7C-404F-83EF-9AF1BD72E1BB}"/>
              </a:ext>
            </a:extLst>
          </p:cNvPr>
          <p:cNvSpPr>
            <a:spLocks noChangeShapeType="1"/>
          </p:cNvSpPr>
          <p:nvPr/>
        </p:nvSpPr>
        <p:spPr bwMode="auto">
          <a:xfrm flipH="1">
            <a:off x="5061480" y="2633486"/>
            <a:ext cx="708201" cy="64293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3318" name="Line 9">
            <a:extLst>
              <a:ext uri="{FF2B5EF4-FFF2-40B4-BE49-F238E27FC236}">
                <a16:creationId xmlns:a16="http://schemas.microsoft.com/office/drawing/2014/main" id="{4E59F2D8-9A91-452E-9A24-DDD1398F6FA4}"/>
              </a:ext>
            </a:extLst>
          </p:cNvPr>
          <p:cNvSpPr>
            <a:spLocks noChangeShapeType="1"/>
          </p:cNvSpPr>
          <p:nvPr/>
        </p:nvSpPr>
        <p:spPr bwMode="auto">
          <a:xfrm flipH="1" flipV="1">
            <a:off x="4608160" y="4275667"/>
            <a:ext cx="1143000" cy="440091"/>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graphicFrame>
        <p:nvGraphicFramePr>
          <p:cNvPr id="13319" name="Object 2">
            <a:extLst>
              <a:ext uri="{FF2B5EF4-FFF2-40B4-BE49-F238E27FC236}">
                <a16:creationId xmlns:a16="http://schemas.microsoft.com/office/drawing/2014/main" id="{2AE547D1-DDF8-4DA0-910F-4CAFED1D4D17}"/>
              </a:ext>
            </a:extLst>
          </p:cNvPr>
          <p:cNvGraphicFramePr>
            <a:graphicFrameLocks noChangeAspect="1"/>
          </p:cNvGraphicFramePr>
          <p:nvPr/>
        </p:nvGraphicFramePr>
        <p:xfrm>
          <a:off x="2376841" y="3107091"/>
          <a:ext cx="3084159" cy="1185333"/>
        </p:xfrm>
        <a:graphic>
          <a:graphicData uri="http://schemas.openxmlformats.org/presentationml/2006/ole">
            <mc:AlternateContent xmlns:mc="http://schemas.openxmlformats.org/markup-compatibility/2006">
              <mc:Choice xmlns:v="urn:schemas-microsoft-com:vml" Requires="v">
                <p:oleObj spid="_x0000_s28676" name="Equation" r:id="rId4" imgW="2159000" imgH="889000" progId="Equation.3">
                  <p:embed/>
                </p:oleObj>
              </mc:Choice>
              <mc:Fallback>
                <p:oleObj name="Equation" r:id="rId4" imgW="2159000" imgH="889000" progId="Equation.3">
                  <p:embed/>
                  <p:pic>
                    <p:nvPicPr>
                      <p:cNvPr id="13319" name="Object 2">
                        <a:extLst>
                          <a:ext uri="{FF2B5EF4-FFF2-40B4-BE49-F238E27FC236}">
                            <a16:creationId xmlns:a16="http://schemas.microsoft.com/office/drawing/2014/main" id="{2AE547D1-DDF8-4DA0-910F-4CAFED1D4D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841" y="3107091"/>
                        <a:ext cx="3084159" cy="118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advTm="11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A982928-F49F-49A9-AD43-F5EA6D779DBC}"/>
              </a:ext>
            </a:extLst>
          </p:cNvPr>
          <p:cNvSpPr>
            <a:spLocks noGrp="1" noChangeArrowheads="1"/>
          </p:cNvSpPr>
          <p:nvPr>
            <p:ph type="title"/>
          </p:nvPr>
        </p:nvSpPr>
        <p:spPr/>
        <p:txBody>
          <a:bodyPr>
            <a:normAutofit fontScale="90000"/>
          </a:bodyPr>
          <a:lstStyle/>
          <a:p>
            <a:pPr eaLnBrk="1" hangingPunct="1"/>
            <a:r>
              <a:rPr lang="en-US" altLang="en-US"/>
              <a:t>Estimated Standard Error </a:t>
            </a:r>
            <a:br>
              <a:rPr lang="en-US" altLang="en-US"/>
            </a:br>
            <a:r>
              <a:rPr lang="en-US" altLang="en-US"/>
              <a:t>of the Proportion</a:t>
            </a:r>
          </a:p>
        </p:txBody>
      </p:sp>
      <p:graphicFrame>
        <p:nvGraphicFramePr>
          <p:cNvPr id="15362" name="Object 2">
            <a:extLst>
              <a:ext uri="{FF2B5EF4-FFF2-40B4-BE49-F238E27FC236}">
                <a16:creationId xmlns:a16="http://schemas.microsoft.com/office/drawing/2014/main" id="{2BE8420B-53D1-4669-8C46-3434F8061679}"/>
              </a:ext>
            </a:extLst>
          </p:cNvPr>
          <p:cNvGraphicFramePr>
            <a:graphicFrameLocks noChangeAspect="1"/>
          </p:cNvGraphicFramePr>
          <p:nvPr/>
        </p:nvGraphicFramePr>
        <p:xfrm>
          <a:off x="1405820" y="3109736"/>
          <a:ext cx="6332361" cy="1185333"/>
        </p:xfrm>
        <a:graphic>
          <a:graphicData uri="http://schemas.openxmlformats.org/presentationml/2006/ole">
            <mc:AlternateContent xmlns:mc="http://schemas.openxmlformats.org/markup-compatibility/2006">
              <mc:Choice xmlns:v="urn:schemas-microsoft-com:vml" Requires="v">
                <p:oleObj spid="_x0000_s29700" name="Equation" r:id="rId4" imgW="4432300" imgH="889000" progId="Equation.3">
                  <p:embed/>
                </p:oleObj>
              </mc:Choice>
              <mc:Fallback>
                <p:oleObj name="Equation" r:id="rId4" imgW="4432300" imgH="889000" progId="Equation.3">
                  <p:embed/>
                  <p:pic>
                    <p:nvPicPr>
                      <p:cNvPr id="15362" name="Object 2">
                        <a:extLst>
                          <a:ext uri="{FF2B5EF4-FFF2-40B4-BE49-F238E27FC236}">
                            <a16:creationId xmlns:a16="http://schemas.microsoft.com/office/drawing/2014/main" id="{2BE8420B-53D1-4669-8C46-3434F8061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820" y="3109736"/>
                        <a:ext cx="6332361" cy="118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advTm="7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4DBE5EF-E446-43E5-A202-1546CA863C81}"/>
              </a:ext>
            </a:extLst>
          </p:cNvPr>
          <p:cNvSpPr>
            <a:spLocks noGrp="1" noChangeArrowheads="1"/>
          </p:cNvSpPr>
          <p:nvPr>
            <p:ph type="title"/>
          </p:nvPr>
        </p:nvSpPr>
        <p:spPr/>
        <p:txBody>
          <a:bodyPr/>
          <a:lstStyle/>
          <a:p>
            <a:pPr eaLnBrk="1" hangingPunct="1"/>
            <a:r>
              <a:rPr lang="en-US" altLang="en-US"/>
              <a:t>Creating the Interval</a:t>
            </a:r>
          </a:p>
        </p:txBody>
      </p:sp>
      <p:pic>
        <p:nvPicPr>
          <p:cNvPr id="17410" name="Picture 4">
            <a:extLst>
              <a:ext uri="{FF2B5EF4-FFF2-40B4-BE49-F238E27FC236}">
                <a16:creationId xmlns:a16="http://schemas.microsoft.com/office/drawing/2014/main" id="{C9B59BA1-59A3-4D92-812C-4A7CC6835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92514"/>
            <a:ext cx="5334000" cy="247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5">
            <a:extLst>
              <a:ext uri="{FF2B5EF4-FFF2-40B4-BE49-F238E27FC236}">
                <a16:creationId xmlns:a16="http://schemas.microsoft.com/office/drawing/2014/main" id="{A3FE0544-DD47-4706-A9C8-17CA5BAA9E3E}"/>
              </a:ext>
            </a:extLst>
          </p:cNvPr>
          <p:cNvSpPr>
            <a:spLocks noChangeArrowheads="1"/>
          </p:cNvSpPr>
          <p:nvPr/>
        </p:nvSpPr>
        <p:spPr bwMode="auto">
          <a:xfrm>
            <a:off x="2122841" y="4377091"/>
            <a:ext cx="5224639" cy="2204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7412" name="Text Box 7">
            <a:extLst>
              <a:ext uri="{FF2B5EF4-FFF2-40B4-BE49-F238E27FC236}">
                <a16:creationId xmlns:a16="http://schemas.microsoft.com/office/drawing/2014/main" id="{5773E929-7AC2-44B0-B5E6-589B005C5277}"/>
              </a:ext>
            </a:extLst>
          </p:cNvPr>
          <p:cNvSpPr txBox="1">
            <a:spLocks noChangeArrowheads="1"/>
          </p:cNvSpPr>
          <p:nvPr/>
        </p:nvSpPr>
        <p:spPr bwMode="auto">
          <a:xfrm>
            <a:off x="2503841" y="1799167"/>
            <a:ext cx="4517319"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500" b="0">
                <a:latin typeface="Geneva" charset="0"/>
              </a:rPr>
              <a:t>95% of the area</a:t>
            </a:r>
          </a:p>
        </p:txBody>
      </p:sp>
      <p:sp>
        <p:nvSpPr>
          <p:cNvPr id="17413" name="AutoShape 8">
            <a:extLst>
              <a:ext uri="{FF2B5EF4-FFF2-40B4-BE49-F238E27FC236}">
                <a16:creationId xmlns:a16="http://schemas.microsoft.com/office/drawing/2014/main" id="{2EDCCBAE-4279-48F1-8DD8-A3464AF95002}"/>
              </a:ext>
            </a:extLst>
          </p:cNvPr>
          <p:cNvSpPr>
            <a:spLocks/>
          </p:cNvSpPr>
          <p:nvPr/>
        </p:nvSpPr>
        <p:spPr bwMode="auto">
          <a:xfrm rot="16200000">
            <a:off x="4518643" y="1299546"/>
            <a:ext cx="270757" cy="2159000"/>
          </a:xfrm>
          <a:prstGeom prst="rightBrace">
            <a:avLst>
              <a:gd name="adj1" fmla="val 620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7414" name="Line 10">
            <a:extLst>
              <a:ext uri="{FF2B5EF4-FFF2-40B4-BE49-F238E27FC236}">
                <a16:creationId xmlns:a16="http://schemas.microsoft.com/office/drawing/2014/main" id="{425EDC24-6E81-4CD6-95F4-C28FD306E263}"/>
              </a:ext>
            </a:extLst>
          </p:cNvPr>
          <p:cNvSpPr>
            <a:spLocks noChangeShapeType="1"/>
          </p:cNvSpPr>
          <p:nvPr/>
        </p:nvSpPr>
        <p:spPr bwMode="auto">
          <a:xfrm>
            <a:off x="3574521" y="4563181"/>
            <a:ext cx="906639"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7415" name="Text Box 11">
            <a:extLst>
              <a:ext uri="{FF2B5EF4-FFF2-40B4-BE49-F238E27FC236}">
                <a16:creationId xmlns:a16="http://schemas.microsoft.com/office/drawing/2014/main" id="{46934308-E222-41A5-9EA1-86699DEC0AB3}"/>
              </a:ext>
            </a:extLst>
          </p:cNvPr>
          <p:cNvSpPr txBox="1">
            <a:spLocks noChangeArrowheads="1"/>
          </p:cNvSpPr>
          <p:nvPr/>
        </p:nvSpPr>
        <p:spPr bwMode="auto">
          <a:xfrm>
            <a:off x="1076855" y="5477758"/>
            <a:ext cx="2912181" cy="33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b="1">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333" b="0">
                <a:solidFill>
                  <a:srgbClr val="0000FF"/>
                </a:solidFill>
                <a:latin typeface="Geneva" charset="0"/>
                <a:sym typeface="Symbol" panose="05050102010706020507" pitchFamily="18" charset="2"/>
              </a:rPr>
              <a:t>Z</a:t>
            </a:r>
            <a:r>
              <a:rPr lang="en-US" altLang="en-US" sz="1333" b="0" baseline="-25000">
                <a:solidFill>
                  <a:srgbClr val="0000FF"/>
                </a:solidFill>
                <a:latin typeface="Geneva" charset="0"/>
                <a:sym typeface="Symbol" panose="05050102010706020507" pitchFamily="18" charset="2"/>
              </a:rPr>
              <a:t>.95</a:t>
            </a:r>
            <a:r>
              <a:rPr lang="en-US" altLang="en-US" sz="1333" b="0">
                <a:solidFill>
                  <a:srgbClr val="0000FF"/>
                </a:solidFill>
                <a:latin typeface="Geneva" charset="0"/>
                <a:sym typeface="Symbol" panose="05050102010706020507" pitchFamily="18" charset="2"/>
              </a:rPr>
              <a:t>=1.96</a:t>
            </a:r>
            <a:endParaRPr lang="en-US" altLang="en-US" sz="2778" b="0">
              <a:solidFill>
                <a:srgbClr val="0000FF"/>
              </a:solidFill>
              <a:latin typeface="Geneva" charset="0"/>
              <a:sym typeface="Symbol" panose="05050102010706020507" pitchFamily="18" charset="2"/>
            </a:endParaRPr>
          </a:p>
        </p:txBody>
      </p:sp>
      <p:sp>
        <p:nvSpPr>
          <p:cNvPr id="17416" name="Line 12">
            <a:extLst>
              <a:ext uri="{FF2B5EF4-FFF2-40B4-BE49-F238E27FC236}">
                <a16:creationId xmlns:a16="http://schemas.microsoft.com/office/drawing/2014/main" id="{26C80DCE-7F4F-4857-926F-C7A2B41C12D2}"/>
              </a:ext>
            </a:extLst>
          </p:cNvPr>
          <p:cNvSpPr>
            <a:spLocks noChangeShapeType="1"/>
          </p:cNvSpPr>
          <p:nvPr/>
        </p:nvSpPr>
        <p:spPr bwMode="auto">
          <a:xfrm>
            <a:off x="4898320" y="4563181"/>
            <a:ext cx="90752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7417" name="Line 13">
            <a:extLst>
              <a:ext uri="{FF2B5EF4-FFF2-40B4-BE49-F238E27FC236}">
                <a16:creationId xmlns:a16="http://schemas.microsoft.com/office/drawing/2014/main" id="{26A17A2D-DFAE-4445-BEF4-9A3C96222E3A}"/>
              </a:ext>
            </a:extLst>
          </p:cNvPr>
          <p:cNvSpPr>
            <a:spLocks noChangeShapeType="1"/>
          </p:cNvSpPr>
          <p:nvPr/>
        </p:nvSpPr>
        <p:spPr bwMode="auto">
          <a:xfrm flipV="1">
            <a:off x="2703160" y="4665487"/>
            <a:ext cx="1197681" cy="778757"/>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7418" name="Line 14">
            <a:extLst>
              <a:ext uri="{FF2B5EF4-FFF2-40B4-BE49-F238E27FC236}">
                <a16:creationId xmlns:a16="http://schemas.microsoft.com/office/drawing/2014/main" id="{AD7F33B6-A31C-4A91-9C7E-836E7D919919}"/>
              </a:ext>
            </a:extLst>
          </p:cNvPr>
          <p:cNvSpPr>
            <a:spLocks noChangeShapeType="1"/>
          </p:cNvSpPr>
          <p:nvPr/>
        </p:nvSpPr>
        <p:spPr bwMode="auto">
          <a:xfrm flipV="1">
            <a:off x="2884841" y="4682243"/>
            <a:ext cx="2413000" cy="812271"/>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1800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83EA264-74EC-4255-8D81-CF8BF6A8B4C8}"/>
              </a:ext>
            </a:extLst>
          </p:cNvPr>
          <p:cNvSpPr>
            <a:spLocks noGrp="1" noChangeArrowheads="1"/>
          </p:cNvSpPr>
          <p:nvPr>
            <p:ph type="title"/>
          </p:nvPr>
        </p:nvSpPr>
        <p:spPr>
          <a:xfrm>
            <a:off x="685272" y="855486"/>
            <a:ext cx="7773458" cy="1016000"/>
          </a:xfrm>
        </p:spPr>
        <p:txBody>
          <a:bodyPr/>
          <a:lstStyle/>
          <a:p>
            <a:pPr eaLnBrk="1" hangingPunct="1"/>
            <a:r>
              <a:rPr lang="en-US" altLang="en-US"/>
              <a:t>Correction</a:t>
            </a:r>
          </a:p>
        </p:txBody>
      </p:sp>
      <p:sp>
        <p:nvSpPr>
          <p:cNvPr id="19458" name="Rectangle 3">
            <a:extLst>
              <a:ext uri="{FF2B5EF4-FFF2-40B4-BE49-F238E27FC236}">
                <a16:creationId xmlns:a16="http://schemas.microsoft.com/office/drawing/2014/main" id="{2E981147-B984-44DE-934E-9EED5ACC6098}"/>
              </a:ext>
            </a:extLst>
          </p:cNvPr>
          <p:cNvSpPr>
            <a:spLocks noGrp="1" noChangeArrowheads="1"/>
          </p:cNvSpPr>
          <p:nvPr>
            <p:ph type="body" idx="1"/>
          </p:nvPr>
        </p:nvSpPr>
        <p:spPr>
          <a:xfrm>
            <a:off x="1056569" y="1837091"/>
            <a:ext cx="7465660" cy="4030486"/>
          </a:xfrm>
        </p:spPr>
        <p:txBody>
          <a:bodyPr/>
          <a:lstStyle/>
          <a:p>
            <a:pPr marL="0" indent="0"/>
            <a:r>
              <a:rPr lang="en-US" altLang="en-US" dirty="0"/>
              <a:t>Need to make a correction</a:t>
            </a:r>
          </a:p>
          <a:p>
            <a:pPr marL="654455" lvl="1"/>
            <a:r>
              <a:rPr lang="en-US" altLang="en-US" i="1" dirty="0"/>
              <a:t>Why?</a:t>
            </a:r>
            <a:br>
              <a:rPr lang="en-US" altLang="en-US" i="1" dirty="0"/>
            </a:br>
            <a:r>
              <a:rPr lang="en-US" altLang="en-US" dirty="0"/>
              <a:t>Because we</a:t>
            </a:r>
            <a:r>
              <a:rPr lang="ja-JP" altLang="en-US" dirty="0"/>
              <a:t>’</a:t>
            </a:r>
            <a:r>
              <a:rPr lang="en-US" altLang="ja-JP" dirty="0"/>
              <a:t>re </a:t>
            </a:r>
            <a:r>
              <a:rPr lang="en-US" altLang="ja-JP" dirty="0">
                <a:solidFill>
                  <a:srgbClr val="000000"/>
                </a:solidFill>
              </a:rPr>
              <a:t>approximating a </a:t>
            </a:r>
            <a:r>
              <a:rPr lang="en-US" altLang="ja-JP" dirty="0">
                <a:solidFill>
                  <a:srgbClr val="0000FF"/>
                </a:solidFill>
              </a:rPr>
              <a:t>discrete</a:t>
            </a:r>
            <a:r>
              <a:rPr lang="en-US" altLang="ja-JP" dirty="0">
                <a:solidFill>
                  <a:srgbClr val="000000"/>
                </a:solidFill>
              </a:rPr>
              <a:t> distribution with a </a:t>
            </a:r>
            <a:r>
              <a:rPr lang="en-US" altLang="ja-JP" dirty="0">
                <a:solidFill>
                  <a:srgbClr val="0000FF"/>
                </a:solidFill>
              </a:rPr>
              <a:t>continuous</a:t>
            </a:r>
            <a:r>
              <a:rPr lang="en-US" altLang="ja-JP" dirty="0">
                <a:solidFill>
                  <a:srgbClr val="000000"/>
                </a:solidFill>
              </a:rPr>
              <a:t> distribution.</a:t>
            </a:r>
            <a:r>
              <a:rPr lang="en-US" altLang="ja-JP" dirty="0"/>
              <a:t> </a:t>
            </a:r>
          </a:p>
          <a:p>
            <a:pPr marL="654455" lvl="1"/>
            <a:r>
              <a:rPr lang="en-US" altLang="en-US" i="1" dirty="0"/>
              <a:t>What?</a:t>
            </a:r>
            <a:br>
              <a:rPr lang="en-US" altLang="en-US" i="1" dirty="0"/>
            </a:br>
            <a:r>
              <a:rPr lang="en-US" altLang="en-US" dirty="0"/>
              <a:t>Lower limit: -0.5/N</a:t>
            </a:r>
            <a:br>
              <a:rPr lang="en-US" altLang="en-US" dirty="0"/>
            </a:br>
            <a:r>
              <a:rPr lang="en-US" altLang="en-US" dirty="0"/>
              <a:t>Upper limit: +0.5/N</a:t>
            </a:r>
          </a:p>
        </p:txBody>
      </p:sp>
    </p:spTree>
  </p:cSld>
  <p:clrMapOvr>
    <a:masterClrMapping/>
  </p:clrMapOvr>
  <p:transition advTm="3000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9E5D6BF-3A53-4703-84DD-DFD41A6DCFC1}"/>
              </a:ext>
            </a:extLst>
          </p:cNvPr>
          <p:cNvSpPr>
            <a:spLocks noGrp="1" noChangeArrowheads="1"/>
          </p:cNvSpPr>
          <p:nvPr>
            <p:ph type="title"/>
          </p:nvPr>
        </p:nvSpPr>
        <p:spPr/>
        <p:txBody>
          <a:bodyPr/>
          <a:lstStyle/>
          <a:p>
            <a:pPr eaLnBrk="1" hangingPunct="1"/>
            <a:r>
              <a:rPr lang="en-US" altLang="en-US"/>
              <a:t>95% Confidence Interval</a:t>
            </a:r>
          </a:p>
        </p:txBody>
      </p:sp>
      <p:graphicFrame>
        <p:nvGraphicFramePr>
          <p:cNvPr id="21506" name="Object 2">
            <a:extLst>
              <a:ext uri="{FF2B5EF4-FFF2-40B4-BE49-F238E27FC236}">
                <a16:creationId xmlns:a16="http://schemas.microsoft.com/office/drawing/2014/main" id="{867EC3E8-23FA-436F-89AF-2054C8D135E0}"/>
              </a:ext>
            </a:extLst>
          </p:cNvPr>
          <p:cNvGraphicFramePr>
            <a:graphicFrameLocks noChangeAspect="1"/>
          </p:cNvGraphicFramePr>
          <p:nvPr/>
        </p:nvGraphicFramePr>
        <p:xfrm>
          <a:off x="2567341" y="2878667"/>
          <a:ext cx="4045479" cy="1134181"/>
        </p:xfrm>
        <a:graphic>
          <a:graphicData uri="http://schemas.openxmlformats.org/presentationml/2006/ole">
            <mc:AlternateContent xmlns:mc="http://schemas.openxmlformats.org/markup-compatibility/2006">
              <mc:Choice xmlns:v="urn:schemas-microsoft-com:vml" Requires="v">
                <p:oleObj spid="_x0000_s30724" name="Equation" r:id="rId4" imgW="2832100" imgH="850900" progId="Equation.3">
                  <p:embed/>
                </p:oleObj>
              </mc:Choice>
              <mc:Fallback>
                <p:oleObj name="Equation" r:id="rId4" imgW="2832100" imgH="850900" progId="Equation.3">
                  <p:embed/>
                  <p:pic>
                    <p:nvPicPr>
                      <p:cNvPr id="21506" name="Object 2">
                        <a:extLst>
                          <a:ext uri="{FF2B5EF4-FFF2-40B4-BE49-F238E27FC236}">
                            <a16:creationId xmlns:a16="http://schemas.microsoft.com/office/drawing/2014/main" id="{867EC3E8-23FA-436F-89AF-2054C8D13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341" y="2878667"/>
                        <a:ext cx="4045479" cy="1134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advTm="1400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7950EC58-84BD-414D-8C93-7C82ED704697}"/>
              </a:ext>
            </a:extLst>
          </p:cNvPr>
          <p:cNvSpPr>
            <a:spLocks noGrp="1" noChangeArrowheads="1"/>
          </p:cNvSpPr>
          <p:nvPr>
            <p:ph type="title"/>
          </p:nvPr>
        </p:nvSpPr>
        <p:spPr/>
        <p:txBody>
          <a:bodyPr/>
          <a:lstStyle/>
          <a:p>
            <a:pPr eaLnBrk="1" hangingPunct="1"/>
            <a:r>
              <a:rPr lang="en-US" altLang="en-US"/>
              <a:t>95% Confidence Interval</a:t>
            </a:r>
          </a:p>
        </p:txBody>
      </p:sp>
      <p:sp>
        <p:nvSpPr>
          <p:cNvPr id="23554" name="Rectangle 3">
            <a:extLst>
              <a:ext uri="{FF2B5EF4-FFF2-40B4-BE49-F238E27FC236}">
                <a16:creationId xmlns:a16="http://schemas.microsoft.com/office/drawing/2014/main" id="{E89E818A-649F-49AC-94DA-7AC835EBC6FF}"/>
              </a:ext>
            </a:extLst>
          </p:cNvPr>
          <p:cNvSpPr>
            <a:spLocks noGrp="1" noChangeArrowheads="1"/>
          </p:cNvSpPr>
          <p:nvPr>
            <p:ph type="body" idx="1"/>
          </p:nvPr>
        </p:nvSpPr>
        <p:spPr>
          <a:xfrm>
            <a:off x="685271" y="1972910"/>
            <a:ext cx="7955139" cy="4029604"/>
          </a:xfrm>
        </p:spPr>
        <p:txBody>
          <a:bodyPr/>
          <a:lstStyle/>
          <a:p>
            <a:pPr eaLnBrk="1" hangingPunct="1"/>
            <a:r>
              <a:rPr lang="en-US" altLang="en-US">
                <a:solidFill>
                  <a:srgbClr val="000000"/>
                </a:solidFill>
              </a:rPr>
              <a:t>Lower limit: </a:t>
            </a:r>
          </a:p>
          <a:p>
            <a:pPr lvl="1" eaLnBrk="1" hangingPunct="1">
              <a:buFontTx/>
              <a:buNone/>
            </a:pPr>
            <a:r>
              <a:rPr lang="en-US" altLang="en-US">
                <a:solidFill>
                  <a:srgbClr val="000000"/>
                </a:solidFill>
              </a:rPr>
              <a:t>0.52 - (1.96)(0.0223) - 0.001 = 0.475</a:t>
            </a:r>
          </a:p>
          <a:p>
            <a:pPr lvl="1" eaLnBrk="1" hangingPunct="1">
              <a:buFontTx/>
              <a:buNone/>
            </a:pPr>
            <a:endParaRPr lang="en-US" altLang="en-US">
              <a:solidFill>
                <a:srgbClr val="000000"/>
              </a:solidFill>
            </a:endParaRPr>
          </a:p>
          <a:p>
            <a:pPr eaLnBrk="1" hangingPunct="1"/>
            <a:r>
              <a:rPr lang="en-US" altLang="en-US">
                <a:solidFill>
                  <a:srgbClr val="000000"/>
                </a:solidFill>
              </a:rPr>
              <a:t>Upper limit: </a:t>
            </a:r>
          </a:p>
          <a:p>
            <a:pPr lvl="1" eaLnBrk="1" hangingPunct="1">
              <a:buFontTx/>
              <a:buNone/>
            </a:pPr>
            <a:r>
              <a:rPr lang="en-US" altLang="en-US">
                <a:solidFill>
                  <a:srgbClr val="000000"/>
                </a:solidFill>
              </a:rPr>
              <a:t>0.52 + (1.96)(0.0223) + 0.001 = 0.565</a:t>
            </a:r>
          </a:p>
          <a:p>
            <a:pPr eaLnBrk="1" hangingPunct="1"/>
            <a:endParaRPr lang="en-US" altLang="en-US" sz="2778">
              <a:solidFill>
                <a:srgbClr val="000000"/>
              </a:solidFill>
            </a:endParaRPr>
          </a:p>
          <a:p>
            <a:pPr algn="ctr" eaLnBrk="1" hangingPunct="1">
              <a:buFontTx/>
              <a:buNone/>
            </a:pPr>
            <a:r>
              <a:rPr lang="en-US" altLang="en-US">
                <a:solidFill>
                  <a:srgbClr val="000000"/>
                </a:solidFill>
              </a:rPr>
              <a:t>0.475 ≤ π ≤ 0.565</a:t>
            </a:r>
          </a:p>
          <a:p>
            <a:pPr eaLnBrk="1" hangingPunct="1"/>
            <a:endParaRPr lang="en-US" altLang="en-US"/>
          </a:p>
        </p:txBody>
      </p:sp>
    </p:spTree>
  </p:cSld>
  <p:clrMapOvr>
    <a:masterClrMapping/>
  </p:clrMapOvr>
  <p:transition advTm="10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6B5C851C-3A00-41BF-9AF3-66C0DCDE44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2231571"/>
            <a:ext cx="108857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a:extLst>
              <a:ext uri="{FF2B5EF4-FFF2-40B4-BE49-F238E27FC236}">
                <a16:creationId xmlns:a16="http://schemas.microsoft.com/office/drawing/2014/main" id="{5ACA2309-1234-4C88-9BF6-2ABF5282BD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93" y="1687286"/>
            <a:ext cx="1415143" cy="283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Rectangle 6">
            <a:extLst>
              <a:ext uri="{FF2B5EF4-FFF2-40B4-BE49-F238E27FC236}">
                <a16:creationId xmlns:a16="http://schemas.microsoft.com/office/drawing/2014/main" id="{163A783B-1A35-4D78-B310-E96C1AD094DA}"/>
              </a:ext>
            </a:extLst>
          </p:cNvPr>
          <p:cNvSpPr>
            <a:spLocks noGrp="1" noChangeArrowheads="1"/>
          </p:cNvSpPr>
          <p:nvPr>
            <p:ph type="title"/>
          </p:nvPr>
        </p:nvSpPr>
        <p:spPr/>
        <p:txBody>
          <a:bodyPr/>
          <a:lstStyle/>
          <a:p>
            <a:r>
              <a:rPr lang="en-US" altLang="en-US"/>
              <a:t>Two Degrees of Freedom</a:t>
            </a:r>
          </a:p>
        </p:txBody>
      </p:sp>
      <p:sp>
        <p:nvSpPr>
          <p:cNvPr id="12296" name="Text Box 8">
            <a:extLst>
              <a:ext uri="{FF2B5EF4-FFF2-40B4-BE49-F238E27FC236}">
                <a16:creationId xmlns:a16="http://schemas.microsoft.com/office/drawing/2014/main" id="{696D942F-1C39-46C0-BDBE-8B86D7BB5B95}"/>
              </a:ext>
            </a:extLst>
          </p:cNvPr>
          <p:cNvSpPr txBox="1">
            <a:spLocks noChangeArrowheads="1"/>
          </p:cNvSpPr>
          <p:nvPr/>
        </p:nvSpPr>
        <p:spPr bwMode="auto">
          <a:xfrm>
            <a:off x="4585607" y="2535464"/>
            <a:ext cx="348172"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a:t>
            </a:r>
          </a:p>
        </p:txBody>
      </p:sp>
      <p:sp>
        <p:nvSpPr>
          <p:cNvPr id="12297" name="Text Box 9">
            <a:extLst>
              <a:ext uri="{FF2B5EF4-FFF2-40B4-BE49-F238E27FC236}">
                <a16:creationId xmlns:a16="http://schemas.microsoft.com/office/drawing/2014/main" id="{F4858864-EC6C-4E93-AF88-203C500362EF}"/>
              </a:ext>
            </a:extLst>
          </p:cNvPr>
          <p:cNvSpPr txBox="1">
            <a:spLocks noChangeArrowheads="1"/>
          </p:cNvSpPr>
          <p:nvPr/>
        </p:nvSpPr>
        <p:spPr bwMode="auto">
          <a:xfrm>
            <a:off x="6545036" y="2558143"/>
            <a:ext cx="348172"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a:t>
            </a:r>
          </a:p>
        </p:txBody>
      </p:sp>
      <p:graphicFrame>
        <p:nvGraphicFramePr>
          <p:cNvPr id="12346" name="Group 58">
            <a:extLst>
              <a:ext uri="{FF2B5EF4-FFF2-40B4-BE49-F238E27FC236}">
                <a16:creationId xmlns:a16="http://schemas.microsoft.com/office/drawing/2014/main" id="{6FEB3700-518E-4937-A2F2-ABFBD9CA94DF}"/>
              </a:ext>
            </a:extLst>
          </p:cNvPr>
          <p:cNvGraphicFramePr>
            <a:graphicFrameLocks noGrp="1"/>
          </p:cNvGraphicFramePr>
          <p:nvPr/>
        </p:nvGraphicFramePr>
        <p:xfrm>
          <a:off x="449036" y="4844143"/>
          <a:ext cx="7059840" cy="1282428"/>
        </p:xfrm>
        <a:graphic>
          <a:graphicData uri="http://schemas.openxmlformats.org/drawingml/2006/table">
            <a:tbl>
              <a:tblPr/>
              <a:tblGrid>
                <a:gridCol w="2052411">
                  <a:extLst>
                    <a:ext uri="{9D8B030D-6E8A-4147-A177-3AD203B41FA5}">
                      <a16:colId xmlns:a16="http://schemas.microsoft.com/office/drawing/2014/main" val="2670942557"/>
                    </a:ext>
                  </a:extLst>
                </a:gridCol>
                <a:gridCol w="2052410">
                  <a:extLst>
                    <a:ext uri="{9D8B030D-6E8A-4147-A177-3AD203B41FA5}">
                      <a16:colId xmlns:a16="http://schemas.microsoft.com/office/drawing/2014/main" val="2940355710"/>
                    </a:ext>
                  </a:extLst>
                </a:gridCol>
                <a:gridCol w="573769">
                  <a:extLst>
                    <a:ext uri="{9D8B030D-6E8A-4147-A177-3AD203B41FA5}">
                      <a16:colId xmlns:a16="http://schemas.microsoft.com/office/drawing/2014/main" val="986887085"/>
                    </a:ext>
                  </a:extLst>
                </a:gridCol>
                <a:gridCol w="2381250">
                  <a:extLst>
                    <a:ext uri="{9D8B030D-6E8A-4147-A177-3AD203B41FA5}">
                      <a16:colId xmlns:a16="http://schemas.microsoft.com/office/drawing/2014/main" val="1056879162"/>
                    </a:ext>
                  </a:extLst>
                </a:gridCol>
              </a:tblGrid>
              <a:tr h="566057">
                <a:tc rowSpan="2">
                  <a:txBody>
                    <a:bodyPr/>
                    <a:lstStyle>
                      <a:lvl1pPr defTabSz="574675">
                        <a:spcBef>
                          <a:spcPct val="20000"/>
                        </a:spcBef>
                        <a:buClr>
                          <a:schemeClr val="hlink"/>
                        </a:buClr>
                        <a:defRPr sz="2000">
                          <a:solidFill>
                            <a:schemeClr val="tx1"/>
                          </a:solidFill>
                          <a:latin typeface="Geneva" charset="0"/>
                        </a:defRPr>
                      </a:lvl1pPr>
                      <a:lvl2pPr marL="287338"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Variance</a:t>
                      </a: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Estimate</a:t>
                      </a:r>
                    </a:p>
                  </a:txBody>
                  <a:tcPr marL="130629" marR="130629" marT="65314" marB="65314" anchor="ctr" horzOverflow="overflow">
                    <a:lnL cap="flat">
                      <a:noFill/>
                    </a:lnL>
                    <a:lnR>
                      <a:noFill/>
                    </a:lnR>
                    <a:lnT cap="flat">
                      <a:noFill/>
                    </a:lnT>
                    <a:lnB cap="flat">
                      <a:noFill/>
                    </a:lnB>
                    <a:lnTlToBr>
                      <a:noFill/>
                    </a:lnTlToBr>
                    <a:lnBlToTr>
                      <a:noFill/>
                    </a:lnBlToTr>
                    <a:noFill/>
                  </a:tcPr>
                </a:tc>
                <a:tc>
                  <a:txBody>
                    <a:bodyPr/>
                    <a:lstStyle>
                      <a:lvl1pPr defTabSz="574675">
                        <a:spcBef>
                          <a:spcPct val="20000"/>
                        </a:spcBef>
                        <a:buClr>
                          <a:schemeClr val="hlink"/>
                        </a:buClr>
                        <a:defRPr sz="2000">
                          <a:solidFill>
                            <a:schemeClr val="tx1"/>
                          </a:solidFill>
                          <a:latin typeface="Geneva" charset="0"/>
                        </a:defRPr>
                      </a:lvl1pPr>
                      <a:lvl2pPr marL="287338"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[(8-6)</a:t>
                      </a:r>
                      <a:r>
                        <a:rPr kumimoji="0" lang="en-US" altLang="en-US" sz="2900" b="0" i="0" u="none" strike="noStrike" cap="none" normalizeH="0" baseline="30000">
                          <a:ln>
                            <a:noFill/>
                          </a:ln>
                          <a:solidFill>
                            <a:schemeClr val="tx1"/>
                          </a:solidFill>
                          <a:effectLst/>
                          <a:latin typeface="Geneva" charset="0"/>
                        </a:rPr>
                        <a:t>2</a:t>
                      </a:r>
                      <a:r>
                        <a:rPr kumimoji="0" lang="en-US" altLang="en-US" sz="2900" b="0" i="0" u="none" strike="noStrike" cap="none" normalizeH="0" baseline="0">
                          <a:ln>
                            <a:noFill/>
                          </a:ln>
                          <a:solidFill>
                            <a:schemeClr val="tx1"/>
                          </a:solidFill>
                          <a:effectLst/>
                          <a:latin typeface="Geneva" charset="0"/>
                        </a:rPr>
                        <a:t>]</a:t>
                      </a:r>
                    </a:p>
                  </a:txBody>
                  <a:tcPr marL="130629" marR="130629" marT="65314" marB="65314" horzOverflow="overflow">
                    <a:lnL>
                      <a:noFill/>
                    </a:lnL>
                    <a:lnR>
                      <a:noFill/>
                    </a:lnR>
                    <a:lnT cap="flat">
                      <a:noFill/>
                    </a:lnT>
                    <a:lnB>
                      <a:noFill/>
                    </a:lnB>
                    <a:lnTlToBr>
                      <a:noFill/>
                    </a:lnTlToBr>
                    <a:lnBlToTr>
                      <a:noFill/>
                    </a:lnBlToTr>
                    <a:noFill/>
                  </a:tcPr>
                </a:tc>
                <a:tc>
                  <a:txBody>
                    <a:bodyPr/>
                    <a:lstStyle>
                      <a:lvl1pPr defTabSz="574675">
                        <a:spcBef>
                          <a:spcPct val="20000"/>
                        </a:spcBef>
                        <a:buClr>
                          <a:schemeClr val="hlink"/>
                        </a:buClr>
                        <a:defRPr sz="2000">
                          <a:solidFill>
                            <a:schemeClr val="tx1"/>
                          </a:solidFill>
                          <a:latin typeface="Geneva" charset="0"/>
                        </a:defRPr>
                      </a:lvl1pPr>
                      <a:lvl2pPr marL="114300"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a:t>
                      </a:r>
                    </a:p>
                  </a:txBody>
                  <a:tcPr marL="130629" marR="130629" marT="65314" marB="65314" horzOverflow="overflow">
                    <a:lnL>
                      <a:noFill/>
                    </a:lnL>
                    <a:lnR>
                      <a:noFill/>
                    </a:lnR>
                    <a:lnT cap="flat">
                      <a:noFill/>
                    </a:lnT>
                    <a:lnB>
                      <a:noFill/>
                    </a:lnB>
                    <a:lnTlToBr>
                      <a:noFill/>
                    </a:lnTlToBr>
                    <a:lnBlToTr>
                      <a:noFill/>
                    </a:lnBlToTr>
                    <a:noFill/>
                  </a:tcPr>
                </a:tc>
                <a:tc>
                  <a:txBody>
                    <a:bodyPr/>
                    <a:lstStyle>
                      <a:lvl1pPr defTabSz="574675">
                        <a:spcBef>
                          <a:spcPct val="20000"/>
                        </a:spcBef>
                        <a:buClr>
                          <a:schemeClr val="hlink"/>
                        </a:buClr>
                        <a:defRPr sz="2000">
                          <a:solidFill>
                            <a:schemeClr val="tx1"/>
                          </a:solidFill>
                          <a:latin typeface="Geneva" charset="0"/>
                        </a:defRPr>
                      </a:lvl1pPr>
                      <a:lvl2pPr marL="114300"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[(5-6)</a:t>
                      </a:r>
                      <a:r>
                        <a:rPr kumimoji="0" lang="en-US" altLang="en-US" sz="2900" b="0" i="0" u="none" strike="noStrike" cap="none" normalizeH="0" baseline="30000">
                          <a:ln>
                            <a:noFill/>
                          </a:ln>
                          <a:solidFill>
                            <a:schemeClr val="tx1"/>
                          </a:solidFill>
                          <a:effectLst/>
                          <a:latin typeface="Geneva" charset="0"/>
                        </a:rPr>
                        <a:t>2</a:t>
                      </a:r>
                      <a:r>
                        <a:rPr kumimoji="0" lang="en-US" altLang="en-US" sz="2900" b="0" i="0" u="none" strike="noStrike" cap="none" normalizeH="0" baseline="0">
                          <a:ln>
                            <a:noFill/>
                          </a:ln>
                          <a:solidFill>
                            <a:schemeClr val="tx1"/>
                          </a:solidFill>
                          <a:effectLst/>
                          <a:latin typeface="Geneva" charset="0"/>
                        </a:rPr>
                        <a:t>]</a:t>
                      </a:r>
                    </a:p>
                  </a:txBody>
                  <a:tcPr marL="130629" marR="130629" marT="65314" marB="65314"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3334557875"/>
                  </a:ext>
                </a:extLst>
              </a:tr>
              <a:tr h="709840">
                <a:tc vMerge="1">
                  <a:txBody>
                    <a:bodyPr/>
                    <a:lstStyle/>
                    <a:p>
                      <a:endParaRPr lang="en-US"/>
                    </a:p>
                  </a:txBody>
                  <a:tcPr/>
                </a:tc>
                <a:tc>
                  <a:txBody>
                    <a:bodyPr/>
                    <a:lstStyle>
                      <a:lvl1pPr defTabSz="574675">
                        <a:spcBef>
                          <a:spcPct val="20000"/>
                        </a:spcBef>
                        <a:buClr>
                          <a:schemeClr val="hlink"/>
                        </a:buClr>
                        <a:defRPr sz="2000">
                          <a:solidFill>
                            <a:schemeClr val="tx1"/>
                          </a:solidFill>
                          <a:latin typeface="Geneva" charset="0"/>
                        </a:defRPr>
                      </a:lvl1pPr>
                      <a:lvl2pPr marL="287338"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altLang="en-US" sz="2900" b="0" i="0" u="none" strike="noStrike" cap="none" normalizeH="0" baseline="0">
                        <a:ln>
                          <a:noFill/>
                        </a:ln>
                        <a:solidFill>
                          <a:schemeClr val="tx1"/>
                        </a:solidFill>
                        <a:effectLst/>
                        <a:latin typeface="Geneva" charset="0"/>
                      </a:endParaRPr>
                    </a:p>
                  </a:txBody>
                  <a:tcPr marL="130629" marR="130629" marT="65314" marB="65314" horzOverflow="overflow">
                    <a:lnL>
                      <a:noFill/>
                    </a:lnL>
                    <a:lnR>
                      <a:noFill/>
                    </a:lnR>
                    <a:lnT>
                      <a:noFill/>
                    </a:lnT>
                    <a:lnB cap="flat">
                      <a:noFill/>
                    </a:lnB>
                    <a:lnTlToBr>
                      <a:noFill/>
                    </a:lnTlToBr>
                    <a:lnBlToTr>
                      <a:noFill/>
                    </a:lnBlToTr>
                    <a:noFill/>
                  </a:tcPr>
                </a:tc>
                <a:tc>
                  <a:txBody>
                    <a:bodyPr/>
                    <a:lstStyle>
                      <a:lvl1pPr defTabSz="574675">
                        <a:spcBef>
                          <a:spcPct val="20000"/>
                        </a:spcBef>
                        <a:buClr>
                          <a:schemeClr val="hlink"/>
                        </a:buClr>
                        <a:defRPr sz="2000">
                          <a:solidFill>
                            <a:schemeClr val="tx1"/>
                          </a:solidFill>
                          <a:latin typeface="Geneva" charset="0"/>
                        </a:defRPr>
                      </a:lvl1pPr>
                      <a:lvl2pPr marL="114300"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40000"/>
                        </a:lnSpc>
                        <a:spcBef>
                          <a:spcPct val="20000"/>
                        </a:spcBef>
                        <a:spcAft>
                          <a:spcPct val="0"/>
                        </a:spcAft>
                        <a:buClr>
                          <a:schemeClr val="hlink"/>
                        </a:buClr>
                        <a:buSzTx/>
                        <a:buFontTx/>
                        <a:buNone/>
                        <a:tabLst/>
                      </a:pPr>
                      <a:r>
                        <a:rPr kumimoji="0" lang="en-US" altLang="en-US" sz="2900" b="0" i="0" u="none" strike="noStrike" cap="none" normalizeH="0" baseline="0">
                          <a:ln>
                            <a:noFill/>
                          </a:ln>
                          <a:solidFill>
                            <a:schemeClr val="tx1"/>
                          </a:solidFill>
                          <a:effectLst/>
                          <a:latin typeface="Geneva" charset="0"/>
                        </a:rPr>
                        <a:t>2</a:t>
                      </a:r>
                    </a:p>
                  </a:txBody>
                  <a:tcPr marL="130629" marR="130629" marT="65314" marB="65314" horzOverflow="overflow">
                    <a:lnL>
                      <a:noFill/>
                    </a:lnL>
                    <a:lnR>
                      <a:noFill/>
                    </a:lnR>
                    <a:lnT>
                      <a:noFill/>
                    </a:lnT>
                    <a:lnB cap="flat">
                      <a:noFill/>
                    </a:lnB>
                    <a:lnTlToBr>
                      <a:noFill/>
                    </a:lnTlToBr>
                    <a:lnBlToTr>
                      <a:noFill/>
                    </a:lnBlToTr>
                    <a:noFill/>
                  </a:tcPr>
                </a:tc>
                <a:tc>
                  <a:txBody>
                    <a:bodyPr/>
                    <a:lstStyle>
                      <a:lvl1pPr defTabSz="574675">
                        <a:spcBef>
                          <a:spcPct val="20000"/>
                        </a:spcBef>
                        <a:buClr>
                          <a:schemeClr val="hlink"/>
                        </a:buClr>
                        <a:defRPr sz="2000">
                          <a:solidFill>
                            <a:schemeClr val="tx1"/>
                          </a:solidFill>
                          <a:latin typeface="Geneva" charset="0"/>
                        </a:defRPr>
                      </a:lvl1pPr>
                      <a:lvl2pPr marL="114300" defTabSz="574675">
                        <a:spcBef>
                          <a:spcPct val="20000"/>
                        </a:spcBef>
                        <a:buClr>
                          <a:schemeClr val="hlink"/>
                        </a:buClr>
                        <a:defRPr>
                          <a:solidFill>
                            <a:schemeClr val="tx1"/>
                          </a:solidFill>
                          <a:latin typeface="Geneva" charset="0"/>
                        </a:defRPr>
                      </a:lvl2pPr>
                      <a:lvl3pPr marL="574675" defTabSz="574675">
                        <a:spcBef>
                          <a:spcPct val="20000"/>
                        </a:spcBef>
                        <a:defRPr>
                          <a:solidFill>
                            <a:schemeClr val="tx1"/>
                          </a:solidFill>
                          <a:latin typeface="Times" panose="02020603050405020304" pitchFamily="18" charset="0"/>
                        </a:defRPr>
                      </a:lvl3pPr>
                      <a:lvl4pPr marL="862013" defTabSz="574675">
                        <a:spcBef>
                          <a:spcPct val="20000"/>
                        </a:spcBef>
                        <a:defRPr sz="1100">
                          <a:solidFill>
                            <a:schemeClr val="tx1"/>
                          </a:solidFill>
                          <a:latin typeface="Times" panose="02020603050405020304" pitchFamily="18" charset="0"/>
                        </a:defRPr>
                      </a:lvl4pPr>
                      <a:lvl5pPr marL="1149350" defTabSz="574675">
                        <a:spcBef>
                          <a:spcPct val="20000"/>
                        </a:spcBef>
                        <a:defRPr sz="1100">
                          <a:solidFill>
                            <a:schemeClr val="tx1"/>
                          </a:solidFill>
                          <a:latin typeface="Times" panose="02020603050405020304" pitchFamily="18" charset="0"/>
                        </a:defRPr>
                      </a:lvl5pPr>
                      <a:lvl6pPr marL="1606550" defTabSz="574675" fontAlgn="base">
                        <a:spcBef>
                          <a:spcPct val="20000"/>
                        </a:spcBef>
                        <a:spcAft>
                          <a:spcPct val="0"/>
                        </a:spcAft>
                        <a:defRPr sz="1100">
                          <a:solidFill>
                            <a:schemeClr val="tx1"/>
                          </a:solidFill>
                          <a:latin typeface="Times" panose="02020603050405020304" pitchFamily="18" charset="0"/>
                        </a:defRPr>
                      </a:lvl6pPr>
                      <a:lvl7pPr marL="2063750" defTabSz="574675" fontAlgn="base">
                        <a:spcBef>
                          <a:spcPct val="20000"/>
                        </a:spcBef>
                        <a:spcAft>
                          <a:spcPct val="0"/>
                        </a:spcAft>
                        <a:defRPr sz="1100">
                          <a:solidFill>
                            <a:schemeClr val="tx1"/>
                          </a:solidFill>
                          <a:latin typeface="Times" panose="02020603050405020304" pitchFamily="18" charset="0"/>
                        </a:defRPr>
                      </a:lvl7pPr>
                      <a:lvl8pPr marL="2520950" defTabSz="574675" fontAlgn="base">
                        <a:spcBef>
                          <a:spcPct val="20000"/>
                        </a:spcBef>
                        <a:spcAft>
                          <a:spcPct val="0"/>
                        </a:spcAft>
                        <a:defRPr sz="1100">
                          <a:solidFill>
                            <a:schemeClr val="tx1"/>
                          </a:solidFill>
                          <a:latin typeface="Times" panose="02020603050405020304" pitchFamily="18" charset="0"/>
                        </a:defRPr>
                      </a:lvl8pPr>
                      <a:lvl9pPr marL="2978150" defTabSz="574675" fontAlgn="base">
                        <a:spcBef>
                          <a:spcPct val="20000"/>
                        </a:spcBef>
                        <a:spcAft>
                          <a:spcPct val="0"/>
                        </a:spcAft>
                        <a:defRPr sz="1100">
                          <a:solidFill>
                            <a:schemeClr val="tx1"/>
                          </a:solidFill>
                          <a:latin typeface="Times" panose="02020603050405020304" pitchFamily="18" charset="0"/>
                        </a:defRPr>
                      </a:lvl9p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altLang="en-US" sz="2900" b="0" i="0" u="none" strike="noStrike" cap="none" normalizeH="0" baseline="0" dirty="0">
                        <a:ln>
                          <a:noFill/>
                        </a:ln>
                        <a:solidFill>
                          <a:schemeClr val="tx1"/>
                        </a:solidFill>
                        <a:effectLst/>
                        <a:latin typeface="Geneva" charset="0"/>
                      </a:endParaRPr>
                    </a:p>
                  </a:txBody>
                  <a:tcPr marL="130629" marR="130629" marT="65314" marB="6531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475277770"/>
                  </a:ext>
                </a:extLst>
              </a:tr>
            </a:tbl>
          </a:graphicData>
        </a:graphic>
      </p:graphicFrame>
      <p:sp>
        <p:nvSpPr>
          <p:cNvPr id="12331" name="Line 43">
            <a:extLst>
              <a:ext uri="{FF2B5EF4-FFF2-40B4-BE49-F238E27FC236}">
                <a16:creationId xmlns:a16="http://schemas.microsoft.com/office/drawing/2014/main" id="{ED5A6AA7-C54E-4678-ABC5-3C5438612E5D}"/>
              </a:ext>
            </a:extLst>
          </p:cNvPr>
          <p:cNvSpPr>
            <a:spLocks noChangeShapeType="1"/>
          </p:cNvSpPr>
          <p:nvPr/>
        </p:nvSpPr>
        <p:spPr bwMode="auto">
          <a:xfrm>
            <a:off x="2735036" y="5497286"/>
            <a:ext cx="41365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571"/>
          </a:p>
        </p:txBody>
      </p:sp>
      <p:sp>
        <p:nvSpPr>
          <p:cNvPr id="12340" name="Text Box 52">
            <a:extLst>
              <a:ext uri="{FF2B5EF4-FFF2-40B4-BE49-F238E27FC236}">
                <a16:creationId xmlns:a16="http://schemas.microsoft.com/office/drawing/2014/main" id="{D1D1BE7E-214D-4568-8B1D-17EEADF48582}"/>
              </a:ext>
            </a:extLst>
          </p:cNvPr>
          <p:cNvSpPr txBox="1">
            <a:spLocks noChangeArrowheads="1"/>
          </p:cNvSpPr>
          <p:nvPr/>
        </p:nvSpPr>
        <p:spPr bwMode="auto">
          <a:xfrm>
            <a:off x="7633608" y="5200198"/>
            <a:ext cx="694421" cy="53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57">
                <a:latin typeface="Geneva" charset="0"/>
              </a:rPr>
              <a:t>2.5</a:t>
            </a:r>
            <a:endParaRPr lang="en-US" altLang="en-US" sz="2571"/>
          </a:p>
        </p:txBody>
      </p:sp>
      <p:sp>
        <p:nvSpPr>
          <p:cNvPr id="12341" name="Text Box 53">
            <a:extLst>
              <a:ext uri="{FF2B5EF4-FFF2-40B4-BE49-F238E27FC236}">
                <a16:creationId xmlns:a16="http://schemas.microsoft.com/office/drawing/2014/main" id="{19E6AA72-2D8E-4BEA-9693-1E6D1D973A4F}"/>
              </a:ext>
            </a:extLst>
          </p:cNvPr>
          <p:cNvSpPr txBox="1">
            <a:spLocks noChangeArrowheads="1"/>
          </p:cNvSpPr>
          <p:nvPr/>
        </p:nvSpPr>
        <p:spPr bwMode="auto">
          <a:xfrm>
            <a:off x="7198178" y="5170714"/>
            <a:ext cx="348172"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a:t>
            </a:r>
          </a:p>
        </p:txBody>
      </p:sp>
      <p:sp>
        <p:nvSpPr>
          <p:cNvPr id="12347" name="Text Box 59">
            <a:extLst>
              <a:ext uri="{FF2B5EF4-FFF2-40B4-BE49-F238E27FC236}">
                <a16:creationId xmlns:a16="http://schemas.microsoft.com/office/drawing/2014/main" id="{FCF4A085-1F9B-4899-BF0F-497A7B16FF84}"/>
              </a:ext>
            </a:extLst>
          </p:cNvPr>
          <p:cNvSpPr txBox="1">
            <a:spLocks noChangeArrowheads="1"/>
          </p:cNvSpPr>
          <p:nvPr/>
        </p:nvSpPr>
        <p:spPr bwMode="auto">
          <a:xfrm>
            <a:off x="2190750" y="5170714"/>
            <a:ext cx="348172" cy="48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571"/>
              <a:t>=</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0456BAC-80C9-4C13-8AA3-581E9464C1CE}"/>
              </a:ext>
            </a:extLst>
          </p:cNvPr>
          <p:cNvSpPr>
            <a:spLocks noGrp="1" noChangeArrowheads="1"/>
          </p:cNvSpPr>
          <p:nvPr>
            <p:ph type="title"/>
          </p:nvPr>
        </p:nvSpPr>
        <p:spPr/>
        <p:txBody>
          <a:bodyPr/>
          <a:lstStyle/>
          <a:p>
            <a:pPr eaLnBrk="1" hangingPunct="1"/>
            <a:r>
              <a:rPr lang="en-US" altLang="en-US"/>
              <a:t>Margin of Error - Candidate A</a:t>
            </a:r>
          </a:p>
        </p:txBody>
      </p:sp>
      <p:sp>
        <p:nvSpPr>
          <p:cNvPr id="25602" name="Rectangle 3">
            <a:extLst>
              <a:ext uri="{FF2B5EF4-FFF2-40B4-BE49-F238E27FC236}">
                <a16:creationId xmlns:a16="http://schemas.microsoft.com/office/drawing/2014/main" id="{9248B618-E578-455D-AA4D-1A22B5907CE9}"/>
              </a:ext>
            </a:extLst>
          </p:cNvPr>
          <p:cNvSpPr>
            <a:spLocks noGrp="1" noChangeArrowheads="1"/>
          </p:cNvSpPr>
          <p:nvPr>
            <p:ph type="body" idx="1"/>
          </p:nvPr>
        </p:nvSpPr>
        <p:spPr>
          <a:xfrm>
            <a:off x="156545" y="2323836"/>
            <a:ext cx="8830909" cy="2667176"/>
          </a:xfrm>
        </p:spPr>
        <p:txBody>
          <a:bodyPr/>
          <a:lstStyle/>
          <a:p>
            <a:pPr algn="ctr" eaLnBrk="1" hangingPunct="1">
              <a:buFontTx/>
              <a:buNone/>
            </a:pPr>
            <a:r>
              <a:rPr lang="en-US" altLang="en-US" sz="3889" dirty="0"/>
              <a:t>0.475		0.52			0.565</a:t>
            </a:r>
          </a:p>
          <a:p>
            <a:pPr algn="ctr" eaLnBrk="1" hangingPunct="1">
              <a:buFontTx/>
              <a:buNone/>
            </a:pPr>
            <a:endParaRPr lang="en-US" altLang="en-US" sz="3889" dirty="0"/>
          </a:p>
          <a:p>
            <a:pPr algn="ctr" eaLnBrk="1" hangingPunct="1">
              <a:buFontTx/>
              <a:buNone/>
            </a:pPr>
            <a:r>
              <a:rPr lang="en-US" altLang="en-US" sz="3889" dirty="0"/>
              <a:t>-0.045		+0.045</a:t>
            </a:r>
            <a:endParaRPr lang="en-US" altLang="en-US" dirty="0"/>
          </a:p>
        </p:txBody>
      </p:sp>
      <p:sp>
        <p:nvSpPr>
          <p:cNvPr id="25603" name="Line 4">
            <a:extLst>
              <a:ext uri="{FF2B5EF4-FFF2-40B4-BE49-F238E27FC236}">
                <a16:creationId xmlns:a16="http://schemas.microsoft.com/office/drawing/2014/main" id="{C4F58972-CBB4-4DDF-B004-4E2C9DEEC4E3}"/>
              </a:ext>
            </a:extLst>
          </p:cNvPr>
          <p:cNvSpPr>
            <a:spLocks noChangeShapeType="1"/>
          </p:cNvSpPr>
          <p:nvPr/>
        </p:nvSpPr>
        <p:spPr bwMode="auto">
          <a:xfrm>
            <a:off x="2122841" y="2869847"/>
            <a:ext cx="15786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5604" name="Line 5">
            <a:extLst>
              <a:ext uri="{FF2B5EF4-FFF2-40B4-BE49-F238E27FC236}">
                <a16:creationId xmlns:a16="http://schemas.microsoft.com/office/drawing/2014/main" id="{A171EA8B-B27A-4469-AFDA-CD5CC10551D5}"/>
              </a:ext>
            </a:extLst>
          </p:cNvPr>
          <p:cNvSpPr>
            <a:spLocks noChangeShapeType="1"/>
          </p:cNvSpPr>
          <p:nvPr/>
        </p:nvSpPr>
        <p:spPr bwMode="auto">
          <a:xfrm>
            <a:off x="5116160" y="2887486"/>
            <a:ext cx="17965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5605" name="Line 7">
            <a:extLst>
              <a:ext uri="{FF2B5EF4-FFF2-40B4-BE49-F238E27FC236}">
                <a16:creationId xmlns:a16="http://schemas.microsoft.com/office/drawing/2014/main" id="{4B0C02BE-00EE-4A56-A8AC-53CF6FB6D676}"/>
              </a:ext>
            </a:extLst>
          </p:cNvPr>
          <p:cNvSpPr>
            <a:spLocks noChangeShapeType="1"/>
          </p:cNvSpPr>
          <p:nvPr/>
        </p:nvSpPr>
        <p:spPr bwMode="auto">
          <a:xfrm flipV="1">
            <a:off x="2866319" y="2988910"/>
            <a:ext cx="0" cy="880181"/>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5606" name="Line 8">
            <a:extLst>
              <a:ext uri="{FF2B5EF4-FFF2-40B4-BE49-F238E27FC236}">
                <a16:creationId xmlns:a16="http://schemas.microsoft.com/office/drawing/2014/main" id="{20AEA55E-E50E-4B57-AB9A-10A7F656CFCD}"/>
              </a:ext>
            </a:extLst>
          </p:cNvPr>
          <p:cNvSpPr>
            <a:spLocks noChangeShapeType="1"/>
          </p:cNvSpPr>
          <p:nvPr/>
        </p:nvSpPr>
        <p:spPr bwMode="auto">
          <a:xfrm flipV="1">
            <a:off x="6132160" y="2988910"/>
            <a:ext cx="0" cy="880181"/>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800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5CE7EC91-4B90-46DC-A11F-BDFEA18DF97F}"/>
              </a:ext>
            </a:extLst>
          </p:cNvPr>
          <p:cNvSpPr>
            <a:spLocks noGrp="1" noChangeArrowheads="1"/>
          </p:cNvSpPr>
          <p:nvPr>
            <p:ph type="title"/>
          </p:nvPr>
        </p:nvSpPr>
        <p:spPr/>
        <p:txBody>
          <a:bodyPr/>
          <a:lstStyle/>
          <a:p>
            <a:pPr eaLnBrk="1" hangingPunct="1"/>
            <a:r>
              <a:rPr lang="en-US" altLang="en-US"/>
              <a:t>What does it mean?</a:t>
            </a:r>
          </a:p>
        </p:txBody>
      </p:sp>
      <p:sp>
        <p:nvSpPr>
          <p:cNvPr id="27650" name="Rectangle 8">
            <a:extLst>
              <a:ext uri="{FF2B5EF4-FFF2-40B4-BE49-F238E27FC236}">
                <a16:creationId xmlns:a16="http://schemas.microsoft.com/office/drawing/2014/main" id="{0BCCD0D1-0264-4FDB-9FAD-8F25CC3474CB}"/>
              </a:ext>
            </a:extLst>
          </p:cNvPr>
          <p:cNvSpPr>
            <a:spLocks noGrp="1" noChangeArrowheads="1"/>
          </p:cNvSpPr>
          <p:nvPr>
            <p:ph type="body" idx="1"/>
          </p:nvPr>
        </p:nvSpPr>
        <p:spPr>
          <a:xfrm>
            <a:off x="685272" y="2184577"/>
            <a:ext cx="7773458" cy="2048757"/>
          </a:xfrm>
        </p:spPr>
        <p:txBody>
          <a:bodyPr>
            <a:normAutofit lnSpcReduction="10000"/>
          </a:bodyPr>
          <a:lstStyle/>
          <a:p>
            <a:pPr eaLnBrk="1" hangingPunct="1"/>
            <a:r>
              <a:rPr lang="en-US" altLang="en-US"/>
              <a:t>Between 47.5% and 56.5% of the voters favor Candidate A</a:t>
            </a:r>
          </a:p>
          <a:p>
            <a:pPr eaLnBrk="1" hangingPunct="1"/>
            <a:endParaRPr lang="en-US" altLang="en-US"/>
          </a:p>
          <a:p>
            <a:pPr eaLnBrk="1" hangingPunct="1"/>
            <a:r>
              <a:rPr lang="en-US" altLang="en-US"/>
              <a:t>Margin of error is 4.5%</a:t>
            </a:r>
          </a:p>
        </p:txBody>
      </p:sp>
      <p:pic>
        <p:nvPicPr>
          <p:cNvPr id="27651" name="Picture 9">
            <a:extLst>
              <a:ext uri="{FF2B5EF4-FFF2-40B4-BE49-F238E27FC236}">
                <a16:creationId xmlns:a16="http://schemas.microsoft.com/office/drawing/2014/main" id="{FA9E9D3F-A62A-44D8-AEE7-9773F6FED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319" y="4191000"/>
            <a:ext cx="1814160" cy="169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500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83482110-A3AC-4754-BBA1-DB7E52672055}"/>
              </a:ext>
            </a:extLst>
          </p:cNvPr>
          <p:cNvSpPr>
            <a:spLocks noGrp="1" noChangeArrowheads="1"/>
          </p:cNvSpPr>
          <p:nvPr>
            <p:ph type="title"/>
          </p:nvPr>
        </p:nvSpPr>
        <p:spPr/>
        <p:txBody>
          <a:bodyPr/>
          <a:lstStyle/>
          <a:p>
            <a:pPr eaLnBrk="1" hangingPunct="1"/>
            <a:r>
              <a:rPr lang="en-US" altLang="en-US"/>
              <a:t>What about Candidate B?</a:t>
            </a:r>
          </a:p>
        </p:txBody>
      </p:sp>
      <p:sp>
        <p:nvSpPr>
          <p:cNvPr id="29698" name="Rectangle 3">
            <a:extLst>
              <a:ext uri="{FF2B5EF4-FFF2-40B4-BE49-F238E27FC236}">
                <a16:creationId xmlns:a16="http://schemas.microsoft.com/office/drawing/2014/main" id="{FA6E1377-D11A-47A0-89C1-22444BE8B336}"/>
              </a:ext>
            </a:extLst>
          </p:cNvPr>
          <p:cNvSpPr>
            <a:spLocks noGrp="1" noChangeArrowheads="1"/>
          </p:cNvSpPr>
          <p:nvPr>
            <p:ph type="body" idx="1"/>
          </p:nvPr>
        </p:nvSpPr>
        <p:spPr>
          <a:xfrm>
            <a:off x="685272" y="2099910"/>
            <a:ext cx="7773458" cy="2048757"/>
          </a:xfrm>
        </p:spPr>
        <p:txBody>
          <a:bodyPr>
            <a:normAutofit fontScale="62500" lnSpcReduction="20000"/>
          </a:bodyPr>
          <a:lstStyle/>
          <a:p>
            <a:pPr eaLnBrk="1" hangingPunct="1"/>
            <a:r>
              <a:rPr lang="en-US" altLang="en-US"/>
              <a:t>Dichotomous vote (A or B)</a:t>
            </a:r>
          </a:p>
          <a:p>
            <a:pPr eaLnBrk="1" hangingPunct="1"/>
            <a:r>
              <a:rPr lang="en-US" altLang="en-US"/>
              <a:t>Candidate A: </a:t>
            </a:r>
            <a:r>
              <a:rPr lang="en-US" altLang="en-US">
                <a:solidFill>
                  <a:srgbClr val="000000"/>
                </a:solidFill>
              </a:rPr>
              <a:t>0.475 ≤ π ≤ 0.565</a:t>
            </a:r>
          </a:p>
          <a:p>
            <a:pPr eaLnBrk="1" hangingPunct="1"/>
            <a:r>
              <a:rPr lang="en-US" altLang="en-US">
                <a:solidFill>
                  <a:srgbClr val="000000"/>
                </a:solidFill>
              </a:rPr>
              <a:t>Candidate B:</a:t>
            </a:r>
          </a:p>
          <a:p>
            <a:pPr lvl="1" eaLnBrk="1" hangingPunct="1">
              <a:buFontTx/>
              <a:buNone/>
            </a:pPr>
            <a:r>
              <a:rPr lang="en-US" altLang="en-US">
                <a:solidFill>
                  <a:srgbClr val="000000"/>
                </a:solidFill>
              </a:rPr>
              <a:t>Upper limit: 1.0 - 0.475 = 0.525</a:t>
            </a:r>
          </a:p>
          <a:p>
            <a:pPr lvl="1" eaLnBrk="1" hangingPunct="1">
              <a:buFontTx/>
              <a:buNone/>
            </a:pPr>
            <a:r>
              <a:rPr lang="en-US" altLang="en-US">
                <a:solidFill>
                  <a:srgbClr val="000000"/>
                </a:solidFill>
              </a:rPr>
              <a:t>Lower limit: 1.0 - 0.565 = 0.435</a:t>
            </a:r>
          </a:p>
          <a:p>
            <a:pPr eaLnBrk="1" hangingPunct="1">
              <a:buFontTx/>
              <a:buNone/>
            </a:pPr>
            <a:endParaRPr lang="en-US" altLang="en-US" sz="2500">
              <a:solidFill>
                <a:srgbClr val="000000"/>
              </a:solidFill>
            </a:endParaRPr>
          </a:p>
          <a:p>
            <a:pPr algn="ctr" eaLnBrk="1" hangingPunct="1">
              <a:buFontTx/>
              <a:buNone/>
            </a:pPr>
            <a:r>
              <a:rPr lang="en-US" altLang="en-US">
                <a:solidFill>
                  <a:srgbClr val="000000"/>
                </a:solidFill>
              </a:rPr>
              <a:t>0.435 ≤ π ≤ 0.525</a:t>
            </a:r>
          </a:p>
        </p:txBody>
      </p:sp>
      <p:pic>
        <p:nvPicPr>
          <p:cNvPr id="29699" name="Picture 5">
            <a:extLst>
              <a:ext uri="{FF2B5EF4-FFF2-40B4-BE49-F238E27FC236}">
                <a16:creationId xmlns:a16="http://schemas.microsoft.com/office/drawing/2014/main" id="{56F40FFF-EE3E-4682-B1A3-D8C5F2DDE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160" y="651757"/>
            <a:ext cx="1143000" cy="10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7">
            <a:extLst>
              <a:ext uri="{FF2B5EF4-FFF2-40B4-BE49-F238E27FC236}">
                <a16:creationId xmlns:a16="http://schemas.microsoft.com/office/drawing/2014/main" id="{728AD2E0-61A2-4855-B6B1-FEF8204BF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79" y="635000"/>
            <a:ext cx="1143000" cy="106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700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AE993A8C-0E50-4705-82D2-D061158AE753}"/>
              </a:ext>
            </a:extLst>
          </p:cNvPr>
          <p:cNvSpPr>
            <a:spLocks noGrp="1" noChangeArrowheads="1"/>
          </p:cNvSpPr>
          <p:nvPr>
            <p:ph type="title"/>
          </p:nvPr>
        </p:nvSpPr>
        <p:spPr/>
        <p:txBody>
          <a:bodyPr>
            <a:normAutofit fontScale="90000"/>
          </a:bodyPr>
          <a:lstStyle/>
          <a:p>
            <a:pPr eaLnBrk="1" hangingPunct="1"/>
            <a:r>
              <a:rPr lang="en-US" altLang="en-US"/>
              <a:t>Candidate B: Percentage &amp; Margin of Error</a:t>
            </a:r>
          </a:p>
        </p:txBody>
      </p:sp>
      <p:sp>
        <p:nvSpPr>
          <p:cNvPr id="31746" name="Rectangle 3">
            <a:extLst>
              <a:ext uri="{FF2B5EF4-FFF2-40B4-BE49-F238E27FC236}">
                <a16:creationId xmlns:a16="http://schemas.microsoft.com/office/drawing/2014/main" id="{AB4831A4-BC61-4A69-B994-579E6E0F530A}"/>
              </a:ext>
            </a:extLst>
          </p:cNvPr>
          <p:cNvSpPr>
            <a:spLocks noGrp="1" noChangeArrowheads="1"/>
          </p:cNvSpPr>
          <p:nvPr>
            <p:ph type="body" idx="1"/>
          </p:nvPr>
        </p:nvSpPr>
        <p:spPr>
          <a:xfrm>
            <a:off x="313090" y="2277179"/>
            <a:ext cx="8517819" cy="3386667"/>
          </a:xfrm>
        </p:spPr>
        <p:txBody>
          <a:bodyPr>
            <a:normAutofit fontScale="92500" lnSpcReduction="20000"/>
          </a:bodyPr>
          <a:lstStyle/>
          <a:p>
            <a:pPr eaLnBrk="1" hangingPunct="1"/>
            <a:r>
              <a:rPr lang="en-US" altLang="en-US" dirty="0"/>
              <a:t>Between 43.5% and 52.5% of the voters favor Candidate B</a:t>
            </a:r>
          </a:p>
          <a:p>
            <a:pPr eaLnBrk="1" hangingPunct="1"/>
            <a:endParaRPr lang="en-US" altLang="en-US" sz="2500" dirty="0"/>
          </a:p>
          <a:p>
            <a:pPr eaLnBrk="1" hangingPunct="1"/>
            <a:r>
              <a:rPr lang="en-US" altLang="en-US" dirty="0"/>
              <a:t>Margin of error = 4.5%</a:t>
            </a:r>
          </a:p>
          <a:p>
            <a:pPr eaLnBrk="1" hangingPunct="1"/>
            <a:endParaRPr lang="en-US" altLang="en-US" sz="1945" dirty="0"/>
          </a:p>
          <a:p>
            <a:pPr algn="ctr" eaLnBrk="1" hangingPunct="1">
              <a:buFontTx/>
              <a:buNone/>
            </a:pPr>
            <a:r>
              <a:rPr lang="en-US" altLang="en-US" sz="2778" dirty="0"/>
              <a:t>0.435		0.48		0.525</a:t>
            </a:r>
          </a:p>
          <a:p>
            <a:pPr algn="ctr" eaLnBrk="1" hangingPunct="1">
              <a:buFontTx/>
              <a:buNone/>
            </a:pPr>
            <a:endParaRPr lang="en-US" altLang="en-US" sz="2778" dirty="0"/>
          </a:p>
          <a:p>
            <a:pPr algn="ctr" eaLnBrk="1" hangingPunct="1">
              <a:buFontTx/>
              <a:buNone/>
            </a:pPr>
            <a:r>
              <a:rPr lang="en-US" altLang="en-US" sz="2778" dirty="0"/>
              <a:t>-0.045		+0.045</a:t>
            </a:r>
          </a:p>
        </p:txBody>
      </p:sp>
      <p:sp>
        <p:nvSpPr>
          <p:cNvPr id="31747" name="Line 4">
            <a:extLst>
              <a:ext uri="{FF2B5EF4-FFF2-40B4-BE49-F238E27FC236}">
                <a16:creationId xmlns:a16="http://schemas.microsoft.com/office/drawing/2014/main" id="{1203EFD8-592A-460C-884E-C67A824ECA54}"/>
              </a:ext>
            </a:extLst>
          </p:cNvPr>
          <p:cNvSpPr>
            <a:spLocks noChangeShapeType="1"/>
          </p:cNvSpPr>
          <p:nvPr/>
        </p:nvSpPr>
        <p:spPr bwMode="auto">
          <a:xfrm flipV="1">
            <a:off x="3124200" y="4724400"/>
            <a:ext cx="10345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1749" name="Line 8">
            <a:extLst>
              <a:ext uri="{FF2B5EF4-FFF2-40B4-BE49-F238E27FC236}">
                <a16:creationId xmlns:a16="http://schemas.microsoft.com/office/drawing/2014/main" id="{D4DA31E8-8968-4533-8A9A-C6A375DFE2CD}"/>
              </a:ext>
            </a:extLst>
          </p:cNvPr>
          <p:cNvSpPr>
            <a:spLocks noChangeShapeType="1"/>
          </p:cNvSpPr>
          <p:nvPr/>
        </p:nvSpPr>
        <p:spPr bwMode="auto">
          <a:xfrm flipV="1">
            <a:off x="4800600" y="4724817"/>
            <a:ext cx="11976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2000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408A02A-10FA-406B-BB2E-1937F236012A}"/>
              </a:ext>
            </a:extLst>
          </p:cNvPr>
          <p:cNvSpPr>
            <a:spLocks noGrp="1" noChangeArrowheads="1"/>
          </p:cNvSpPr>
          <p:nvPr>
            <p:ph type="title"/>
          </p:nvPr>
        </p:nvSpPr>
        <p:spPr/>
        <p:txBody>
          <a:bodyPr/>
          <a:lstStyle/>
          <a:p>
            <a:pPr eaLnBrk="1" hangingPunct="1"/>
            <a:r>
              <a:rPr lang="en-US" altLang="en-US"/>
              <a:t>Remember!</a:t>
            </a:r>
          </a:p>
        </p:txBody>
      </p:sp>
      <p:sp>
        <p:nvSpPr>
          <p:cNvPr id="33794" name="Rectangle 3">
            <a:extLst>
              <a:ext uri="{FF2B5EF4-FFF2-40B4-BE49-F238E27FC236}">
                <a16:creationId xmlns:a16="http://schemas.microsoft.com/office/drawing/2014/main" id="{49057857-03BD-454E-80D1-0A2E7CDF216F}"/>
              </a:ext>
            </a:extLst>
          </p:cNvPr>
          <p:cNvSpPr>
            <a:spLocks noGrp="1" noChangeArrowheads="1"/>
          </p:cNvSpPr>
          <p:nvPr>
            <p:ph type="body" idx="1"/>
          </p:nvPr>
        </p:nvSpPr>
        <p:spPr>
          <a:xfrm>
            <a:off x="685272" y="2497667"/>
            <a:ext cx="7773458" cy="3335514"/>
          </a:xfrm>
        </p:spPr>
        <p:txBody>
          <a:bodyPr/>
          <a:lstStyle/>
          <a:p>
            <a:pPr eaLnBrk="1" hangingPunct="1"/>
            <a:r>
              <a:rPr lang="en-US" altLang="en-US" sz="2778"/>
              <a:t>These margins of error are for the % of voters favoring candidate A or those favoring candidate B.</a:t>
            </a:r>
          </a:p>
          <a:p>
            <a:pPr eaLnBrk="1" hangingPunct="1"/>
            <a:endParaRPr lang="en-US" altLang="en-US" sz="2778"/>
          </a:p>
          <a:p>
            <a:pPr eaLnBrk="1" hangingPunct="1"/>
            <a:r>
              <a:rPr lang="en-US" altLang="en-US" sz="2778"/>
              <a:t>They are NOT for the difference between % of those favoring candidate A and % favoring candidate B.</a:t>
            </a:r>
          </a:p>
        </p:txBody>
      </p:sp>
      <p:pic>
        <p:nvPicPr>
          <p:cNvPr id="33795" name="Picture 4">
            <a:extLst>
              <a:ext uri="{FF2B5EF4-FFF2-40B4-BE49-F238E27FC236}">
                <a16:creationId xmlns:a16="http://schemas.microsoft.com/office/drawing/2014/main" id="{28AF65D6-1606-431C-8ACC-37127B612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60" y="736424"/>
            <a:ext cx="1379361" cy="12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a:extLst>
              <a:ext uri="{FF2B5EF4-FFF2-40B4-BE49-F238E27FC236}">
                <a16:creationId xmlns:a16="http://schemas.microsoft.com/office/drawing/2014/main" id="{47688851-D11F-4D7D-8EA5-CD00D6849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160" y="753181"/>
            <a:ext cx="1415521" cy="132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00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3103B880-B8DC-4C0F-A1D8-5CDEB2EC012B}"/>
              </a:ext>
            </a:extLst>
          </p:cNvPr>
          <p:cNvSpPr>
            <a:spLocks noGrp="1" noChangeArrowheads="1"/>
          </p:cNvSpPr>
          <p:nvPr>
            <p:ph type="title"/>
          </p:nvPr>
        </p:nvSpPr>
        <p:spPr>
          <a:xfrm>
            <a:off x="285750" y="905757"/>
            <a:ext cx="8858250" cy="1016000"/>
          </a:xfrm>
        </p:spPr>
        <p:txBody>
          <a:bodyPr/>
          <a:lstStyle/>
          <a:p>
            <a:pPr eaLnBrk="1" hangingPunct="1"/>
            <a:r>
              <a:rPr lang="en-US" altLang="en-US"/>
              <a:t>Margin of Error for Differences</a:t>
            </a:r>
          </a:p>
        </p:txBody>
      </p:sp>
      <p:sp>
        <p:nvSpPr>
          <p:cNvPr id="35842" name="Rectangle 3">
            <a:extLst>
              <a:ext uri="{FF2B5EF4-FFF2-40B4-BE49-F238E27FC236}">
                <a16:creationId xmlns:a16="http://schemas.microsoft.com/office/drawing/2014/main" id="{8FC54B58-A717-4B2F-BF48-4C7AB3FF70FB}"/>
              </a:ext>
            </a:extLst>
          </p:cNvPr>
          <p:cNvSpPr>
            <a:spLocks noGrp="1" noChangeArrowheads="1"/>
          </p:cNvSpPr>
          <p:nvPr>
            <p:ph type="body" idx="1"/>
          </p:nvPr>
        </p:nvSpPr>
        <p:spPr>
          <a:xfrm>
            <a:off x="521230" y="2142244"/>
            <a:ext cx="8101542" cy="3843514"/>
          </a:xfrm>
        </p:spPr>
        <p:txBody>
          <a:bodyPr/>
          <a:lstStyle/>
          <a:p>
            <a:pPr eaLnBrk="1" hangingPunct="1"/>
            <a:r>
              <a:rPr lang="en-US" altLang="en-US"/>
              <a:t>Margin of Error for differences: 9%</a:t>
            </a:r>
          </a:p>
          <a:p>
            <a:pPr eaLnBrk="1" hangingPunct="1"/>
            <a:endParaRPr lang="en-US" altLang="en-US" sz="2500"/>
          </a:p>
          <a:p>
            <a:pPr eaLnBrk="1" hangingPunct="1"/>
            <a:r>
              <a:rPr lang="en-US" altLang="en-US"/>
              <a:t>Individual margin of error = 4.5%</a:t>
            </a:r>
          </a:p>
          <a:p>
            <a:pPr eaLnBrk="1" hangingPunct="1"/>
            <a:endParaRPr lang="en-US" altLang="en-US" sz="2500"/>
          </a:p>
          <a:p>
            <a:pPr eaLnBrk="1" hangingPunct="1"/>
            <a:r>
              <a:rPr lang="en-US" altLang="en-US"/>
              <a:t>Remember in media reports!</a:t>
            </a:r>
          </a:p>
        </p:txBody>
      </p:sp>
      <p:pic>
        <p:nvPicPr>
          <p:cNvPr id="35843" name="Picture 4">
            <a:extLst>
              <a:ext uri="{FF2B5EF4-FFF2-40B4-BE49-F238E27FC236}">
                <a16:creationId xmlns:a16="http://schemas.microsoft.com/office/drawing/2014/main" id="{28FBEB6A-3DCA-4E7A-B1E5-2473896B9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480" y="4809244"/>
            <a:ext cx="1383771" cy="125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300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Hypothesis Testing</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3206240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E37B73A-03AB-4720-AD6F-0A58AF990186}"/>
              </a:ext>
            </a:extLst>
          </p:cNvPr>
          <p:cNvSpPr>
            <a:spLocks noGrp="1" noChangeArrowheads="1"/>
          </p:cNvSpPr>
          <p:nvPr>
            <p:ph type="title"/>
          </p:nvPr>
        </p:nvSpPr>
        <p:spPr/>
        <p:txBody>
          <a:bodyPr/>
          <a:lstStyle/>
          <a:p>
            <a:pPr eaLnBrk="1" hangingPunct="1"/>
            <a:r>
              <a:rPr lang="en-US" altLang="en-US"/>
              <a:t>Introduction</a:t>
            </a:r>
          </a:p>
        </p:txBody>
      </p:sp>
      <p:sp>
        <p:nvSpPr>
          <p:cNvPr id="14339" name="Rectangle 3">
            <a:extLst>
              <a:ext uri="{FF2B5EF4-FFF2-40B4-BE49-F238E27FC236}">
                <a16:creationId xmlns:a16="http://schemas.microsoft.com/office/drawing/2014/main" id="{F45C3CF1-AD78-417E-A6F3-745738537ECE}"/>
              </a:ext>
            </a:extLst>
          </p:cNvPr>
          <p:cNvSpPr>
            <a:spLocks noGrp="1" noChangeArrowheads="1"/>
          </p:cNvSpPr>
          <p:nvPr>
            <p:ph type="body" idx="1"/>
          </p:nvPr>
        </p:nvSpPr>
        <p:spPr/>
        <p:txBody>
          <a:bodyPr/>
          <a:lstStyle/>
          <a:p>
            <a:pPr eaLnBrk="1" hangingPunct="1"/>
            <a:r>
              <a:rPr lang="en-US" altLang="en-US"/>
              <a:t>Correct 13/16 times</a:t>
            </a:r>
          </a:p>
          <a:p>
            <a:pPr eaLnBrk="1" hangingPunct="1"/>
            <a:r>
              <a:rPr lang="en-US" altLang="en-US"/>
              <a:t>Is this proof Mr. Bond can tell the difference?</a:t>
            </a:r>
          </a:p>
        </p:txBody>
      </p:sp>
      <p:pic>
        <p:nvPicPr>
          <p:cNvPr id="14340" name="Picture 3">
            <a:extLst>
              <a:ext uri="{FF2B5EF4-FFF2-40B4-BE49-F238E27FC236}">
                <a16:creationId xmlns:a16="http://schemas.microsoft.com/office/drawing/2014/main" id="{EB294A02-02A6-4000-833E-A4BAADA00B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000" y="3893785"/>
            <a:ext cx="2518833" cy="198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a:extLst>
              <a:ext uri="{FF2B5EF4-FFF2-40B4-BE49-F238E27FC236}">
                <a16:creationId xmlns:a16="http://schemas.microsoft.com/office/drawing/2014/main" id="{85C3B125-C40A-482A-831A-CA6355D477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76333" y="3513667"/>
            <a:ext cx="2159000" cy="274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000"/>
    </mc:Choice>
    <mc:Fallback xmlns="">
      <p:transition spd="slow" advTm="2400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128F869-5A8E-41DD-BA88-FF52BA3E06E5}"/>
              </a:ext>
            </a:extLst>
          </p:cNvPr>
          <p:cNvSpPr>
            <a:spLocks noGrp="1"/>
          </p:cNvSpPr>
          <p:nvPr>
            <p:ph type="title"/>
          </p:nvPr>
        </p:nvSpPr>
        <p:spPr/>
        <p:txBody>
          <a:bodyPr/>
          <a:lstStyle/>
          <a:p>
            <a:pPr eaLnBrk="1" hangingPunct="1"/>
            <a:r>
              <a:rPr lang="en-US" altLang="en-US"/>
              <a:t>Could it be Luck?</a:t>
            </a:r>
          </a:p>
        </p:txBody>
      </p:sp>
      <p:sp>
        <p:nvSpPr>
          <p:cNvPr id="16387" name="Content Placeholder 2">
            <a:extLst>
              <a:ext uri="{FF2B5EF4-FFF2-40B4-BE49-F238E27FC236}">
                <a16:creationId xmlns:a16="http://schemas.microsoft.com/office/drawing/2014/main" id="{AADA64A0-F8E5-4423-B7BF-10A54F91FE7F}"/>
              </a:ext>
            </a:extLst>
          </p:cNvPr>
          <p:cNvSpPr>
            <a:spLocks noGrp="1"/>
          </p:cNvSpPr>
          <p:nvPr>
            <p:ph idx="1"/>
          </p:nvPr>
        </p:nvSpPr>
        <p:spPr/>
        <p:txBody>
          <a:bodyPr/>
          <a:lstStyle/>
          <a:p>
            <a:pPr eaLnBrk="1" hangingPunct="1"/>
            <a:r>
              <a:rPr lang="en-US" altLang="en-US"/>
              <a:t>He could have been lucky.</a:t>
            </a:r>
          </a:p>
          <a:p>
            <a:pPr eaLnBrk="1" hangingPunct="1"/>
            <a:r>
              <a:rPr lang="en-US" altLang="en-US"/>
              <a:t>What is the probability of getting 13 or more correct by guessing?</a:t>
            </a:r>
          </a:p>
          <a:p>
            <a:pPr eaLnBrk="1" hangingPunct="1"/>
            <a:r>
              <a:rPr lang="en-US" altLang="en-US"/>
              <a:t>p = 0.016</a:t>
            </a:r>
          </a:p>
          <a:p>
            <a:pPr eaLnBrk="1" hangingPunct="1"/>
            <a:r>
              <a:rPr lang="en-US" altLang="en-US"/>
              <a:t>Strong evidence he was not just guessing.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4B1720B-8A6A-4780-924E-7157D39465F3}"/>
              </a:ext>
            </a:extLst>
          </p:cNvPr>
          <p:cNvSpPr>
            <a:spLocks noGrp="1"/>
          </p:cNvSpPr>
          <p:nvPr>
            <p:ph type="title"/>
          </p:nvPr>
        </p:nvSpPr>
        <p:spPr/>
        <p:txBody>
          <a:bodyPr/>
          <a:lstStyle/>
          <a:p>
            <a:pPr eaLnBrk="1" hangingPunct="1"/>
            <a:r>
              <a:rPr lang="en-US" altLang="en-US"/>
              <a:t>Physicians Reactions</a:t>
            </a:r>
          </a:p>
        </p:txBody>
      </p:sp>
      <p:sp>
        <p:nvSpPr>
          <p:cNvPr id="18435" name="Content Placeholder 2">
            <a:extLst>
              <a:ext uri="{FF2B5EF4-FFF2-40B4-BE49-F238E27FC236}">
                <a16:creationId xmlns:a16="http://schemas.microsoft.com/office/drawing/2014/main" id="{73100B0F-DCD4-465C-98EC-2A541B005A08}"/>
              </a:ext>
            </a:extLst>
          </p:cNvPr>
          <p:cNvSpPr>
            <a:spLocks noGrp="1"/>
          </p:cNvSpPr>
          <p:nvPr>
            <p:ph idx="1"/>
          </p:nvPr>
        </p:nvSpPr>
        <p:spPr/>
        <p:txBody>
          <a:bodyPr/>
          <a:lstStyle/>
          <a:p>
            <a:pPr eaLnBrk="1" hangingPunct="1"/>
            <a:r>
              <a:rPr lang="en-US" altLang="en-US"/>
              <a:t>Physicians estimated time</a:t>
            </a:r>
          </a:p>
          <a:p>
            <a:pPr eaLnBrk="1" hangingPunct="1"/>
            <a:r>
              <a:rPr lang="en-US" altLang="en-US"/>
              <a:t>Obese: 24.7 minutes</a:t>
            </a:r>
          </a:p>
          <a:p>
            <a:pPr eaLnBrk="1" hangingPunct="1"/>
            <a:r>
              <a:rPr lang="en-US" altLang="en-US"/>
              <a:t>Average weight: 31.4 minutes</a:t>
            </a:r>
          </a:p>
          <a:p>
            <a:pPr eaLnBrk="1" hangingPunct="1"/>
            <a:r>
              <a:rPr lang="en-US" altLang="en-US"/>
              <a:t>Could these be chance differences?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CE9298C-D716-4EA1-BA16-715EA9925EF1}"/>
              </a:ext>
            </a:extLst>
          </p:cNvPr>
          <p:cNvSpPr>
            <a:spLocks noGrp="1" noChangeArrowheads="1"/>
          </p:cNvSpPr>
          <p:nvPr>
            <p:ph type="title"/>
          </p:nvPr>
        </p:nvSpPr>
        <p:spPr/>
        <p:txBody>
          <a:bodyPr/>
          <a:lstStyle/>
          <a:p>
            <a:r>
              <a:rPr lang="en-US" altLang="en-US"/>
              <a:t>Independence</a:t>
            </a:r>
          </a:p>
        </p:txBody>
      </p:sp>
      <p:sp>
        <p:nvSpPr>
          <p:cNvPr id="1027" name="Rectangle 3">
            <a:extLst>
              <a:ext uri="{FF2B5EF4-FFF2-40B4-BE49-F238E27FC236}">
                <a16:creationId xmlns:a16="http://schemas.microsoft.com/office/drawing/2014/main" id="{33585F84-4683-45A0-9DA6-B284ECB49EC4}"/>
              </a:ext>
            </a:extLst>
          </p:cNvPr>
          <p:cNvSpPr>
            <a:spLocks noGrp="1" noChangeArrowheads="1"/>
          </p:cNvSpPr>
          <p:nvPr>
            <p:ph type="body" idx="1"/>
          </p:nvPr>
        </p:nvSpPr>
        <p:spPr/>
        <p:txBody>
          <a:bodyPr/>
          <a:lstStyle/>
          <a:p>
            <a:r>
              <a:rPr lang="en-US" altLang="en-US"/>
              <a:t>Degrees of freedom require independence.</a:t>
            </a:r>
          </a:p>
          <a:p>
            <a:endParaRPr lang="en-US" altLang="en-US"/>
          </a:p>
          <a:p>
            <a:r>
              <a:rPr lang="en-US" altLang="en-US"/>
              <a:t>If after sampling the 1</a:t>
            </a:r>
            <a:r>
              <a:rPr lang="en-US" altLang="en-US" baseline="30000"/>
              <a:t>st</a:t>
            </a:r>
            <a:r>
              <a:rPr lang="en-US" altLang="en-US"/>
              <a:t> Martian we decided to sample his brother as our 2</a:t>
            </a:r>
            <a:r>
              <a:rPr lang="en-US" altLang="en-US" baseline="30000"/>
              <a:t>nd</a:t>
            </a:r>
            <a:r>
              <a:rPr lang="en-US" altLang="en-US"/>
              <a:t>, we lack independence.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5F5E612-4720-4538-AA46-2301E7B40220}"/>
              </a:ext>
            </a:extLst>
          </p:cNvPr>
          <p:cNvSpPr>
            <a:spLocks noGrp="1"/>
          </p:cNvSpPr>
          <p:nvPr>
            <p:ph type="title"/>
          </p:nvPr>
        </p:nvSpPr>
        <p:spPr/>
        <p:txBody>
          <a:bodyPr/>
          <a:lstStyle/>
          <a:p>
            <a:pPr eaLnBrk="1" hangingPunct="1"/>
            <a:r>
              <a:rPr lang="en-US" altLang="en-US"/>
              <a:t>Is Chance a Plausible Explanation?</a:t>
            </a:r>
          </a:p>
        </p:txBody>
      </p:sp>
      <p:sp>
        <p:nvSpPr>
          <p:cNvPr id="20483" name="Content Placeholder 2">
            <a:extLst>
              <a:ext uri="{FF2B5EF4-FFF2-40B4-BE49-F238E27FC236}">
                <a16:creationId xmlns:a16="http://schemas.microsoft.com/office/drawing/2014/main" id="{ED879DAD-B6E5-4B7B-AA95-8701C043C704}"/>
              </a:ext>
            </a:extLst>
          </p:cNvPr>
          <p:cNvSpPr>
            <a:spLocks noGrp="1"/>
          </p:cNvSpPr>
          <p:nvPr>
            <p:ph idx="1"/>
          </p:nvPr>
        </p:nvSpPr>
        <p:spPr/>
        <p:txBody>
          <a:bodyPr/>
          <a:lstStyle/>
          <a:p>
            <a:pPr eaLnBrk="1" hangingPunct="1"/>
            <a:r>
              <a:rPr lang="en-US" altLang="en-US"/>
              <a:t>What is the probability of a sample difference of 6.7 minutes or larger if there is no real difference?</a:t>
            </a:r>
          </a:p>
          <a:p>
            <a:pPr eaLnBrk="1" hangingPunct="1"/>
            <a:r>
              <a:rPr lang="en-US" altLang="en-US"/>
              <a:t>It is only 0.0057</a:t>
            </a:r>
          </a:p>
          <a:p>
            <a:pPr eaLnBrk="1" hangingPunct="1"/>
            <a:r>
              <a:rPr lang="en-US" altLang="en-US"/>
              <a:t>Unlikely that the effect is due to chance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A9DA7D1-07E1-4610-9B29-3AE6A8055B71}"/>
              </a:ext>
            </a:extLst>
          </p:cNvPr>
          <p:cNvSpPr>
            <a:spLocks noGrp="1"/>
          </p:cNvSpPr>
          <p:nvPr>
            <p:ph type="title"/>
          </p:nvPr>
        </p:nvSpPr>
        <p:spPr/>
        <p:txBody>
          <a:bodyPr/>
          <a:lstStyle/>
          <a:p>
            <a:pPr eaLnBrk="1" hangingPunct="1"/>
            <a:r>
              <a:rPr lang="en-US" altLang="en-US"/>
              <a:t>The Probability Value</a:t>
            </a:r>
          </a:p>
        </p:txBody>
      </p:sp>
      <p:sp>
        <p:nvSpPr>
          <p:cNvPr id="22531" name="Content Placeholder 2">
            <a:extLst>
              <a:ext uri="{FF2B5EF4-FFF2-40B4-BE49-F238E27FC236}">
                <a16:creationId xmlns:a16="http://schemas.microsoft.com/office/drawing/2014/main" id="{F712DFB7-7D9B-4E9E-940A-72E09BF7DE58}"/>
              </a:ext>
            </a:extLst>
          </p:cNvPr>
          <p:cNvSpPr>
            <a:spLocks noGrp="1"/>
          </p:cNvSpPr>
          <p:nvPr>
            <p:ph idx="1"/>
          </p:nvPr>
        </p:nvSpPr>
        <p:spPr/>
        <p:txBody>
          <a:bodyPr/>
          <a:lstStyle/>
          <a:p>
            <a:pPr eaLnBrk="1" hangingPunct="1"/>
            <a:r>
              <a:rPr lang="en-US" altLang="en-US"/>
              <a:t>Not the probability he cannot tell the difference</a:t>
            </a:r>
          </a:p>
          <a:p>
            <a:pPr eaLnBrk="1" hangingPunct="1"/>
            <a:r>
              <a:rPr lang="en-US" altLang="en-US"/>
              <a:t>It is the probability of a certain outcome assuming a state of the world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47AFEDA-5F36-4BA1-BF8B-C97FA86FE328}"/>
              </a:ext>
            </a:extLst>
          </p:cNvPr>
          <p:cNvSpPr>
            <a:spLocks noGrp="1"/>
          </p:cNvSpPr>
          <p:nvPr>
            <p:ph type="title"/>
          </p:nvPr>
        </p:nvSpPr>
        <p:spPr/>
        <p:txBody>
          <a:bodyPr/>
          <a:lstStyle/>
          <a:p>
            <a:pPr eaLnBrk="1" hangingPunct="1"/>
            <a:r>
              <a:rPr lang="en-US" altLang="en-US"/>
              <a:t>Another Example</a:t>
            </a:r>
          </a:p>
        </p:txBody>
      </p:sp>
      <p:sp>
        <p:nvSpPr>
          <p:cNvPr id="24579" name="Content Placeholder 2">
            <a:extLst>
              <a:ext uri="{FF2B5EF4-FFF2-40B4-BE49-F238E27FC236}">
                <a16:creationId xmlns:a16="http://schemas.microsoft.com/office/drawing/2014/main" id="{8A63C09E-817F-4F8A-BC1A-003F7818AA5A}"/>
              </a:ext>
            </a:extLst>
          </p:cNvPr>
          <p:cNvSpPr>
            <a:spLocks noGrp="1"/>
          </p:cNvSpPr>
          <p:nvPr>
            <p:ph idx="1"/>
          </p:nvPr>
        </p:nvSpPr>
        <p:spPr/>
        <p:txBody>
          <a:bodyPr/>
          <a:lstStyle/>
          <a:p>
            <a:pPr eaLnBrk="1" hangingPunct="1"/>
            <a:r>
              <a:rPr lang="en-US" altLang="en-US"/>
              <a:t>Bird is correct 9/16 times</a:t>
            </a:r>
          </a:p>
          <a:p>
            <a:pPr eaLnBrk="1" hangingPunct="1"/>
            <a:r>
              <a:rPr lang="en-US" altLang="en-US"/>
              <a:t>Could do that well (or better) 0.40 of the time if only guessing</a:t>
            </a:r>
          </a:p>
          <a:p>
            <a:pPr eaLnBrk="1" hangingPunct="1"/>
            <a:r>
              <a:rPr lang="en-US" altLang="en-US"/>
              <a:t>The probability that the bird is only guessing is </a:t>
            </a:r>
            <a:r>
              <a:rPr lang="en-US" altLang="en-US" b="1"/>
              <a:t>not </a:t>
            </a:r>
            <a:r>
              <a:rPr lang="en-US" altLang="en-US"/>
              <a:t>0.40.</a:t>
            </a:r>
          </a:p>
          <a:p>
            <a:pPr eaLnBrk="1" hangingPunct="1"/>
            <a:r>
              <a:rPr lang="en-US" altLang="en-US"/>
              <a:t>It is much higher!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B9272D5-7FA8-47E4-9806-8918147E0649}"/>
              </a:ext>
            </a:extLst>
          </p:cNvPr>
          <p:cNvSpPr>
            <a:spLocks noGrp="1"/>
          </p:cNvSpPr>
          <p:nvPr>
            <p:ph type="title"/>
          </p:nvPr>
        </p:nvSpPr>
        <p:spPr/>
        <p:txBody>
          <a:bodyPr/>
          <a:lstStyle/>
          <a:p>
            <a:pPr eaLnBrk="1" hangingPunct="1"/>
            <a:r>
              <a:rPr lang="en-US" altLang="en-US"/>
              <a:t>What is the Probability</a:t>
            </a:r>
          </a:p>
        </p:txBody>
      </p:sp>
      <p:sp>
        <p:nvSpPr>
          <p:cNvPr id="26627" name="Content Placeholder 2">
            <a:extLst>
              <a:ext uri="{FF2B5EF4-FFF2-40B4-BE49-F238E27FC236}">
                <a16:creationId xmlns:a16="http://schemas.microsoft.com/office/drawing/2014/main" id="{7D5A3C96-7C12-4C78-8C9F-E789A476FDE3}"/>
              </a:ext>
            </a:extLst>
          </p:cNvPr>
          <p:cNvSpPr>
            <a:spLocks noGrp="1"/>
          </p:cNvSpPr>
          <p:nvPr>
            <p:ph idx="1"/>
          </p:nvPr>
        </p:nvSpPr>
        <p:spPr/>
        <p:txBody>
          <a:bodyPr/>
          <a:lstStyle/>
          <a:p>
            <a:pPr eaLnBrk="1" hangingPunct="1"/>
            <a:r>
              <a:rPr lang="en-US" altLang="en-US"/>
              <a:t>It is the probability of an outcome given a state of nature.</a:t>
            </a:r>
          </a:p>
          <a:p>
            <a:pPr eaLnBrk="1" hangingPunct="1"/>
            <a:r>
              <a:rPr lang="en-US" altLang="en-US"/>
              <a:t>It is not the probability of a state of nature.</a:t>
            </a:r>
          </a:p>
          <a:p>
            <a:pPr eaLnBrk="1" hangingPunct="1"/>
            <a:r>
              <a:rPr lang="en-US" altLang="en-US"/>
              <a:t>Possible states of nature are called “hypotheses” in statistics.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DC21B6A-4141-4245-8C01-116FDCCD23D2}"/>
              </a:ext>
            </a:extLst>
          </p:cNvPr>
          <p:cNvSpPr>
            <a:spLocks noGrp="1"/>
          </p:cNvSpPr>
          <p:nvPr>
            <p:ph type="title"/>
          </p:nvPr>
        </p:nvSpPr>
        <p:spPr/>
        <p:txBody>
          <a:bodyPr/>
          <a:lstStyle/>
          <a:p>
            <a:pPr eaLnBrk="1" hangingPunct="1"/>
            <a:r>
              <a:rPr lang="en-US" altLang="en-US"/>
              <a:t>The Null Hypothesis</a:t>
            </a:r>
          </a:p>
        </p:txBody>
      </p:sp>
      <p:pic>
        <p:nvPicPr>
          <p:cNvPr id="28675" name="Picture 4">
            <a:extLst>
              <a:ext uri="{FF2B5EF4-FFF2-40B4-BE49-F238E27FC236}">
                <a16:creationId xmlns:a16="http://schemas.microsoft.com/office/drawing/2014/main" id="{CD9EE3F0-935C-45FB-86AE-A170D2063D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4333" y="2709334"/>
            <a:ext cx="5799667" cy="19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EFC1F5F-D581-43EA-8514-7B02A799D3BD}"/>
              </a:ext>
            </a:extLst>
          </p:cNvPr>
          <p:cNvSpPr>
            <a:spLocks noGrp="1"/>
          </p:cNvSpPr>
          <p:nvPr>
            <p:ph type="title"/>
          </p:nvPr>
        </p:nvSpPr>
        <p:spPr/>
        <p:txBody>
          <a:bodyPr/>
          <a:lstStyle/>
          <a:p>
            <a:pPr eaLnBrk="1" hangingPunct="1"/>
            <a:r>
              <a:rPr lang="en-US" altLang="en-US"/>
              <a:t>Correlational Study</a:t>
            </a:r>
          </a:p>
        </p:txBody>
      </p:sp>
      <p:sp>
        <p:nvSpPr>
          <p:cNvPr id="30723" name="Content Placeholder 2">
            <a:extLst>
              <a:ext uri="{FF2B5EF4-FFF2-40B4-BE49-F238E27FC236}">
                <a16:creationId xmlns:a16="http://schemas.microsoft.com/office/drawing/2014/main" id="{FE4AD638-4279-43C2-AE6F-261BB54AFD1E}"/>
              </a:ext>
            </a:extLst>
          </p:cNvPr>
          <p:cNvSpPr>
            <a:spLocks noGrp="1"/>
          </p:cNvSpPr>
          <p:nvPr>
            <p:ph idx="1"/>
          </p:nvPr>
        </p:nvSpPr>
        <p:spPr/>
        <p:txBody>
          <a:bodyPr/>
          <a:lstStyle/>
          <a:p>
            <a:pPr eaLnBrk="1" hangingPunct="1"/>
            <a:r>
              <a:rPr lang="en-US" altLang="en-US"/>
              <a:t>Population Correlation is 0.</a:t>
            </a:r>
          </a:p>
          <a:p>
            <a:pPr eaLnBrk="1" hangingPunct="1"/>
            <a:r>
              <a:rPr lang="en-US" altLang="en-US"/>
              <a:t> </a:t>
            </a:r>
          </a:p>
        </p:txBody>
      </p:sp>
      <p:pic>
        <p:nvPicPr>
          <p:cNvPr id="30724" name="Picture 7">
            <a:extLst>
              <a:ext uri="{FF2B5EF4-FFF2-40B4-BE49-F238E27FC236}">
                <a16:creationId xmlns:a16="http://schemas.microsoft.com/office/drawing/2014/main" id="{59E793F7-C57E-4F2F-AAC1-6521553168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7667" y="2921000"/>
            <a:ext cx="2074333" cy="31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a:extLst>
              <a:ext uri="{FF2B5EF4-FFF2-40B4-BE49-F238E27FC236}">
                <a16:creationId xmlns:a16="http://schemas.microsoft.com/office/drawing/2014/main" id="{9C9CB122-3DFD-40E0-AAEB-E37675953D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8334" y="2794000"/>
            <a:ext cx="1312333" cy="55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2345071-C1F2-4854-9CF3-E1A97379BD94}"/>
              </a:ext>
            </a:extLst>
          </p:cNvPr>
          <p:cNvSpPr>
            <a:spLocks noGrp="1"/>
          </p:cNvSpPr>
          <p:nvPr>
            <p:ph type="title"/>
          </p:nvPr>
        </p:nvSpPr>
        <p:spPr/>
        <p:txBody>
          <a:bodyPr/>
          <a:lstStyle/>
          <a:p>
            <a:pPr eaLnBrk="1" hangingPunct="1"/>
            <a:r>
              <a:rPr lang="en-US" altLang="en-US"/>
              <a:t>The Null is Not Always 0</a:t>
            </a:r>
          </a:p>
        </p:txBody>
      </p:sp>
      <p:sp>
        <p:nvSpPr>
          <p:cNvPr id="32771" name="Content Placeholder 2">
            <a:extLst>
              <a:ext uri="{FF2B5EF4-FFF2-40B4-BE49-F238E27FC236}">
                <a16:creationId xmlns:a16="http://schemas.microsoft.com/office/drawing/2014/main" id="{3C30F353-DAC0-4F4C-8A28-DAAC3EFBBBB2}"/>
              </a:ext>
            </a:extLst>
          </p:cNvPr>
          <p:cNvSpPr>
            <a:spLocks noGrp="1"/>
          </p:cNvSpPr>
          <p:nvPr>
            <p:ph idx="1"/>
          </p:nvPr>
        </p:nvSpPr>
        <p:spPr/>
        <p:txBody>
          <a:bodyPr/>
          <a:lstStyle/>
          <a:p>
            <a:pPr eaLnBrk="1" hangingPunct="1"/>
            <a:r>
              <a:rPr lang="en-US" altLang="en-US"/>
              <a:t>Is the person better than chance at predicting the outcome of a coin flip?</a:t>
            </a:r>
          </a:p>
          <a:p>
            <a:pPr eaLnBrk="1" hangingPunct="1"/>
            <a:r>
              <a:rPr lang="en-US" altLang="en-US"/>
              <a:t> </a:t>
            </a:r>
          </a:p>
          <a:p>
            <a:pPr eaLnBrk="1" hangingPunct="1"/>
            <a:endParaRPr lang="en-US" altLang="en-US"/>
          </a:p>
        </p:txBody>
      </p:sp>
      <p:pic>
        <p:nvPicPr>
          <p:cNvPr id="32772" name="Picture 4">
            <a:extLst>
              <a:ext uri="{FF2B5EF4-FFF2-40B4-BE49-F238E27FC236}">
                <a16:creationId xmlns:a16="http://schemas.microsoft.com/office/drawing/2014/main" id="{A459606F-A28F-4410-BA29-433B445745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3810000"/>
            <a:ext cx="2017007" cy="4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C8D4CB6-93F7-49FE-B6F0-677312F21F83}"/>
              </a:ext>
            </a:extLst>
          </p:cNvPr>
          <p:cNvSpPr>
            <a:spLocks noGrp="1"/>
          </p:cNvSpPr>
          <p:nvPr>
            <p:ph type="title"/>
          </p:nvPr>
        </p:nvSpPr>
        <p:spPr/>
        <p:txBody>
          <a:bodyPr>
            <a:normAutofit fontScale="90000"/>
          </a:bodyPr>
          <a:lstStyle/>
          <a:p>
            <a:pPr eaLnBrk="1" hangingPunct="1"/>
            <a:r>
              <a:rPr lang="en-US" altLang="en-US"/>
              <a:t>Researchers Hope to Reject the Null Hypothesis</a:t>
            </a:r>
          </a:p>
        </p:txBody>
      </p:sp>
      <p:sp>
        <p:nvSpPr>
          <p:cNvPr id="34819" name="Content Placeholder 2">
            <a:extLst>
              <a:ext uri="{FF2B5EF4-FFF2-40B4-BE49-F238E27FC236}">
                <a16:creationId xmlns:a16="http://schemas.microsoft.com/office/drawing/2014/main" id="{B1C1599B-9980-4A1D-AF4A-BC20FA580641}"/>
              </a:ext>
            </a:extLst>
          </p:cNvPr>
          <p:cNvSpPr>
            <a:spLocks noGrp="1"/>
          </p:cNvSpPr>
          <p:nvPr>
            <p:ph idx="1"/>
          </p:nvPr>
        </p:nvSpPr>
        <p:spPr/>
        <p:txBody>
          <a:bodyPr/>
          <a:lstStyle/>
          <a:p>
            <a:pPr eaLnBrk="1" hangingPunct="1"/>
            <a:r>
              <a:rPr lang="en-US" altLang="en-US"/>
              <a:t>The null hypothesis is the opposite of the researcher’s hypothesis</a:t>
            </a:r>
          </a:p>
          <a:p>
            <a:pPr eaLnBrk="1" hangingPunct="1"/>
            <a:r>
              <a:rPr lang="en-US" altLang="en-US"/>
              <a:t>Researcher hopes to reject the null hypothesis to support his or her hypothesis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Significance Testing</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8886271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927C8DC-28E7-4CBD-82E2-FAE4DE307C5D}"/>
              </a:ext>
            </a:extLst>
          </p:cNvPr>
          <p:cNvSpPr>
            <a:spLocks noGrp="1"/>
          </p:cNvSpPr>
          <p:nvPr>
            <p:ph type="title"/>
          </p:nvPr>
        </p:nvSpPr>
        <p:spPr/>
        <p:txBody>
          <a:bodyPr/>
          <a:lstStyle/>
          <a:p>
            <a:pPr eaLnBrk="1" hangingPunct="1"/>
            <a:r>
              <a:rPr lang="en-US" altLang="en-US"/>
              <a:t>Alternative Hypothesis</a:t>
            </a:r>
          </a:p>
        </p:txBody>
      </p:sp>
      <p:sp>
        <p:nvSpPr>
          <p:cNvPr id="36867" name="Content Placeholder 2">
            <a:extLst>
              <a:ext uri="{FF2B5EF4-FFF2-40B4-BE49-F238E27FC236}">
                <a16:creationId xmlns:a16="http://schemas.microsoft.com/office/drawing/2014/main" id="{84352628-19C8-450B-9449-BCABF62ACD17}"/>
              </a:ext>
            </a:extLst>
          </p:cNvPr>
          <p:cNvSpPr>
            <a:spLocks noGrp="1"/>
          </p:cNvSpPr>
          <p:nvPr>
            <p:ph idx="1"/>
          </p:nvPr>
        </p:nvSpPr>
        <p:spPr/>
        <p:txBody>
          <a:bodyPr/>
          <a:lstStyle/>
          <a:p>
            <a:pPr eaLnBrk="1" hangingPunct="1"/>
            <a:r>
              <a:rPr lang="en-US" altLang="en-US" dirty="0"/>
              <a:t>Null Hypothesis:</a:t>
            </a:r>
          </a:p>
          <a:p>
            <a:pPr eaLnBrk="1" hangingPunct="1"/>
            <a:r>
              <a:rPr lang="en-US" altLang="en-US" dirty="0"/>
              <a:t>Alternatives: </a:t>
            </a:r>
          </a:p>
          <a:p>
            <a:pPr lvl="1" eaLnBrk="1" hangingPunct="1"/>
            <a:br>
              <a:rPr lang="en-US" altLang="en-US" dirty="0"/>
            </a:br>
            <a:r>
              <a:rPr lang="en-US" altLang="en-US" dirty="0"/>
              <a:t> </a:t>
            </a:r>
          </a:p>
          <a:p>
            <a:pPr lvl="1" eaLnBrk="1" hangingPunct="1"/>
            <a:r>
              <a:rPr lang="en-US" altLang="en-US" dirty="0"/>
              <a:t>  </a:t>
            </a:r>
          </a:p>
        </p:txBody>
      </p:sp>
      <p:pic>
        <p:nvPicPr>
          <p:cNvPr id="36868" name="Picture 6">
            <a:extLst>
              <a:ext uri="{FF2B5EF4-FFF2-40B4-BE49-F238E27FC236}">
                <a16:creationId xmlns:a16="http://schemas.microsoft.com/office/drawing/2014/main" id="{D42E8F12-BC6B-4956-B5EC-29661B193D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37063" y="1600200"/>
            <a:ext cx="3556000" cy="58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7">
            <a:extLst>
              <a:ext uri="{FF2B5EF4-FFF2-40B4-BE49-F238E27FC236}">
                <a16:creationId xmlns:a16="http://schemas.microsoft.com/office/drawing/2014/main" id="{88B24324-4200-4704-8EB3-36D55E9F28C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1667" y="3386667"/>
            <a:ext cx="295539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8">
            <a:extLst>
              <a:ext uri="{FF2B5EF4-FFF2-40B4-BE49-F238E27FC236}">
                <a16:creationId xmlns:a16="http://schemas.microsoft.com/office/drawing/2014/main" id="{C8D0F1BB-F139-450A-8BF6-4F8F8114C74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39333" y="4318000"/>
            <a:ext cx="2689049" cy="4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BF8847A-73F0-467C-B00A-2A7D646C6A21}"/>
              </a:ext>
            </a:extLst>
          </p:cNvPr>
          <p:cNvSpPr>
            <a:spLocks noGrp="1" noChangeArrowheads="1"/>
          </p:cNvSpPr>
          <p:nvPr>
            <p:ph type="title"/>
          </p:nvPr>
        </p:nvSpPr>
        <p:spPr/>
        <p:txBody>
          <a:bodyPr/>
          <a:lstStyle/>
          <a:p>
            <a:r>
              <a:rPr lang="en-US" altLang="en-US"/>
              <a:t>df with Estimated Mean</a:t>
            </a:r>
          </a:p>
        </p:txBody>
      </p:sp>
      <p:sp>
        <p:nvSpPr>
          <p:cNvPr id="14339" name="Rectangle 3">
            <a:extLst>
              <a:ext uri="{FF2B5EF4-FFF2-40B4-BE49-F238E27FC236}">
                <a16:creationId xmlns:a16="http://schemas.microsoft.com/office/drawing/2014/main" id="{FCAA0109-44D8-43E9-B0EF-580D77361D1B}"/>
              </a:ext>
            </a:extLst>
          </p:cNvPr>
          <p:cNvSpPr>
            <a:spLocks noGrp="1" noChangeArrowheads="1"/>
          </p:cNvSpPr>
          <p:nvPr>
            <p:ph type="body" idx="1"/>
          </p:nvPr>
        </p:nvSpPr>
        <p:spPr/>
        <p:txBody>
          <a:bodyPr/>
          <a:lstStyle/>
          <a:p>
            <a:r>
              <a:rPr lang="en-US" altLang="en-US"/>
              <a:t>Rare to know population mean</a:t>
            </a:r>
          </a:p>
          <a:p>
            <a:pPr lvl="1"/>
            <a:r>
              <a:rPr lang="en-US" altLang="en-US"/>
              <a:t>We can estimate the population mean with sample mean.</a:t>
            </a:r>
          </a:p>
          <a:p>
            <a:pPr lvl="1"/>
            <a:endParaRPr lang="en-US" altLang="en-US"/>
          </a:p>
          <a:p>
            <a:r>
              <a:rPr lang="en-US" altLang="en-US"/>
              <a:t>Using an estimated mean affects the degrees of freedom.</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E37B73A-03AB-4720-AD6F-0A58AF990186}"/>
              </a:ext>
            </a:extLst>
          </p:cNvPr>
          <p:cNvSpPr>
            <a:spLocks noGrp="1" noChangeArrowheads="1"/>
          </p:cNvSpPr>
          <p:nvPr>
            <p:ph type="title"/>
          </p:nvPr>
        </p:nvSpPr>
        <p:spPr/>
        <p:txBody>
          <a:bodyPr/>
          <a:lstStyle/>
          <a:p>
            <a:pPr eaLnBrk="1" hangingPunct="1"/>
            <a:r>
              <a:rPr lang="en-US" altLang="en-US"/>
              <a:t>Introduction</a:t>
            </a:r>
          </a:p>
        </p:txBody>
      </p:sp>
      <p:sp>
        <p:nvSpPr>
          <p:cNvPr id="14339" name="Rectangle 3">
            <a:extLst>
              <a:ext uri="{FF2B5EF4-FFF2-40B4-BE49-F238E27FC236}">
                <a16:creationId xmlns:a16="http://schemas.microsoft.com/office/drawing/2014/main" id="{F45C3CF1-AD78-417E-A6F3-745738537ECE}"/>
              </a:ext>
            </a:extLst>
          </p:cNvPr>
          <p:cNvSpPr>
            <a:spLocks noGrp="1" noChangeArrowheads="1"/>
          </p:cNvSpPr>
          <p:nvPr>
            <p:ph type="body" idx="1"/>
          </p:nvPr>
        </p:nvSpPr>
        <p:spPr/>
        <p:txBody>
          <a:bodyPr/>
          <a:lstStyle/>
          <a:p>
            <a:pPr eaLnBrk="1" hangingPunct="1"/>
            <a:r>
              <a:rPr lang="en-US" altLang="en-US"/>
              <a:t>Correct 13/16 times</a:t>
            </a:r>
          </a:p>
          <a:p>
            <a:pPr eaLnBrk="1" hangingPunct="1"/>
            <a:r>
              <a:rPr lang="en-US" altLang="en-US"/>
              <a:t>Is this proof Mr. Bond can tell the difference?</a:t>
            </a:r>
          </a:p>
        </p:txBody>
      </p:sp>
      <p:pic>
        <p:nvPicPr>
          <p:cNvPr id="14340" name="Picture 3">
            <a:extLst>
              <a:ext uri="{FF2B5EF4-FFF2-40B4-BE49-F238E27FC236}">
                <a16:creationId xmlns:a16="http://schemas.microsoft.com/office/drawing/2014/main" id="{EB294A02-02A6-4000-833E-A4BAADA00B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000" y="3893785"/>
            <a:ext cx="2518833" cy="1982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a:extLst>
              <a:ext uri="{FF2B5EF4-FFF2-40B4-BE49-F238E27FC236}">
                <a16:creationId xmlns:a16="http://schemas.microsoft.com/office/drawing/2014/main" id="{85C3B125-C40A-482A-831A-CA6355D477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76333" y="3513667"/>
            <a:ext cx="2159000" cy="274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000"/>
    </mc:Choice>
    <mc:Fallback xmlns="">
      <p:transition spd="slow" advTm="2400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128F869-5A8E-41DD-BA88-FF52BA3E06E5}"/>
              </a:ext>
            </a:extLst>
          </p:cNvPr>
          <p:cNvSpPr>
            <a:spLocks noGrp="1"/>
          </p:cNvSpPr>
          <p:nvPr>
            <p:ph type="title"/>
          </p:nvPr>
        </p:nvSpPr>
        <p:spPr/>
        <p:txBody>
          <a:bodyPr/>
          <a:lstStyle/>
          <a:p>
            <a:pPr eaLnBrk="1" hangingPunct="1"/>
            <a:r>
              <a:rPr lang="en-US" altLang="en-US"/>
              <a:t>Could it be Luck?</a:t>
            </a:r>
          </a:p>
        </p:txBody>
      </p:sp>
      <p:sp>
        <p:nvSpPr>
          <p:cNvPr id="16387" name="Content Placeholder 2">
            <a:extLst>
              <a:ext uri="{FF2B5EF4-FFF2-40B4-BE49-F238E27FC236}">
                <a16:creationId xmlns:a16="http://schemas.microsoft.com/office/drawing/2014/main" id="{AADA64A0-F8E5-4423-B7BF-10A54F91FE7F}"/>
              </a:ext>
            </a:extLst>
          </p:cNvPr>
          <p:cNvSpPr>
            <a:spLocks noGrp="1"/>
          </p:cNvSpPr>
          <p:nvPr>
            <p:ph idx="1"/>
          </p:nvPr>
        </p:nvSpPr>
        <p:spPr/>
        <p:txBody>
          <a:bodyPr/>
          <a:lstStyle/>
          <a:p>
            <a:pPr eaLnBrk="1" hangingPunct="1"/>
            <a:r>
              <a:rPr lang="en-US" altLang="en-US" dirty="0"/>
              <a:t>He could have been lucky.</a:t>
            </a:r>
          </a:p>
          <a:p>
            <a:pPr eaLnBrk="1" hangingPunct="1"/>
            <a:r>
              <a:rPr lang="en-US" altLang="en-US" dirty="0"/>
              <a:t>What is the probability of getting 13 or more correct by guessing?</a:t>
            </a:r>
          </a:p>
          <a:p>
            <a:pPr eaLnBrk="1" hangingPunct="1"/>
            <a:r>
              <a:rPr lang="en-US" altLang="en-US" dirty="0"/>
              <a:t>p = 0.0106</a:t>
            </a:r>
          </a:p>
          <a:p>
            <a:pPr eaLnBrk="1" hangingPunct="1"/>
            <a:r>
              <a:rPr lang="en-US" altLang="en-US" dirty="0"/>
              <a:t>Strong evidence he was not just guessing.</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4B1720B-8A6A-4780-924E-7157D39465F3}"/>
              </a:ext>
            </a:extLst>
          </p:cNvPr>
          <p:cNvSpPr>
            <a:spLocks noGrp="1"/>
          </p:cNvSpPr>
          <p:nvPr>
            <p:ph type="title"/>
          </p:nvPr>
        </p:nvSpPr>
        <p:spPr/>
        <p:txBody>
          <a:bodyPr/>
          <a:lstStyle/>
          <a:p>
            <a:pPr eaLnBrk="1" hangingPunct="1"/>
            <a:r>
              <a:rPr lang="en-US" altLang="en-US"/>
              <a:t>Physicians Reactions</a:t>
            </a:r>
          </a:p>
        </p:txBody>
      </p:sp>
      <p:sp>
        <p:nvSpPr>
          <p:cNvPr id="18435" name="Content Placeholder 2">
            <a:extLst>
              <a:ext uri="{FF2B5EF4-FFF2-40B4-BE49-F238E27FC236}">
                <a16:creationId xmlns:a16="http://schemas.microsoft.com/office/drawing/2014/main" id="{73100B0F-DCD4-465C-98EC-2A541B005A08}"/>
              </a:ext>
            </a:extLst>
          </p:cNvPr>
          <p:cNvSpPr>
            <a:spLocks noGrp="1"/>
          </p:cNvSpPr>
          <p:nvPr>
            <p:ph idx="1"/>
          </p:nvPr>
        </p:nvSpPr>
        <p:spPr/>
        <p:txBody>
          <a:bodyPr/>
          <a:lstStyle/>
          <a:p>
            <a:pPr eaLnBrk="1" hangingPunct="1"/>
            <a:r>
              <a:rPr lang="en-US" altLang="en-US"/>
              <a:t>Physicians estimated time</a:t>
            </a:r>
          </a:p>
          <a:p>
            <a:pPr eaLnBrk="1" hangingPunct="1"/>
            <a:r>
              <a:rPr lang="en-US" altLang="en-US"/>
              <a:t>Obese: 24.7 minutes</a:t>
            </a:r>
          </a:p>
          <a:p>
            <a:pPr eaLnBrk="1" hangingPunct="1"/>
            <a:r>
              <a:rPr lang="en-US" altLang="en-US"/>
              <a:t>Average weight: 31.4 minutes</a:t>
            </a:r>
          </a:p>
          <a:p>
            <a:pPr eaLnBrk="1" hangingPunct="1"/>
            <a:r>
              <a:rPr lang="en-US" altLang="en-US"/>
              <a:t>Could these be chance differences?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D5F5E612-4720-4538-AA46-2301E7B40220}"/>
              </a:ext>
            </a:extLst>
          </p:cNvPr>
          <p:cNvSpPr>
            <a:spLocks noGrp="1"/>
          </p:cNvSpPr>
          <p:nvPr>
            <p:ph type="title"/>
          </p:nvPr>
        </p:nvSpPr>
        <p:spPr/>
        <p:txBody>
          <a:bodyPr/>
          <a:lstStyle/>
          <a:p>
            <a:pPr eaLnBrk="1" hangingPunct="1"/>
            <a:r>
              <a:rPr lang="en-US" altLang="en-US"/>
              <a:t>Is Chance a Plausible Explanation?</a:t>
            </a:r>
          </a:p>
        </p:txBody>
      </p:sp>
      <p:sp>
        <p:nvSpPr>
          <p:cNvPr id="20483" name="Content Placeholder 2">
            <a:extLst>
              <a:ext uri="{FF2B5EF4-FFF2-40B4-BE49-F238E27FC236}">
                <a16:creationId xmlns:a16="http://schemas.microsoft.com/office/drawing/2014/main" id="{ED879DAD-B6E5-4B7B-AA95-8701C043C704}"/>
              </a:ext>
            </a:extLst>
          </p:cNvPr>
          <p:cNvSpPr>
            <a:spLocks noGrp="1"/>
          </p:cNvSpPr>
          <p:nvPr>
            <p:ph idx="1"/>
          </p:nvPr>
        </p:nvSpPr>
        <p:spPr/>
        <p:txBody>
          <a:bodyPr/>
          <a:lstStyle/>
          <a:p>
            <a:pPr eaLnBrk="1" hangingPunct="1"/>
            <a:r>
              <a:rPr lang="en-US" altLang="en-US"/>
              <a:t>What is the probability of a sample difference of 6.7 minutes or larger if there is no real difference?</a:t>
            </a:r>
          </a:p>
          <a:p>
            <a:pPr eaLnBrk="1" hangingPunct="1"/>
            <a:r>
              <a:rPr lang="en-US" altLang="en-US"/>
              <a:t>It is only 0.0057</a:t>
            </a:r>
          </a:p>
          <a:p>
            <a:pPr eaLnBrk="1" hangingPunct="1"/>
            <a:r>
              <a:rPr lang="en-US" altLang="en-US"/>
              <a:t>Unlikely that the effect is due to chance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A9DA7D1-07E1-4610-9B29-3AE6A8055B71}"/>
              </a:ext>
            </a:extLst>
          </p:cNvPr>
          <p:cNvSpPr>
            <a:spLocks noGrp="1"/>
          </p:cNvSpPr>
          <p:nvPr>
            <p:ph type="title"/>
          </p:nvPr>
        </p:nvSpPr>
        <p:spPr/>
        <p:txBody>
          <a:bodyPr/>
          <a:lstStyle/>
          <a:p>
            <a:pPr eaLnBrk="1" hangingPunct="1"/>
            <a:r>
              <a:rPr lang="en-US" altLang="en-US"/>
              <a:t>The Probability Value</a:t>
            </a:r>
          </a:p>
        </p:txBody>
      </p:sp>
      <p:sp>
        <p:nvSpPr>
          <p:cNvPr id="22531" name="Content Placeholder 2">
            <a:extLst>
              <a:ext uri="{FF2B5EF4-FFF2-40B4-BE49-F238E27FC236}">
                <a16:creationId xmlns:a16="http://schemas.microsoft.com/office/drawing/2014/main" id="{F712DFB7-7D9B-4E9E-940A-72E09BF7DE58}"/>
              </a:ext>
            </a:extLst>
          </p:cNvPr>
          <p:cNvSpPr>
            <a:spLocks noGrp="1"/>
          </p:cNvSpPr>
          <p:nvPr>
            <p:ph idx="1"/>
          </p:nvPr>
        </p:nvSpPr>
        <p:spPr/>
        <p:txBody>
          <a:bodyPr/>
          <a:lstStyle/>
          <a:p>
            <a:pPr eaLnBrk="1" hangingPunct="1"/>
            <a:r>
              <a:rPr lang="en-US" altLang="en-US"/>
              <a:t>Not the probability he cannot tell the difference</a:t>
            </a:r>
          </a:p>
          <a:p>
            <a:pPr eaLnBrk="1" hangingPunct="1"/>
            <a:r>
              <a:rPr lang="en-US" altLang="en-US"/>
              <a:t>It is the probability of a certain outcome assuming a state of the world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47AFEDA-5F36-4BA1-BF8B-C97FA86FE328}"/>
              </a:ext>
            </a:extLst>
          </p:cNvPr>
          <p:cNvSpPr>
            <a:spLocks noGrp="1"/>
          </p:cNvSpPr>
          <p:nvPr>
            <p:ph type="title"/>
          </p:nvPr>
        </p:nvSpPr>
        <p:spPr/>
        <p:txBody>
          <a:bodyPr/>
          <a:lstStyle/>
          <a:p>
            <a:pPr eaLnBrk="1" hangingPunct="1"/>
            <a:r>
              <a:rPr lang="en-US" altLang="en-US"/>
              <a:t>Another Example</a:t>
            </a:r>
          </a:p>
        </p:txBody>
      </p:sp>
      <p:sp>
        <p:nvSpPr>
          <p:cNvPr id="24579" name="Content Placeholder 2">
            <a:extLst>
              <a:ext uri="{FF2B5EF4-FFF2-40B4-BE49-F238E27FC236}">
                <a16:creationId xmlns:a16="http://schemas.microsoft.com/office/drawing/2014/main" id="{8A63C09E-817F-4F8A-BC1A-003F7818AA5A}"/>
              </a:ext>
            </a:extLst>
          </p:cNvPr>
          <p:cNvSpPr>
            <a:spLocks noGrp="1"/>
          </p:cNvSpPr>
          <p:nvPr>
            <p:ph idx="1"/>
          </p:nvPr>
        </p:nvSpPr>
        <p:spPr/>
        <p:txBody>
          <a:bodyPr/>
          <a:lstStyle/>
          <a:p>
            <a:pPr eaLnBrk="1" hangingPunct="1"/>
            <a:r>
              <a:rPr lang="en-US" altLang="en-US"/>
              <a:t>Bird is correct 9/16 times</a:t>
            </a:r>
          </a:p>
          <a:p>
            <a:pPr eaLnBrk="1" hangingPunct="1"/>
            <a:r>
              <a:rPr lang="en-US" altLang="en-US"/>
              <a:t>Could do that well (or better) 0.40 of the time if only guessing</a:t>
            </a:r>
          </a:p>
          <a:p>
            <a:pPr eaLnBrk="1" hangingPunct="1"/>
            <a:r>
              <a:rPr lang="en-US" altLang="en-US"/>
              <a:t>The probability that the bird is only guessing is </a:t>
            </a:r>
            <a:r>
              <a:rPr lang="en-US" altLang="en-US" b="1"/>
              <a:t>not </a:t>
            </a:r>
            <a:r>
              <a:rPr lang="en-US" altLang="en-US"/>
              <a:t>0.40.</a:t>
            </a:r>
          </a:p>
          <a:p>
            <a:pPr eaLnBrk="1" hangingPunct="1"/>
            <a:r>
              <a:rPr lang="en-US" altLang="en-US"/>
              <a:t>It is much higher!</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B9272D5-7FA8-47E4-9806-8918147E0649}"/>
              </a:ext>
            </a:extLst>
          </p:cNvPr>
          <p:cNvSpPr>
            <a:spLocks noGrp="1"/>
          </p:cNvSpPr>
          <p:nvPr>
            <p:ph type="title"/>
          </p:nvPr>
        </p:nvSpPr>
        <p:spPr/>
        <p:txBody>
          <a:bodyPr/>
          <a:lstStyle/>
          <a:p>
            <a:pPr eaLnBrk="1" hangingPunct="1"/>
            <a:r>
              <a:rPr lang="en-US" altLang="en-US"/>
              <a:t>What is the Probability</a:t>
            </a:r>
          </a:p>
        </p:txBody>
      </p:sp>
      <p:sp>
        <p:nvSpPr>
          <p:cNvPr id="26627" name="Content Placeholder 2">
            <a:extLst>
              <a:ext uri="{FF2B5EF4-FFF2-40B4-BE49-F238E27FC236}">
                <a16:creationId xmlns:a16="http://schemas.microsoft.com/office/drawing/2014/main" id="{7D5A3C96-7C12-4C78-8C9F-E789A476FDE3}"/>
              </a:ext>
            </a:extLst>
          </p:cNvPr>
          <p:cNvSpPr>
            <a:spLocks noGrp="1"/>
          </p:cNvSpPr>
          <p:nvPr>
            <p:ph idx="1"/>
          </p:nvPr>
        </p:nvSpPr>
        <p:spPr/>
        <p:txBody>
          <a:bodyPr/>
          <a:lstStyle/>
          <a:p>
            <a:pPr eaLnBrk="1" hangingPunct="1"/>
            <a:r>
              <a:rPr lang="en-US" altLang="en-US"/>
              <a:t>It is the probability of an outcome given a state of nature.</a:t>
            </a:r>
          </a:p>
          <a:p>
            <a:pPr eaLnBrk="1" hangingPunct="1"/>
            <a:r>
              <a:rPr lang="en-US" altLang="en-US"/>
              <a:t>It is not the probability of a state of nature.</a:t>
            </a:r>
          </a:p>
          <a:p>
            <a:pPr eaLnBrk="1" hangingPunct="1"/>
            <a:r>
              <a:rPr lang="en-US" altLang="en-US"/>
              <a:t>Possible states of nature are called “hypotheses” in statistics.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DC21B6A-4141-4245-8C01-116FDCCD23D2}"/>
              </a:ext>
            </a:extLst>
          </p:cNvPr>
          <p:cNvSpPr>
            <a:spLocks noGrp="1"/>
          </p:cNvSpPr>
          <p:nvPr>
            <p:ph type="title"/>
          </p:nvPr>
        </p:nvSpPr>
        <p:spPr/>
        <p:txBody>
          <a:bodyPr/>
          <a:lstStyle/>
          <a:p>
            <a:pPr eaLnBrk="1" hangingPunct="1"/>
            <a:r>
              <a:rPr lang="en-US" altLang="en-US"/>
              <a:t>The Null Hypothesis</a:t>
            </a:r>
          </a:p>
        </p:txBody>
      </p:sp>
      <p:pic>
        <p:nvPicPr>
          <p:cNvPr id="28675" name="Picture 4">
            <a:extLst>
              <a:ext uri="{FF2B5EF4-FFF2-40B4-BE49-F238E27FC236}">
                <a16:creationId xmlns:a16="http://schemas.microsoft.com/office/drawing/2014/main" id="{CD9EE3F0-935C-45FB-86AE-A170D2063D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4333" y="2709334"/>
            <a:ext cx="5799667" cy="191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EFC1F5F-D581-43EA-8514-7B02A799D3BD}"/>
              </a:ext>
            </a:extLst>
          </p:cNvPr>
          <p:cNvSpPr>
            <a:spLocks noGrp="1"/>
          </p:cNvSpPr>
          <p:nvPr>
            <p:ph type="title"/>
          </p:nvPr>
        </p:nvSpPr>
        <p:spPr/>
        <p:txBody>
          <a:bodyPr/>
          <a:lstStyle/>
          <a:p>
            <a:pPr eaLnBrk="1" hangingPunct="1"/>
            <a:r>
              <a:rPr lang="en-US" altLang="en-US"/>
              <a:t>Correlational Study</a:t>
            </a:r>
          </a:p>
        </p:txBody>
      </p:sp>
      <p:sp>
        <p:nvSpPr>
          <p:cNvPr id="30723" name="Content Placeholder 2">
            <a:extLst>
              <a:ext uri="{FF2B5EF4-FFF2-40B4-BE49-F238E27FC236}">
                <a16:creationId xmlns:a16="http://schemas.microsoft.com/office/drawing/2014/main" id="{FE4AD638-4279-43C2-AE6F-261BB54AFD1E}"/>
              </a:ext>
            </a:extLst>
          </p:cNvPr>
          <p:cNvSpPr>
            <a:spLocks noGrp="1"/>
          </p:cNvSpPr>
          <p:nvPr>
            <p:ph idx="1"/>
          </p:nvPr>
        </p:nvSpPr>
        <p:spPr/>
        <p:txBody>
          <a:bodyPr/>
          <a:lstStyle/>
          <a:p>
            <a:pPr eaLnBrk="1" hangingPunct="1"/>
            <a:r>
              <a:rPr lang="en-US" altLang="en-US"/>
              <a:t>Population Correlation is 0.</a:t>
            </a:r>
          </a:p>
          <a:p>
            <a:pPr eaLnBrk="1" hangingPunct="1"/>
            <a:r>
              <a:rPr lang="en-US" altLang="en-US"/>
              <a:t> </a:t>
            </a:r>
          </a:p>
        </p:txBody>
      </p:sp>
      <p:pic>
        <p:nvPicPr>
          <p:cNvPr id="30724" name="Picture 7">
            <a:extLst>
              <a:ext uri="{FF2B5EF4-FFF2-40B4-BE49-F238E27FC236}">
                <a16:creationId xmlns:a16="http://schemas.microsoft.com/office/drawing/2014/main" id="{59E793F7-C57E-4F2F-AAC1-6521553168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7667" y="2921000"/>
            <a:ext cx="2074333" cy="310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a:extLst>
              <a:ext uri="{FF2B5EF4-FFF2-40B4-BE49-F238E27FC236}">
                <a16:creationId xmlns:a16="http://schemas.microsoft.com/office/drawing/2014/main" id="{9C9CB122-3DFD-40E0-AAEB-E37675953D7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8334" y="2794000"/>
            <a:ext cx="1312333" cy="55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2345071-C1F2-4854-9CF3-E1A97379BD94}"/>
              </a:ext>
            </a:extLst>
          </p:cNvPr>
          <p:cNvSpPr>
            <a:spLocks noGrp="1"/>
          </p:cNvSpPr>
          <p:nvPr>
            <p:ph type="title"/>
          </p:nvPr>
        </p:nvSpPr>
        <p:spPr/>
        <p:txBody>
          <a:bodyPr/>
          <a:lstStyle/>
          <a:p>
            <a:pPr eaLnBrk="1" hangingPunct="1"/>
            <a:r>
              <a:rPr lang="en-US" altLang="en-US"/>
              <a:t>The Null is Not Always 0</a:t>
            </a:r>
          </a:p>
        </p:txBody>
      </p:sp>
      <p:sp>
        <p:nvSpPr>
          <p:cNvPr id="32771" name="Content Placeholder 2">
            <a:extLst>
              <a:ext uri="{FF2B5EF4-FFF2-40B4-BE49-F238E27FC236}">
                <a16:creationId xmlns:a16="http://schemas.microsoft.com/office/drawing/2014/main" id="{3C30F353-DAC0-4F4C-8A28-DAAC3EFBBBB2}"/>
              </a:ext>
            </a:extLst>
          </p:cNvPr>
          <p:cNvSpPr>
            <a:spLocks noGrp="1"/>
          </p:cNvSpPr>
          <p:nvPr>
            <p:ph idx="1"/>
          </p:nvPr>
        </p:nvSpPr>
        <p:spPr/>
        <p:txBody>
          <a:bodyPr/>
          <a:lstStyle/>
          <a:p>
            <a:pPr eaLnBrk="1" hangingPunct="1"/>
            <a:r>
              <a:rPr lang="en-US" altLang="en-US"/>
              <a:t>Is the person better than chance at predicting the outcome of a coin flip?</a:t>
            </a:r>
          </a:p>
          <a:p>
            <a:pPr eaLnBrk="1" hangingPunct="1"/>
            <a:r>
              <a:rPr lang="en-US" altLang="en-US"/>
              <a:t> </a:t>
            </a:r>
          </a:p>
          <a:p>
            <a:pPr eaLnBrk="1" hangingPunct="1"/>
            <a:endParaRPr lang="en-US" altLang="en-US"/>
          </a:p>
        </p:txBody>
      </p:sp>
      <p:pic>
        <p:nvPicPr>
          <p:cNvPr id="32772" name="Picture 4">
            <a:extLst>
              <a:ext uri="{FF2B5EF4-FFF2-40B4-BE49-F238E27FC236}">
                <a16:creationId xmlns:a16="http://schemas.microsoft.com/office/drawing/2014/main" id="{A459606F-A28F-4410-BA29-433B445745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3810000"/>
            <a:ext cx="2017007" cy="4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E24C8B4-8B05-48DA-B4D4-801EEAFEDF01}"/>
              </a:ext>
            </a:extLst>
          </p:cNvPr>
          <p:cNvSpPr>
            <a:spLocks noGrp="1" noChangeArrowheads="1"/>
          </p:cNvSpPr>
          <p:nvPr>
            <p:ph type="title"/>
          </p:nvPr>
        </p:nvSpPr>
        <p:spPr/>
        <p:txBody>
          <a:bodyPr/>
          <a:lstStyle/>
          <a:p>
            <a:r>
              <a:rPr lang="en-US" altLang="en-US"/>
              <a:t>Estimate the Mean</a:t>
            </a:r>
          </a:p>
        </p:txBody>
      </p:sp>
      <p:sp>
        <p:nvSpPr>
          <p:cNvPr id="16387" name="Rectangle 3">
            <a:extLst>
              <a:ext uri="{FF2B5EF4-FFF2-40B4-BE49-F238E27FC236}">
                <a16:creationId xmlns:a16="http://schemas.microsoft.com/office/drawing/2014/main" id="{68724148-A6DD-4D34-8B21-0052F2825894}"/>
              </a:ext>
            </a:extLst>
          </p:cNvPr>
          <p:cNvSpPr>
            <a:spLocks noGrp="1" noChangeArrowheads="1"/>
          </p:cNvSpPr>
          <p:nvPr>
            <p:ph type="body" idx="1"/>
          </p:nvPr>
        </p:nvSpPr>
        <p:spPr>
          <a:xfrm>
            <a:off x="684893" y="2050143"/>
            <a:ext cx="5488214" cy="4318000"/>
          </a:xfrm>
        </p:spPr>
        <p:txBody>
          <a:bodyPr/>
          <a:lstStyle/>
          <a:p>
            <a:pPr>
              <a:lnSpc>
                <a:spcPct val="90000"/>
              </a:lnSpc>
            </a:pPr>
            <a:r>
              <a:rPr lang="en-US" altLang="en-US" sz="2857"/>
              <a:t>Mean height of Martians = ?</a:t>
            </a:r>
          </a:p>
          <a:p>
            <a:pPr>
              <a:lnSpc>
                <a:spcPct val="90000"/>
              </a:lnSpc>
            </a:pPr>
            <a:endParaRPr lang="en-US" altLang="en-US" sz="2000"/>
          </a:p>
          <a:p>
            <a:pPr>
              <a:lnSpc>
                <a:spcPct val="90000"/>
              </a:lnSpc>
            </a:pPr>
            <a:r>
              <a:rPr lang="en-US" altLang="en-US" sz="2857"/>
              <a:t>Two sampled Martians have heights of 5 and 8.</a:t>
            </a:r>
          </a:p>
          <a:p>
            <a:pPr>
              <a:lnSpc>
                <a:spcPct val="90000"/>
              </a:lnSpc>
            </a:pPr>
            <a:endParaRPr lang="en-US" altLang="en-US" sz="1714"/>
          </a:p>
          <a:p>
            <a:pPr>
              <a:lnSpc>
                <a:spcPct val="90000"/>
              </a:lnSpc>
            </a:pPr>
            <a:r>
              <a:rPr lang="en-US" altLang="en-US" sz="2857"/>
              <a:t>Mean Estimate</a:t>
            </a:r>
          </a:p>
          <a:p>
            <a:pPr lvl="1">
              <a:lnSpc>
                <a:spcPct val="90000"/>
              </a:lnSpc>
              <a:buFontTx/>
              <a:buNone/>
            </a:pPr>
            <a:r>
              <a:rPr lang="en-US" altLang="en-US" sz="2571"/>
              <a:t>M = (5+8)/2 = 6.5</a:t>
            </a:r>
          </a:p>
        </p:txBody>
      </p:sp>
      <p:pic>
        <p:nvPicPr>
          <p:cNvPr id="16390" name="Picture 6">
            <a:extLst>
              <a:ext uri="{FF2B5EF4-FFF2-40B4-BE49-F238E27FC236}">
                <a16:creationId xmlns:a16="http://schemas.microsoft.com/office/drawing/2014/main" id="{B46052E8-37CB-4ECC-855F-123219D65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29" y="2231571"/>
            <a:ext cx="1678214" cy="3159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C8D4CB6-93F7-49FE-B6F0-677312F21F83}"/>
              </a:ext>
            </a:extLst>
          </p:cNvPr>
          <p:cNvSpPr>
            <a:spLocks noGrp="1"/>
          </p:cNvSpPr>
          <p:nvPr>
            <p:ph type="title"/>
          </p:nvPr>
        </p:nvSpPr>
        <p:spPr/>
        <p:txBody>
          <a:bodyPr>
            <a:normAutofit fontScale="90000"/>
          </a:bodyPr>
          <a:lstStyle/>
          <a:p>
            <a:pPr eaLnBrk="1" hangingPunct="1"/>
            <a:r>
              <a:rPr lang="en-US" altLang="en-US"/>
              <a:t>Researchers Hope to Reject the Null Hypothesis</a:t>
            </a:r>
          </a:p>
        </p:txBody>
      </p:sp>
      <p:sp>
        <p:nvSpPr>
          <p:cNvPr id="34819" name="Content Placeholder 2">
            <a:extLst>
              <a:ext uri="{FF2B5EF4-FFF2-40B4-BE49-F238E27FC236}">
                <a16:creationId xmlns:a16="http://schemas.microsoft.com/office/drawing/2014/main" id="{B1C1599B-9980-4A1D-AF4A-BC20FA580641}"/>
              </a:ext>
            </a:extLst>
          </p:cNvPr>
          <p:cNvSpPr>
            <a:spLocks noGrp="1"/>
          </p:cNvSpPr>
          <p:nvPr>
            <p:ph idx="1"/>
          </p:nvPr>
        </p:nvSpPr>
        <p:spPr/>
        <p:txBody>
          <a:bodyPr/>
          <a:lstStyle/>
          <a:p>
            <a:pPr eaLnBrk="1" hangingPunct="1"/>
            <a:r>
              <a:rPr lang="en-US" altLang="en-US"/>
              <a:t>The null hypothesis is the opposite of the researcher’s hypothesis</a:t>
            </a:r>
          </a:p>
          <a:p>
            <a:pPr eaLnBrk="1" hangingPunct="1"/>
            <a:r>
              <a:rPr lang="en-US" altLang="en-US"/>
              <a:t>Researcher hopes to reject the null hypothesis to support his or her hypothesis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B927C8DC-28E7-4CBD-82E2-FAE4DE307C5D}"/>
              </a:ext>
            </a:extLst>
          </p:cNvPr>
          <p:cNvSpPr>
            <a:spLocks noGrp="1"/>
          </p:cNvSpPr>
          <p:nvPr>
            <p:ph type="title"/>
          </p:nvPr>
        </p:nvSpPr>
        <p:spPr/>
        <p:txBody>
          <a:bodyPr/>
          <a:lstStyle/>
          <a:p>
            <a:pPr eaLnBrk="1" hangingPunct="1"/>
            <a:r>
              <a:rPr lang="en-US" altLang="en-US"/>
              <a:t>Alternative Hypothesis</a:t>
            </a:r>
          </a:p>
        </p:txBody>
      </p:sp>
      <p:sp>
        <p:nvSpPr>
          <p:cNvPr id="36867" name="Content Placeholder 2">
            <a:extLst>
              <a:ext uri="{FF2B5EF4-FFF2-40B4-BE49-F238E27FC236}">
                <a16:creationId xmlns:a16="http://schemas.microsoft.com/office/drawing/2014/main" id="{84352628-19C8-450B-9449-BCABF62ACD17}"/>
              </a:ext>
            </a:extLst>
          </p:cNvPr>
          <p:cNvSpPr>
            <a:spLocks noGrp="1"/>
          </p:cNvSpPr>
          <p:nvPr>
            <p:ph idx="1"/>
          </p:nvPr>
        </p:nvSpPr>
        <p:spPr/>
        <p:txBody>
          <a:bodyPr/>
          <a:lstStyle/>
          <a:p>
            <a:pPr eaLnBrk="1" hangingPunct="1"/>
            <a:r>
              <a:rPr lang="en-US" altLang="en-US"/>
              <a:t>Null Hypothesis:</a:t>
            </a:r>
          </a:p>
          <a:p>
            <a:pPr eaLnBrk="1" hangingPunct="1"/>
            <a:r>
              <a:rPr lang="en-US" altLang="en-US"/>
              <a:t>Alternatives: </a:t>
            </a:r>
          </a:p>
          <a:p>
            <a:pPr lvl="1" eaLnBrk="1" hangingPunct="1"/>
            <a:br>
              <a:rPr lang="en-US" altLang="en-US"/>
            </a:br>
            <a:r>
              <a:rPr lang="en-US" altLang="en-US"/>
              <a:t> </a:t>
            </a:r>
          </a:p>
          <a:p>
            <a:pPr lvl="1" eaLnBrk="1" hangingPunct="1"/>
            <a:r>
              <a:rPr lang="en-US" altLang="en-US"/>
              <a:t>  </a:t>
            </a:r>
          </a:p>
        </p:txBody>
      </p:sp>
      <p:pic>
        <p:nvPicPr>
          <p:cNvPr id="36868" name="Picture 6">
            <a:extLst>
              <a:ext uri="{FF2B5EF4-FFF2-40B4-BE49-F238E27FC236}">
                <a16:creationId xmlns:a16="http://schemas.microsoft.com/office/drawing/2014/main" id="{D42E8F12-BC6B-4956-B5EC-29661B193D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87333" y="2243667"/>
            <a:ext cx="3556000" cy="58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7">
            <a:extLst>
              <a:ext uri="{FF2B5EF4-FFF2-40B4-BE49-F238E27FC236}">
                <a16:creationId xmlns:a16="http://schemas.microsoft.com/office/drawing/2014/main" id="{88B24324-4200-4704-8EB3-36D55E9F28C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1667" y="3386667"/>
            <a:ext cx="295539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8">
            <a:extLst>
              <a:ext uri="{FF2B5EF4-FFF2-40B4-BE49-F238E27FC236}">
                <a16:creationId xmlns:a16="http://schemas.microsoft.com/office/drawing/2014/main" id="{C8D0F1BB-F139-450A-8BF6-4F8F8114C74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39333" y="4318000"/>
            <a:ext cx="2689049" cy="4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Type 1 and Type 2 errors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2728847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60041C6-814F-4ADD-A18A-7F4E72846955}"/>
              </a:ext>
            </a:extLst>
          </p:cNvPr>
          <p:cNvSpPr>
            <a:spLocks noGrp="1" noChangeArrowheads="1"/>
          </p:cNvSpPr>
          <p:nvPr>
            <p:ph type="title"/>
          </p:nvPr>
        </p:nvSpPr>
        <p:spPr/>
        <p:txBody>
          <a:bodyPr/>
          <a:lstStyle/>
          <a:p>
            <a:pPr eaLnBrk="1" hangingPunct="1"/>
            <a:r>
              <a:rPr lang="en-US" altLang="en-US"/>
              <a:t>Type I and II Errors</a:t>
            </a:r>
          </a:p>
        </p:txBody>
      </p:sp>
      <p:sp>
        <p:nvSpPr>
          <p:cNvPr id="14339" name="Rectangle 3">
            <a:extLst>
              <a:ext uri="{FF2B5EF4-FFF2-40B4-BE49-F238E27FC236}">
                <a16:creationId xmlns:a16="http://schemas.microsoft.com/office/drawing/2014/main" id="{93E425D9-DA21-4239-AA30-2E8FD214CB4C}"/>
              </a:ext>
            </a:extLst>
          </p:cNvPr>
          <p:cNvSpPr>
            <a:spLocks noGrp="1" noChangeArrowheads="1"/>
          </p:cNvSpPr>
          <p:nvPr>
            <p:ph type="body" idx="1"/>
          </p:nvPr>
        </p:nvSpPr>
        <p:spPr/>
        <p:txBody>
          <a:bodyPr/>
          <a:lstStyle/>
          <a:p>
            <a:pPr eaLnBrk="1" hangingPunct="1"/>
            <a:r>
              <a:rPr lang="en-US" altLang="en-US"/>
              <a:t>Low p value of 0.0057</a:t>
            </a:r>
          </a:p>
          <a:p>
            <a:pPr eaLnBrk="1" hangingPunct="1"/>
            <a:r>
              <a:rPr lang="en-US" altLang="en-US"/>
              <a:t>Null hypothesis rejected</a:t>
            </a:r>
          </a:p>
          <a:p>
            <a:pPr eaLnBrk="1" hangingPunct="1"/>
            <a:r>
              <a:rPr lang="en-US" altLang="en-US"/>
              <a:t>The null hypothesis could be true</a:t>
            </a:r>
          </a:p>
          <a:p>
            <a:pPr eaLnBrk="1" hangingPunct="1"/>
            <a:r>
              <a:rPr lang="en-US" altLang="en-US"/>
              <a:t>Rejection of true null hypothesis is a Type I error</a:t>
            </a:r>
          </a:p>
          <a:p>
            <a:pPr eaLnBrk="1" hangingPunct="1"/>
            <a:endParaRPr lang="en-US" altLang="en-US"/>
          </a:p>
        </p:txBody>
      </p:sp>
    </p:spTree>
  </p:cSld>
  <p:clrMapOvr>
    <a:masterClrMapping/>
  </p:clrMapOvr>
  <p:transition advTm="5000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3B57770-490B-4E35-87C6-6DD37A69B927}"/>
              </a:ext>
            </a:extLst>
          </p:cNvPr>
          <p:cNvSpPr>
            <a:spLocks noGrp="1" noChangeArrowheads="1"/>
          </p:cNvSpPr>
          <p:nvPr>
            <p:ph type="title"/>
          </p:nvPr>
        </p:nvSpPr>
        <p:spPr/>
        <p:txBody>
          <a:bodyPr/>
          <a:lstStyle/>
          <a:p>
            <a:pPr eaLnBrk="1" hangingPunct="1"/>
            <a:r>
              <a:rPr lang="en-US" altLang="en-US"/>
              <a:t>Review</a:t>
            </a:r>
          </a:p>
        </p:txBody>
      </p:sp>
      <p:sp>
        <p:nvSpPr>
          <p:cNvPr id="16387" name="Rectangle 3">
            <a:extLst>
              <a:ext uri="{FF2B5EF4-FFF2-40B4-BE49-F238E27FC236}">
                <a16:creationId xmlns:a16="http://schemas.microsoft.com/office/drawing/2014/main" id="{B8299FF7-6280-4F89-B8F0-1701333A91B9}"/>
              </a:ext>
            </a:extLst>
          </p:cNvPr>
          <p:cNvSpPr>
            <a:spLocks noGrp="1" noChangeArrowheads="1"/>
          </p:cNvSpPr>
          <p:nvPr>
            <p:ph type="body" idx="1"/>
          </p:nvPr>
        </p:nvSpPr>
        <p:spPr/>
        <p:txBody>
          <a:bodyPr/>
          <a:lstStyle/>
          <a:p>
            <a:pPr eaLnBrk="1" hangingPunct="1"/>
            <a:r>
              <a:rPr lang="en-US" altLang="en-US"/>
              <a:t>By convention, </a:t>
            </a:r>
            <a:r>
              <a:rPr lang="en-US" altLang="en-US">
                <a:latin typeface="Symbol" panose="05050102010706020507" pitchFamily="18" charset="2"/>
              </a:rPr>
              <a:t>a</a:t>
            </a:r>
            <a:r>
              <a:rPr lang="en-US" altLang="en-US"/>
              <a:t> is usually 0.05 or 0.01.</a:t>
            </a:r>
          </a:p>
          <a:p>
            <a:pPr eaLnBrk="1" hangingPunct="1"/>
            <a:r>
              <a:rPr lang="en-US" altLang="en-US"/>
              <a:t>If p is less than </a:t>
            </a:r>
            <a:r>
              <a:rPr lang="en-US" altLang="en-US">
                <a:latin typeface="Symbol" panose="05050102010706020507" pitchFamily="18" charset="2"/>
              </a:rPr>
              <a:t>a</a:t>
            </a:r>
            <a:r>
              <a:rPr lang="en-US" altLang="en-US"/>
              <a:t> then the null hypothesis is rejected.</a:t>
            </a:r>
          </a:p>
          <a:p>
            <a:pPr eaLnBrk="1" hangingPunct="1"/>
            <a:r>
              <a:rPr lang="en-US" altLang="en-US"/>
              <a:t>Should not consider rejecting the null hypothesis an all-or-nothing decision</a:t>
            </a:r>
            <a:endParaRPr lang="en-US" altLang="en-US">
              <a:latin typeface="Symbol" panose="05050102010706020507" pitchFamily="18" charset="2"/>
            </a:endParaRPr>
          </a:p>
        </p:txBody>
      </p:sp>
    </p:spTree>
  </p:cSld>
  <p:clrMapOvr>
    <a:masterClrMapping/>
  </p:clrMapOvr>
  <p:transition advTm="4900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4DB9087-6354-41E2-A2B1-12B971D05A76}"/>
              </a:ext>
            </a:extLst>
          </p:cNvPr>
          <p:cNvSpPr>
            <a:spLocks noGrp="1" noChangeArrowheads="1"/>
          </p:cNvSpPr>
          <p:nvPr>
            <p:ph type="title"/>
          </p:nvPr>
        </p:nvSpPr>
        <p:spPr/>
        <p:txBody>
          <a:bodyPr/>
          <a:lstStyle/>
          <a:p>
            <a:pPr eaLnBrk="1" hangingPunct="1"/>
            <a:r>
              <a:rPr lang="en-US" altLang="en-US"/>
              <a:t>Type I Error Rate and </a:t>
            </a:r>
            <a:r>
              <a:rPr lang="en-US" altLang="en-US">
                <a:latin typeface="Symbol" panose="05050102010706020507" pitchFamily="18" charset="2"/>
              </a:rPr>
              <a:t>a</a:t>
            </a:r>
            <a:endParaRPr lang="en-US" altLang="en-US"/>
          </a:p>
        </p:txBody>
      </p:sp>
      <p:sp>
        <p:nvSpPr>
          <p:cNvPr id="18435" name="Rectangle 3">
            <a:extLst>
              <a:ext uri="{FF2B5EF4-FFF2-40B4-BE49-F238E27FC236}">
                <a16:creationId xmlns:a16="http://schemas.microsoft.com/office/drawing/2014/main" id="{6896B6C2-3E0D-48DA-803A-0104C84C9757}"/>
              </a:ext>
            </a:extLst>
          </p:cNvPr>
          <p:cNvSpPr>
            <a:spLocks noGrp="1" noChangeArrowheads="1"/>
          </p:cNvSpPr>
          <p:nvPr>
            <p:ph type="body" idx="1"/>
          </p:nvPr>
        </p:nvSpPr>
        <p:spPr/>
        <p:txBody>
          <a:bodyPr/>
          <a:lstStyle/>
          <a:p>
            <a:pPr eaLnBrk="1" hangingPunct="1"/>
            <a:r>
              <a:rPr lang="en-US" altLang="en-US"/>
              <a:t>The  </a:t>
            </a:r>
            <a:r>
              <a:rPr lang="en-US" altLang="en-US">
                <a:latin typeface="Symbol" panose="05050102010706020507" pitchFamily="18" charset="2"/>
              </a:rPr>
              <a:t>a</a:t>
            </a:r>
            <a:r>
              <a:rPr lang="en-US" altLang="en-US"/>
              <a:t> level is not the probability of a Type I error.</a:t>
            </a:r>
          </a:p>
          <a:p>
            <a:pPr eaLnBrk="1" hangingPunct="1"/>
            <a:r>
              <a:rPr lang="en-US" altLang="en-US"/>
              <a:t>Instead, </a:t>
            </a:r>
            <a:r>
              <a:rPr lang="en-US" altLang="en-US">
                <a:latin typeface="Symbol" panose="05050102010706020507" pitchFamily="18" charset="2"/>
              </a:rPr>
              <a:t>a</a:t>
            </a:r>
            <a:r>
              <a:rPr lang="en-US" altLang="en-US"/>
              <a:t> is the probability of a Type I error given that the null hypothesis is true.</a:t>
            </a:r>
          </a:p>
          <a:p>
            <a:pPr eaLnBrk="1" hangingPunct="1"/>
            <a:r>
              <a:rPr lang="en-US" altLang="en-US"/>
              <a:t>If the null hypothesis is false then a Type I error is not possible.</a:t>
            </a:r>
          </a:p>
        </p:txBody>
      </p:sp>
    </p:spTree>
  </p:cSld>
  <p:clrMapOvr>
    <a:masterClrMapping/>
  </p:clrMapOvr>
  <p:transition advTm="2500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C43F2DB-DC9E-4D1F-9109-F00ABDAFC1D5}"/>
              </a:ext>
            </a:extLst>
          </p:cNvPr>
          <p:cNvSpPr>
            <a:spLocks noGrp="1" noChangeArrowheads="1"/>
          </p:cNvSpPr>
          <p:nvPr>
            <p:ph type="title"/>
          </p:nvPr>
        </p:nvSpPr>
        <p:spPr/>
        <p:txBody>
          <a:bodyPr/>
          <a:lstStyle/>
          <a:p>
            <a:pPr eaLnBrk="1" hangingPunct="1"/>
            <a:r>
              <a:rPr lang="en-US" altLang="en-US"/>
              <a:t>Type II Errors</a:t>
            </a:r>
          </a:p>
        </p:txBody>
      </p:sp>
      <p:sp>
        <p:nvSpPr>
          <p:cNvPr id="20483" name="Rectangle 3">
            <a:extLst>
              <a:ext uri="{FF2B5EF4-FFF2-40B4-BE49-F238E27FC236}">
                <a16:creationId xmlns:a16="http://schemas.microsoft.com/office/drawing/2014/main" id="{50D19256-C3B5-420F-A72C-FAFDEA3C3F7E}"/>
              </a:ext>
            </a:extLst>
          </p:cNvPr>
          <p:cNvSpPr>
            <a:spLocks noGrp="1" noChangeArrowheads="1"/>
          </p:cNvSpPr>
          <p:nvPr>
            <p:ph type="body" idx="1"/>
          </p:nvPr>
        </p:nvSpPr>
        <p:spPr/>
        <p:txBody>
          <a:bodyPr/>
          <a:lstStyle/>
          <a:p>
            <a:pPr eaLnBrk="1" hangingPunct="1"/>
            <a:r>
              <a:rPr lang="en-US" altLang="en-US"/>
              <a:t>Failure to reject a false null hypothesis</a:t>
            </a:r>
          </a:p>
          <a:p>
            <a:pPr eaLnBrk="1" hangingPunct="1"/>
            <a:r>
              <a:rPr lang="en-US" altLang="en-US"/>
              <a:t>Not a true error since the null hypothesis is not accepted</a:t>
            </a:r>
          </a:p>
          <a:p>
            <a:pPr eaLnBrk="1" hangingPunct="1"/>
            <a:r>
              <a:rPr lang="en-US" altLang="en-US"/>
              <a:t>The statistical test is considered inconclusive.</a:t>
            </a:r>
          </a:p>
        </p:txBody>
      </p:sp>
    </p:spTree>
  </p:cSld>
  <p:clrMapOvr>
    <a:masterClrMapping/>
  </p:clrMapOvr>
  <p:transition advTm="5100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BE0F03-83D3-4C9D-A126-F1BAB710146D}"/>
              </a:ext>
            </a:extLst>
          </p:cNvPr>
          <p:cNvSpPr>
            <a:spLocks noGrp="1" noChangeArrowheads="1"/>
          </p:cNvSpPr>
          <p:nvPr>
            <p:ph type="title"/>
          </p:nvPr>
        </p:nvSpPr>
        <p:spPr/>
        <p:txBody>
          <a:bodyPr/>
          <a:lstStyle/>
          <a:p>
            <a:pPr eaLnBrk="1" hangingPunct="1"/>
            <a:r>
              <a:rPr lang="en-US" altLang="en-US">
                <a:latin typeface="Symbol" panose="05050102010706020507" pitchFamily="18" charset="2"/>
              </a:rPr>
              <a:t>b</a:t>
            </a:r>
            <a:r>
              <a:rPr lang="en-US" altLang="en-US"/>
              <a:t> and Power</a:t>
            </a:r>
          </a:p>
        </p:txBody>
      </p:sp>
      <p:sp>
        <p:nvSpPr>
          <p:cNvPr id="22531" name="Rectangle 3">
            <a:extLst>
              <a:ext uri="{FF2B5EF4-FFF2-40B4-BE49-F238E27FC236}">
                <a16:creationId xmlns:a16="http://schemas.microsoft.com/office/drawing/2014/main" id="{029682D9-E8F0-4F7B-844A-AE75CDCB6E4D}"/>
              </a:ext>
            </a:extLst>
          </p:cNvPr>
          <p:cNvSpPr>
            <a:spLocks noGrp="1" noChangeArrowheads="1"/>
          </p:cNvSpPr>
          <p:nvPr>
            <p:ph type="body" idx="1"/>
          </p:nvPr>
        </p:nvSpPr>
        <p:spPr/>
        <p:txBody>
          <a:bodyPr/>
          <a:lstStyle/>
          <a:p>
            <a:pPr eaLnBrk="1" hangingPunct="1"/>
            <a:r>
              <a:rPr lang="en-US" altLang="en-US"/>
              <a:t>A Type II error can only occur if the null hypothesis is false.</a:t>
            </a:r>
          </a:p>
          <a:p>
            <a:pPr eaLnBrk="1" hangingPunct="1"/>
            <a:r>
              <a:rPr lang="en-US" altLang="en-US"/>
              <a:t> </a:t>
            </a:r>
            <a:r>
              <a:rPr lang="en-US" altLang="en-US">
                <a:latin typeface="Symbol" panose="05050102010706020507" pitchFamily="18" charset="2"/>
              </a:rPr>
              <a:t>b</a:t>
            </a:r>
            <a:r>
              <a:rPr lang="en-US" altLang="en-US"/>
              <a:t> is the probability of a Type II error given that the null hypothesis is false</a:t>
            </a:r>
            <a:r>
              <a:rPr lang="en-US" altLang="en-US">
                <a:latin typeface="Symbol" panose="05050102010706020507" pitchFamily="18" charset="2"/>
              </a:rPr>
              <a:t>.</a:t>
            </a:r>
            <a:r>
              <a:rPr lang="en-US" altLang="en-US"/>
              <a:t> </a:t>
            </a:r>
          </a:p>
          <a:p>
            <a:pPr eaLnBrk="1" hangingPunct="1"/>
            <a:r>
              <a:rPr lang="en-US" altLang="en-US"/>
              <a:t>Power = 1 - </a:t>
            </a:r>
            <a:r>
              <a:rPr lang="en-US" altLang="en-US">
                <a:latin typeface="Symbol" panose="05050102010706020507" pitchFamily="18" charset="2"/>
              </a:rPr>
              <a:t>b</a:t>
            </a:r>
          </a:p>
        </p:txBody>
      </p:sp>
    </p:spTree>
  </p:cSld>
  <p:clrMapOvr>
    <a:masterClrMapping/>
  </p:clrMapOvr>
  <p:transition advTm="2100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Interpreting results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9836417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0E7DE9F-1AA8-42DE-A0D2-B56F8DAD9074}"/>
              </a:ext>
            </a:extLst>
          </p:cNvPr>
          <p:cNvSpPr>
            <a:spLocks noGrp="1" noChangeArrowheads="1"/>
          </p:cNvSpPr>
          <p:nvPr>
            <p:ph type="title"/>
          </p:nvPr>
        </p:nvSpPr>
        <p:spPr/>
        <p:txBody>
          <a:bodyPr/>
          <a:lstStyle/>
          <a:p>
            <a:pPr eaLnBrk="1" hangingPunct="1"/>
            <a:r>
              <a:rPr lang="en-US" altLang="en-US"/>
              <a:t>Interpreting Significant Effects</a:t>
            </a:r>
          </a:p>
        </p:txBody>
      </p:sp>
      <p:sp>
        <p:nvSpPr>
          <p:cNvPr id="3075" name="Rectangle 3">
            <a:extLst>
              <a:ext uri="{FF2B5EF4-FFF2-40B4-BE49-F238E27FC236}">
                <a16:creationId xmlns:a16="http://schemas.microsoft.com/office/drawing/2014/main" id="{9701B8DC-3B94-4826-A62C-2DC43FBBB25C}"/>
              </a:ext>
            </a:extLst>
          </p:cNvPr>
          <p:cNvSpPr>
            <a:spLocks noGrp="1" noChangeArrowheads="1"/>
          </p:cNvSpPr>
          <p:nvPr>
            <p:ph type="body" idx="1"/>
          </p:nvPr>
        </p:nvSpPr>
        <p:spPr/>
        <p:txBody>
          <a:bodyPr/>
          <a:lstStyle/>
          <a:p>
            <a:pPr eaLnBrk="1" hangingPunct="1"/>
            <a:r>
              <a:rPr lang="en-US" altLang="en-US"/>
              <a:t>If p &lt; </a:t>
            </a:r>
            <a:r>
              <a:rPr lang="en-US" altLang="en-US">
                <a:latin typeface="Symbol" panose="05050102010706020507" pitchFamily="18" charset="2"/>
              </a:rPr>
              <a:t>a</a:t>
            </a:r>
            <a:r>
              <a:rPr lang="en-US" altLang="en-US"/>
              <a:t> then reject the null hypothesis</a:t>
            </a:r>
          </a:p>
          <a:p>
            <a:pPr eaLnBrk="1" hangingPunct="1"/>
            <a:r>
              <a:rPr lang="en-US" altLang="en-US"/>
              <a:t>More confidence if p = 0.003 than p = 0.049</a:t>
            </a:r>
          </a:p>
        </p:txBody>
      </p:sp>
    </p:spTree>
    <p:custDataLst>
      <p:tags r:id="rId1"/>
    </p:custDataLst>
  </p:cSld>
  <p:clrMapOvr>
    <a:masterClrMapping/>
  </p:clrMapOvr>
  <p:transition advTm="3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B29C957-3724-4D9B-A3B5-9C7638994A3C}"/>
              </a:ext>
            </a:extLst>
          </p:cNvPr>
          <p:cNvSpPr>
            <a:spLocks noGrp="1" noChangeArrowheads="1"/>
          </p:cNvSpPr>
          <p:nvPr>
            <p:ph type="title"/>
          </p:nvPr>
        </p:nvSpPr>
        <p:spPr/>
        <p:txBody>
          <a:bodyPr/>
          <a:lstStyle/>
          <a:p>
            <a:r>
              <a:rPr lang="en-US" altLang="en-US"/>
              <a:t>Estimate the Variance</a:t>
            </a:r>
          </a:p>
        </p:txBody>
      </p:sp>
      <p:sp>
        <p:nvSpPr>
          <p:cNvPr id="18435" name="Rectangle 3">
            <a:extLst>
              <a:ext uri="{FF2B5EF4-FFF2-40B4-BE49-F238E27FC236}">
                <a16:creationId xmlns:a16="http://schemas.microsoft.com/office/drawing/2014/main" id="{B6FB6AC4-F310-4907-A89F-F0BD6BAE60C4}"/>
              </a:ext>
            </a:extLst>
          </p:cNvPr>
          <p:cNvSpPr>
            <a:spLocks noGrp="1" noChangeArrowheads="1"/>
          </p:cNvSpPr>
          <p:nvPr>
            <p:ph type="body" idx="1"/>
          </p:nvPr>
        </p:nvSpPr>
        <p:spPr/>
        <p:txBody>
          <a:bodyPr/>
          <a:lstStyle/>
          <a:p>
            <a:r>
              <a:rPr lang="en-US" altLang="en-US"/>
              <a:t>Can compute two estimates of variance</a:t>
            </a:r>
          </a:p>
          <a:p>
            <a:pPr lvl="1"/>
            <a:r>
              <a:rPr lang="en-US" altLang="en-US"/>
              <a:t>Estimate 1: (8 - 6.5)</a:t>
            </a:r>
            <a:r>
              <a:rPr lang="en-US" altLang="en-US" baseline="30000"/>
              <a:t>2 </a:t>
            </a:r>
            <a:r>
              <a:rPr lang="en-US" altLang="en-US"/>
              <a:t>= 2.25</a:t>
            </a:r>
          </a:p>
          <a:p>
            <a:pPr lvl="1"/>
            <a:r>
              <a:rPr lang="en-US" altLang="en-US"/>
              <a:t>Estimate 2: (5 - 6.5)</a:t>
            </a:r>
            <a:r>
              <a:rPr lang="en-US" altLang="en-US" baseline="30000"/>
              <a:t>2 </a:t>
            </a:r>
            <a:r>
              <a:rPr lang="en-US" altLang="en-US"/>
              <a:t>= 2.25</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AEB4FA0F-F9E8-4AD3-9CCA-3BB864E2E078}"/>
              </a:ext>
            </a:extLst>
          </p:cNvPr>
          <p:cNvSpPr>
            <a:spLocks noGrp="1" noChangeArrowheads="1"/>
          </p:cNvSpPr>
          <p:nvPr>
            <p:ph type="title"/>
          </p:nvPr>
        </p:nvSpPr>
        <p:spPr/>
        <p:txBody>
          <a:bodyPr/>
          <a:lstStyle/>
          <a:p>
            <a:pPr eaLnBrk="1" hangingPunct="1"/>
            <a:r>
              <a:rPr lang="en-US" altLang="en-US"/>
              <a:t>Alternative Hypothesis</a:t>
            </a:r>
          </a:p>
        </p:txBody>
      </p:sp>
      <p:sp>
        <p:nvSpPr>
          <p:cNvPr id="1029" name="Rectangle 3">
            <a:extLst>
              <a:ext uri="{FF2B5EF4-FFF2-40B4-BE49-F238E27FC236}">
                <a16:creationId xmlns:a16="http://schemas.microsoft.com/office/drawing/2014/main" id="{97E3890A-D14F-40B4-A9F7-458EED1AFFBC}"/>
              </a:ext>
            </a:extLst>
          </p:cNvPr>
          <p:cNvSpPr>
            <a:spLocks noGrp="1" noChangeArrowheads="1"/>
          </p:cNvSpPr>
          <p:nvPr>
            <p:ph type="body" idx="1"/>
          </p:nvPr>
        </p:nvSpPr>
        <p:spPr/>
        <p:txBody>
          <a:bodyPr/>
          <a:lstStyle/>
          <a:p>
            <a:pPr eaLnBrk="1" hangingPunct="1"/>
            <a:r>
              <a:rPr lang="en-US" altLang="en-US"/>
              <a:t>Null Hypothesis:</a:t>
            </a:r>
            <a:br>
              <a:rPr lang="en-US" altLang="en-US"/>
            </a:br>
            <a:br>
              <a:rPr lang="en-US" altLang="en-US"/>
            </a:br>
            <a:endParaRPr lang="en-US" altLang="en-US"/>
          </a:p>
          <a:p>
            <a:pPr eaLnBrk="1" hangingPunct="1"/>
            <a:r>
              <a:rPr lang="en-US" altLang="en-US"/>
              <a:t>Alternatives:</a:t>
            </a:r>
          </a:p>
          <a:p>
            <a:pPr eaLnBrk="1" hangingPunct="1"/>
            <a:endParaRPr lang="en-US" altLang="en-US"/>
          </a:p>
        </p:txBody>
      </p:sp>
      <p:graphicFrame>
        <p:nvGraphicFramePr>
          <p:cNvPr id="1026" name="Object 2">
            <a:extLst>
              <a:ext uri="{FF2B5EF4-FFF2-40B4-BE49-F238E27FC236}">
                <a16:creationId xmlns:a16="http://schemas.microsoft.com/office/drawing/2014/main" id="{E34A3C0D-8562-4DB1-809A-B7FB73B6DDC5}"/>
              </a:ext>
            </a:extLst>
          </p:cNvPr>
          <p:cNvGraphicFramePr>
            <a:graphicFrameLocks noChangeAspect="1"/>
          </p:cNvGraphicFramePr>
          <p:nvPr/>
        </p:nvGraphicFramePr>
        <p:xfrm>
          <a:off x="1306160" y="2718153"/>
          <a:ext cx="3048000" cy="668514"/>
        </p:xfrm>
        <a:graphic>
          <a:graphicData uri="http://schemas.openxmlformats.org/presentationml/2006/ole">
            <mc:AlternateContent xmlns:mc="http://schemas.openxmlformats.org/markup-compatibility/2006">
              <mc:Choice xmlns:v="urn:schemas-microsoft-com:vml" Requires="v">
                <p:oleObj spid="_x0000_s31750" name="Equation" r:id="rId5" imgW="863600" imgH="203200" progId="Equation.3">
                  <p:embed/>
                </p:oleObj>
              </mc:Choice>
              <mc:Fallback>
                <p:oleObj name="Equation" r:id="rId5" imgW="863600" imgH="203200" progId="Equation.3">
                  <p:embed/>
                  <p:pic>
                    <p:nvPicPr>
                      <p:cNvPr id="1026" name="Object 2">
                        <a:extLst>
                          <a:ext uri="{FF2B5EF4-FFF2-40B4-BE49-F238E27FC236}">
                            <a16:creationId xmlns:a16="http://schemas.microsoft.com/office/drawing/2014/main" id="{E34A3C0D-8562-4DB1-809A-B7FB73B6D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160" y="2718153"/>
                        <a:ext cx="3048000" cy="66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a:extLst>
              <a:ext uri="{FF2B5EF4-FFF2-40B4-BE49-F238E27FC236}">
                <a16:creationId xmlns:a16="http://schemas.microsoft.com/office/drawing/2014/main" id="{581CFD44-8429-433D-819C-327092712C03}"/>
              </a:ext>
            </a:extLst>
          </p:cNvPr>
          <p:cNvGraphicFramePr>
            <a:graphicFrameLocks noChangeAspect="1"/>
          </p:cNvGraphicFramePr>
          <p:nvPr/>
        </p:nvGraphicFramePr>
        <p:xfrm>
          <a:off x="1415522" y="4343577"/>
          <a:ext cx="2830159" cy="1398764"/>
        </p:xfrm>
        <a:graphic>
          <a:graphicData uri="http://schemas.openxmlformats.org/presentationml/2006/ole">
            <mc:AlternateContent xmlns:mc="http://schemas.openxmlformats.org/markup-compatibility/2006">
              <mc:Choice xmlns:v="urn:schemas-microsoft-com:vml" Requires="v">
                <p:oleObj spid="_x0000_s31751" name="Equation" r:id="rId7" imgW="863600" imgH="457200" progId="Equation.3">
                  <p:embed/>
                </p:oleObj>
              </mc:Choice>
              <mc:Fallback>
                <p:oleObj name="Equation" r:id="rId7" imgW="863600" imgH="457200" progId="Equation.3">
                  <p:embed/>
                  <p:pic>
                    <p:nvPicPr>
                      <p:cNvPr id="1027" name="Object 3">
                        <a:extLst>
                          <a:ext uri="{FF2B5EF4-FFF2-40B4-BE49-F238E27FC236}">
                            <a16:creationId xmlns:a16="http://schemas.microsoft.com/office/drawing/2014/main" id="{581CFD44-8429-433D-819C-327092712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5522" y="4343577"/>
                        <a:ext cx="2830159" cy="1398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5200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17A7AA6-1D6E-4800-8A33-00CBC7D0DEBB}"/>
              </a:ext>
            </a:extLst>
          </p:cNvPr>
          <p:cNvSpPr>
            <a:spLocks noGrp="1" noChangeArrowheads="1"/>
          </p:cNvSpPr>
          <p:nvPr>
            <p:ph type="title"/>
          </p:nvPr>
        </p:nvSpPr>
        <p:spPr/>
        <p:txBody>
          <a:bodyPr/>
          <a:lstStyle/>
          <a:p>
            <a:pPr eaLnBrk="1" hangingPunct="1"/>
            <a:r>
              <a:rPr lang="en-US" altLang="en-US"/>
              <a:t>Direction of the Difference</a:t>
            </a:r>
          </a:p>
        </p:txBody>
      </p:sp>
      <p:sp>
        <p:nvSpPr>
          <p:cNvPr id="4099" name="Rectangle 3">
            <a:extLst>
              <a:ext uri="{FF2B5EF4-FFF2-40B4-BE49-F238E27FC236}">
                <a16:creationId xmlns:a16="http://schemas.microsoft.com/office/drawing/2014/main" id="{791FB371-F430-4634-8A79-50EEF242E111}"/>
              </a:ext>
            </a:extLst>
          </p:cNvPr>
          <p:cNvSpPr>
            <a:spLocks noGrp="1" noChangeArrowheads="1"/>
          </p:cNvSpPr>
          <p:nvPr>
            <p:ph type="body" idx="1"/>
          </p:nvPr>
        </p:nvSpPr>
        <p:spPr/>
        <p:txBody>
          <a:bodyPr/>
          <a:lstStyle/>
          <a:p>
            <a:pPr eaLnBrk="1" hangingPunct="1"/>
            <a:r>
              <a:rPr lang="en-US" altLang="en-US"/>
              <a:t>Unlikely two population means are exactly the same</a:t>
            </a:r>
          </a:p>
          <a:p>
            <a:pPr eaLnBrk="1" hangingPunct="1"/>
            <a:r>
              <a:rPr lang="en-US" altLang="en-US"/>
              <a:t>Not known which is larger</a:t>
            </a:r>
          </a:p>
          <a:p>
            <a:pPr eaLnBrk="1" hangingPunct="1"/>
            <a:r>
              <a:rPr lang="en-US" altLang="en-US"/>
              <a:t>A significant outcome reveals the direction of the difference</a:t>
            </a:r>
          </a:p>
        </p:txBody>
      </p:sp>
    </p:spTree>
    <p:custDataLst>
      <p:tags r:id="rId1"/>
    </p:custDataLst>
  </p:cSld>
  <p:clrMapOvr>
    <a:masterClrMapping/>
  </p:clrMapOvr>
  <p:transition advTm="4100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567A78C-51D2-4F50-894C-F10F940F2518}"/>
              </a:ext>
            </a:extLst>
          </p:cNvPr>
          <p:cNvSpPr>
            <a:spLocks noGrp="1" noChangeArrowheads="1"/>
          </p:cNvSpPr>
          <p:nvPr>
            <p:ph type="title"/>
          </p:nvPr>
        </p:nvSpPr>
        <p:spPr/>
        <p:txBody>
          <a:bodyPr>
            <a:normAutofit fontScale="90000"/>
          </a:bodyPr>
          <a:lstStyle/>
          <a:p>
            <a:pPr eaLnBrk="1" hangingPunct="1"/>
            <a:r>
              <a:rPr lang="en-US" altLang="en-US"/>
              <a:t>Interpreting Non-</a:t>
            </a:r>
            <a:br>
              <a:rPr lang="en-US" altLang="en-US"/>
            </a:br>
            <a:r>
              <a:rPr lang="en-US" altLang="en-US"/>
              <a:t>Significant Differences</a:t>
            </a:r>
          </a:p>
        </p:txBody>
      </p:sp>
      <p:sp>
        <p:nvSpPr>
          <p:cNvPr id="2051" name="Rectangle 3">
            <a:extLst>
              <a:ext uri="{FF2B5EF4-FFF2-40B4-BE49-F238E27FC236}">
                <a16:creationId xmlns:a16="http://schemas.microsoft.com/office/drawing/2014/main" id="{41321D0C-6F36-410F-AE8B-09F24AB7AA91}"/>
              </a:ext>
            </a:extLst>
          </p:cNvPr>
          <p:cNvSpPr>
            <a:spLocks noGrp="1" noChangeArrowheads="1"/>
          </p:cNvSpPr>
          <p:nvPr>
            <p:ph type="body" idx="1"/>
          </p:nvPr>
        </p:nvSpPr>
        <p:spPr/>
        <p:txBody>
          <a:bodyPr/>
          <a:lstStyle/>
          <a:p>
            <a:pPr eaLnBrk="1" hangingPunct="1"/>
            <a:r>
              <a:rPr lang="en-US" altLang="en-US"/>
              <a:t>Cannot distinguish no effect from a very small effect</a:t>
            </a:r>
          </a:p>
          <a:p>
            <a:pPr eaLnBrk="1" hangingPunct="1"/>
            <a:r>
              <a:rPr lang="en-US" altLang="en-US"/>
              <a:t>49/100 is consistent with </a:t>
            </a:r>
            <a:r>
              <a:rPr lang="en-US" altLang="en-US">
                <a:latin typeface="Symbol" panose="05050102010706020507" pitchFamily="18" charset="2"/>
              </a:rPr>
              <a:t>p</a:t>
            </a:r>
            <a:r>
              <a:rPr lang="en-US" altLang="en-US"/>
              <a:t> = 0.50 and with </a:t>
            </a:r>
            <a:r>
              <a:rPr lang="en-US" altLang="en-US">
                <a:latin typeface="Symbol" panose="05050102010706020507" pitchFamily="18" charset="2"/>
              </a:rPr>
              <a:t>p</a:t>
            </a:r>
            <a:r>
              <a:rPr lang="en-US" altLang="en-US"/>
              <a:t> = 0.51</a:t>
            </a:r>
          </a:p>
          <a:p>
            <a:pPr eaLnBrk="1" hangingPunct="1"/>
            <a:r>
              <a:rPr lang="en-US" altLang="en-US"/>
              <a:t>p = 0.62</a:t>
            </a:r>
          </a:p>
          <a:p>
            <a:pPr eaLnBrk="1" hangingPunct="1"/>
            <a:r>
              <a:rPr lang="en-US" altLang="en-US"/>
              <a:t>Accepting the null hypothesis is a serious error</a:t>
            </a:r>
          </a:p>
        </p:txBody>
      </p:sp>
    </p:spTree>
    <p:custDataLst>
      <p:tags r:id="rId1"/>
    </p:custDataLst>
  </p:cSld>
  <p:clrMapOvr>
    <a:masterClrMapping/>
  </p:clrMapOvr>
  <p:transition advTm="11600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D2D42C2-E572-4FEA-A672-F473B66DEC3F}"/>
              </a:ext>
            </a:extLst>
          </p:cNvPr>
          <p:cNvSpPr>
            <a:spLocks noGrp="1" noChangeArrowheads="1"/>
          </p:cNvSpPr>
          <p:nvPr>
            <p:ph type="title"/>
          </p:nvPr>
        </p:nvSpPr>
        <p:spPr/>
        <p:txBody>
          <a:bodyPr/>
          <a:lstStyle/>
          <a:p>
            <a:pPr eaLnBrk="1" hangingPunct="1"/>
            <a:r>
              <a:rPr lang="en-US" altLang="en-US"/>
              <a:t>Interpretation</a:t>
            </a:r>
          </a:p>
        </p:txBody>
      </p:sp>
      <p:sp>
        <p:nvSpPr>
          <p:cNvPr id="3075" name="Rectangle 3">
            <a:extLst>
              <a:ext uri="{FF2B5EF4-FFF2-40B4-BE49-F238E27FC236}">
                <a16:creationId xmlns:a16="http://schemas.microsoft.com/office/drawing/2014/main" id="{2395E65D-396E-4B4C-B3CC-63705052CC5F}"/>
              </a:ext>
            </a:extLst>
          </p:cNvPr>
          <p:cNvSpPr>
            <a:spLocks noGrp="1" noChangeArrowheads="1"/>
          </p:cNvSpPr>
          <p:nvPr>
            <p:ph type="body" idx="1"/>
          </p:nvPr>
        </p:nvSpPr>
        <p:spPr/>
        <p:txBody>
          <a:bodyPr/>
          <a:lstStyle/>
          <a:p>
            <a:pPr eaLnBrk="1" hangingPunct="1"/>
            <a:r>
              <a:rPr lang="en-US" altLang="en-US"/>
              <a:t>No evidence of the effect</a:t>
            </a:r>
          </a:p>
          <a:p>
            <a:pPr eaLnBrk="1" hangingPunct="1"/>
            <a:r>
              <a:rPr lang="en-US" altLang="en-US"/>
              <a:t>No evidence of no effect</a:t>
            </a:r>
          </a:p>
          <a:p>
            <a:pPr eaLnBrk="1" hangingPunct="1"/>
            <a:r>
              <a:rPr lang="en-US" altLang="en-US"/>
              <a:t>No conclusions can be drawn</a:t>
            </a:r>
          </a:p>
        </p:txBody>
      </p:sp>
    </p:spTree>
    <p:custDataLst>
      <p:tags r:id="rId1"/>
    </p:custDataLst>
  </p:cSld>
  <p:clrMapOvr>
    <a:masterClrMapping/>
  </p:clrMapOvr>
  <p:transition advTm="3100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65E48F4-E507-4B8D-9FCE-D695FBAB716F}"/>
              </a:ext>
            </a:extLst>
          </p:cNvPr>
          <p:cNvSpPr>
            <a:spLocks noGrp="1" noChangeArrowheads="1"/>
          </p:cNvSpPr>
          <p:nvPr>
            <p:ph type="title"/>
          </p:nvPr>
        </p:nvSpPr>
        <p:spPr/>
        <p:txBody>
          <a:bodyPr>
            <a:normAutofit fontScale="90000"/>
          </a:bodyPr>
          <a:lstStyle/>
          <a:p>
            <a:pPr eaLnBrk="1" hangingPunct="1"/>
            <a:r>
              <a:rPr lang="en-US" altLang="en-US"/>
              <a:t>Non-Significant Difference Can Increase Confidence</a:t>
            </a:r>
          </a:p>
        </p:txBody>
      </p:sp>
      <p:sp>
        <p:nvSpPr>
          <p:cNvPr id="4099" name="Rectangle 3">
            <a:extLst>
              <a:ext uri="{FF2B5EF4-FFF2-40B4-BE49-F238E27FC236}">
                <a16:creationId xmlns:a16="http://schemas.microsoft.com/office/drawing/2014/main" id="{8D25747B-E17C-4F1B-AD8F-77896E1B5A13}"/>
              </a:ext>
            </a:extLst>
          </p:cNvPr>
          <p:cNvSpPr>
            <a:spLocks noGrp="1" noChangeArrowheads="1"/>
          </p:cNvSpPr>
          <p:nvPr>
            <p:ph type="body" idx="1"/>
          </p:nvPr>
        </p:nvSpPr>
        <p:spPr/>
        <p:txBody>
          <a:bodyPr/>
          <a:lstStyle/>
          <a:p>
            <a:pPr eaLnBrk="1" hangingPunct="1"/>
            <a:r>
              <a:rPr lang="en-US" altLang="en-US"/>
              <a:t>Compare effectiveness of two treatments</a:t>
            </a:r>
          </a:p>
          <a:p>
            <a:pPr eaLnBrk="1" hangingPunct="1"/>
            <a:r>
              <a:rPr lang="en-US" altLang="en-US"/>
              <a:t>New treatment better than the traditional treatment in the sample</a:t>
            </a:r>
          </a:p>
          <a:p>
            <a:pPr eaLnBrk="1" hangingPunct="1"/>
            <a:r>
              <a:rPr lang="en-US" altLang="en-US"/>
              <a:t>p = 0.11</a:t>
            </a:r>
          </a:p>
        </p:txBody>
      </p:sp>
    </p:spTree>
    <p:custDataLst>
      <p:tags r:id="rId1"/>
    </p:custDataLst>
  </p:cSld>
  <p:clrMapOvr>
    <a:masterClrMapping/>
  </p:clrMapOvr>
  <p:transition advTm="5700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626F324-3F81-4535-9897-8DE9752FC380}"/>
              </a:ext>
            </a:extLst>
          </p:cNvPr>
          <p:cNvSpPr>
            <a:spLocks noGrp="1" noChangeArrowheads="1"/>
          </p:cNvSpPr>
          <p:nvPr>
            <p:ph type="title"/>
          </p:nvPr>
        </p:nvSpPr>
        <p:spPr/>
        <p:txBody>
          <a:bodyPr/>
          <a:lstStyle/>
          <a:p>
            <a:pPr eaLnBrk="1" hangingPunct="1"/>
            <a:r>
              <a:rPr lang="en-US" altLang="en-US"/>
              <a:t>Two interpretations</a:t>
            </a:r>
          </a:p>
        </p:txBody>
      </p:sp>
      <p:sp>
        <p:nvSpPr>
          <p:cNvPr id="5123" name="Rectangle 3">
            <a:extLst>
              <a:ext uri="{FF2B5EF4-FFF2-40B4-BE49-F238E27FC236}">
                <a16:creationId xmlns:a16="http://schemas.microsoft.com/office/drawing/2014/main" id="{5DAF76D8-C47F-43A3-B78B-DB692F68FAE5}"/>
              </a:ext>
            </a:extLst>
          </p:cNvPr>
          <p:cNvSpPr>
            <a:spLocks noGrp="1" noChangeArrowheads="1"/>
          </p:cNvSpPr>
          <p:nvPr>
            <p:ph type="body" idx="1"/>
          </p:nvPr>
        </p:nvSpPr>
        <p:spPr/>
        <p:txBody>
          <a:bodyPr/>
          <a:lstStyle/>
          <a:p>
            <a:pPr eaLnBrk="1" hangingPunct="1"/>
            <a:r>
              <a:rPr lang="en-US" altLang="en-US" sz="2778"/>
              <a:t>Naïve Researcher</a:t>
            </a:r>
          </a:p>
          <a:p>
            <a:pPr lvl="1" eaLnBrk="1" hangingPunct="1"/>
            <a:r>
              <a:rPr lang="en-US" altLang="en-US" sz="2500"/>
              <a:t>Results support null hypothesis</a:t>
            </a:r>
          </a:p>
          <a:p>
            <a:pPr lvl="1" eaLnBrk="1" hangingPunct="1"/>
            <a:r>
              <a:rPr lang="en-US" altLang="en-US" sz="2500"/>
              <a:t>Has less confidence in the new treatment</a:t>
            </a:r>
          </a:p>
          <a:p>
            <a:pPr eaLnBrk="1" hangingPunct="1"/>
            <a:r>
              <a:rPr lang="en-US" altLang="en-US" sz="2778"/>
              <a:t>Sophisticated Researcher</a:t>
            </a:r>
          </a:p>
          <a:p>
            <a:pPr lvl="1" eaLnBrk="1" hangingPunct="1"/>
            <a:r>
              <a:rPr lang="en-US" altLang="en-US" sz="2500"/>
              <a:t>Data weakly support new treatment</a:t>
            </a:r>
          </a:p>
          <a:p>
            <a:pPr lvl="1" eaLnBrk="1" hangingPunct="1"/>
            <a:r>
              <a:rPr lang="en-US" altLang="en-US" sz="2500"/>
              <a:t>Results are inconclusive</a:t>
            </a:r>
          </a:p>
          <a:p>
            <a:pPr lvl="1" eaLnBrk="1" hangingPunct="1"/>
            <a:r>
              <a:rPr lang="en-US" altLang="en-US" sz="2500"/>
              <a:t>More data are needed</a:t>
            </a:r>
          </a:p>
          <a:p>
            <a:pPr eaLnBrk="1" hangingPunct="1"/>
            <a:endParaRPr lang="en-US" altLang="en-US" sz="2778"/>
          </a:p>
        </p:txBody>
      </p:sp>
    </p:spTree>
    <p:custDataLst>
      <p:tags r:id="rId1"/>
    </p:custDataLst>
  </p:cSld>
  <p:clrMapOvr>
    <a:masterClrMapping/>
  </p:clrMapOvr>
  <p:transition advTm="3900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6236ACC-1F45-45A9-B886-399F8AAE58A2}"/>
              </a:ext>
            </a:extLst>
          </p:cNvPr>
          <p:cNvSpPr>
            <a:spLocks noGrp="1" noChangeArrowheads="1"/>
          </p:cNvSpPr>
          <p:nvPr>
            <p:ph type="title"/>
          </p:nvPr>
        </p:nvSpPr>
        <p:spPr/>
        <p:txBody>
          <a:bodyPr/>
          <a:lstStyle/>
          <a:p>
            <a:pPr eaLnBrk="1" hangingPunct="1"/>
            <a:r>
              <a:rPr lang="en-US" altLang="en-US"/>
              <a:t>What Should be Done?</a:t>
            </a:r>
          </a:p>
        </p:txBody>
      </p:sp>
      <p:sp>
        <p:nvSpPr>
          <p:cNvPr id="6147" name="Rectangle 3">
            <a:extLst>
              <a:ext uri="{FF2B5EF4-FFF2-40B4-BE49-F238E27FC236}">
                <a16:creationId xmlns:a16="http://schemas.microsoft.com/office/drawing/2014/main" id="{45A4F929-914F-4F42-AA3D-15761C086536}"/>
              </a:ext>
            </a:extLst>
          </p:cNvPr>
          <p:cNvSpPr>
            <a:spLocks noGrp="1" noChangeArrowheads="1"/>
          </p:cNvSpPr>
          <p:nvPr>
            <p:ph type="body" idx="1"/>
          </p:nvPr>
        </p:nvSpPr>
        <p:spPr/>
        <p:txBody>
          <a:bodyPr/>
          <a:lstStyle/>
          <a:p>
            <a:pPr eaLnBrk="1" hangingPunct="1"/>
            <a:r>
              <a:rPr lang="en-US" altLang="en-US"/>
              <a:t>Repeat experiment</a:t>
            </a:r>
          </a:p>
          <a:p>
            <a:pPr eaLnBrk="1" hangingPunct="1"/>
            <a:r>
              <a:rPr lang="en-US" altLang="en-US"/>
              <a:t>p = 0.07</a:t>
            </a:r>
          </a:p>
          <a:p>
            <a:pPr eaLnBrk="1" hangingPunct="1"/>
            <a:r>
              <a:rPr lang="en-US" altLang="en-US"/>
              <a:t>Naïve: 2/2 failures</a:t>
            </a:r>
          </a:p>
          <a:p>
            <a:pPr eaLnBrk="1" hangingPunct="1"/>
            <a:r>
              <a:rPr lang="en-US" altLang="en-US"/>
              <a:t>Sophisticated: 2/2 in the right direction</a:t>
            </a:r>
          </a:p>
          <a:p>
            <a:pPr eaLnBrk="1" hangingPunct="1"/>
            <a:r>
              <a:rPr lang="en-US" altLang="en-US"/>
              <a:t>p = 0.045</a:t>
            </a:r>
          </a:p>
        </p:txBody>
      </p:sp>
    </p:spTree>
    <p:custDataLst>
      <p:tags r:id="rId1"/>
    </p:custDataLst>
  </p:cSld>
  <p:clrMapOvr>
    <a:masterClrMapping/>
  </p:clrMapOvr>
  <p:transition advTm="6800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B645F4AD-4C0F-4D14-A85A-FE6B27A313D8}"/>
              </a:ext>
            </a:extLst>
          </p:cNvPr>
          <p:cNvSpPr>
            <a:spLocks noGrp="1" noChangeArrowheads="1"/>
          </p:cNvSpPr>
          <p:nvPr>
            <p:ph type="title"/>
          </p:nvPr>
        </p:nvSpPr>
        <p:spPr/>
        <p:txBody>
          <a:bodyPr>
            <a:normAutofit fontScale="90000"/>
          </a:bodyPr>
          <a:lstStyle/>
          <a:p>
            <a:pPr eaLnBrk="1" hangingPunct="1"/>
            <a:r>
              <a:rPr lang="en-US" altLang="en-US"/>
              <a:t>Concluding that an</a:t>
            </a:r>
            <a:br>
              <a:rPr lang="en-US" altLang="en-US"/>
            </a:br>
            <a:r>
              <a:rPr lang="en-US" altLang="en-US"/>
              <a:t>Effect is Small</a:t>
            </a:r>
          </a:p>
        </p:txBody>
      </p:sp>
      <p:sp>
        <p:nvSpPr>
          <p:cNvPr id="7171" name="Rectangle 3">
            <a:extLst>
              <a:ext uri="{FF2B5EF4-FFF2-40B4-BE49-F238E27FC236}">
                <a16:creationId xmlns:a16="http://schemas.microsoft.com/office/drawing/2014/main" id="{BF02E121-ACAA-4227-A37E-9DEA119C9264}"/>
              </a:ext>
            </a:extLst>
          </p:cNvPr>
          <p:cNvSpPr>
            <a:spLocks noGrp="1" noChangeArrowheads="1"/>
          </p:cNvSpPr>
          <p:nvPr>
            <p:ph type="body" idx="1"/>
          </p:nvPr>
        </p:nvSpPr>
        <p:spPr/>
        <p:txBody>
          <a:bodyPr/>
          <a:lstStyle/>
          <a:p>
            <a:pPr eaLnBrk="1" hangingPunct="1"/>
            <a:r>
              <a:rPr lang="en-US" altLang="en-US"/>
              <a:t>Confidence interval can show an effect is small</a:t>
            </a:r>
          </a:p>
          <a:p>
            <a:pPr eaLnBrk="1" hangingPunct="1"/>
            <a:r>
              <a:rPr lang="en-US" altLang="en-US"/>
              <a:t>If the effectiveness is from -4 to 8 minutes then the effect is small</a:t>
            </a:r>
          </a:p>
          <a:p>
            <a:pPr eaLnBrk="1" hangingPunct="1"/>
            <a:r>
              <a:rPr lang="en-US" altLang="en-US"/>
              <a:t>Null hypothesis is not supported</a:t>
            </a:r>
          </a:p>
          <a:p>
            <a:pPr eaLnBrk="1" hangingPunct="1"/>
            <a:endParaRPr lang="en-US" altLang="en-US"/>
          </a:p>
        </p:txBody>
      </p:sp>
    </p:spTree>
    <p:custDataLst>
      <p:tags r:id="rId1"/>
    </p:custDataLst>
  </p:cSld>
  <p:clrMapOvr>
    <a:masterClrMapping/>
  </p:clrMapOvr>
  <p:transition advTm="5800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Steps in Hypothesis testing</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55284026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9053C2E-5E43-4C36-BEF9-0AF907DDBC6F}"/>
              </a:ext>
            </a:extLst>
          </p:cNvPr>
          <p:cNvSpPr>
            <a:spLocks noGrp="1" noChangeArrowheads="1"/>
          </p:cNvSpPr>
          <p:nvPr>
            <p:ph type="title"/>
          </p:nvPr>
        </p:nvSpPr>
        <p:spPr/>
        <p:txBody>
          <a:bodyPr/>
          <a:lstStyle/>
          <a:p>
            <a:pPr eaLnBrk="1" hangingPunct="1"/>
            <a:r>
              <a:rPr lang="en-US" altLang="en-US"/>
              <a:t>Step 1 in Hypothesis Testing</a:t>
            </a:r>
          </a:p>
        </p:txBody>
      </p:sp>
      <p:sp>
        <p:nvSpPr>
          <p:cNvPr id="14339" name="Rectangle 3">
            <a:extLst>
              <a:ext uri="{FF2B5EF4-FFF2-40B4-BE49-F238E27FC236}">
                <a16:creationId xmlns:a16="http://schemas.microsoft.com/office/drawing/2014/main" id="{DCB6A3ED-38F0-4E21-8A9E-46D18A9C2623}"/>
              </a:ext>
            </a:extLst>
          </p:cNvPr>
          <p:cNvSpPr>
            <a:spLocks noGrp="1" noChangeArrowheads="1"/>
          </p:cNvSpPr>
          <p:nvPr>
            <p:ph type="body" idx="1"/>
          </p:nvPr>
        </p:nvSpPr>
        <p:spPr/>
        <p:txBody>
          <a:bodyPr/>
          <a:lstStyle/>
          <a:p>
            <a:pPr eaLnBrk="1" hangingPunct="1"/>
            <a:r>
              <a:rPr lang="en-US" altLang="en-US"/>
              <a:t>Specify the null hypothesis</a:t>
            </a:r>
          </a:p>
          <a:p>
            <a:pPr eaLnBrk="1" hangingPunct="1"/>
            <a:r>
              <a:rPr lang="en-US" altLang="en-US"/>
              <a:t>Usually that a parameter = 0</a:t>
            </a:r>
          </a:p>
          <a:p>
            <a:pPr lvl="1" eaLnBrk="1" hangingPunct="1"/>
            <a:r>
              <a:rPr lang="en-US" altLang="en-US"/>
              <a:t>µ = 0</a:t>
            </a:r>
          </a:p>
          <a:p>
            <a:pPr lvl="1" eaLnBrk="1" hangingPunct="1"/>
            <a:r>
              <a:rPr lang="en-US" altLang="en-US"/>
              <a:t>µ</a:t>
            </a:r>
            <a:r>
              <a:rPr lang="en-US" altLang="en-US" baseline="-25000"/>
              <a:t>1</a:t>
            </a:r>
            <a:r>
              <a:rPr lang="en-US" altLang="en-US"/>
              <a:t> - µ</a:t>
            </a:r>
            <a:r>
              <a:rPr lang="en-US" altLang="en-US" baseline="-25000"/>
              <a:t>2</a:t>
            </a:r>
            <a:r>
              <a:rPr lang="en-US" altLang="en-US"/>
              <a:t>=0</a:t>
            </a:r>
          </a:p>
          <a:p>
            <a:pPr eaLnBrk="1" hangingPunct="1"/>
            <a:r>
              <a:rPr lang="en-US" altLang="en-US"/>
              <a:t>For a one-tailed test the direction is specified</a:t>
            </a:r>
          </a:p>
        </p:txBody>
      </p:sp>
    </p:spTree>
    <p:custDataLst>
      <p:tags r:id="rId1"/>
    </p:custDataLst>
  </p:cSld>
  <p:clrMapOvr>
    <a:masterClrMapping/>
  </p:clrMapOvr>
  <p:transition advTm="116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752" y="1842512"/>
            <a:ext cx="7010400" cy="584775"/>
          </a:xfrm>
          <a:solidFill>
            <a:schemeClr val="accent2">
              <a:lumMod val="75000"/>
              <a:alpha val="75000"/>
            </a:schemeClr>
          </a:solidFill>
        </p:spPr>
        <p:txBody>
          <a:bodyPr wrap="square">
            <a:spAutoFit/>
          </a:bodyPr>
          <a:lstStyle/>
          <a:p>
            <a:r>
              <a:rPr lang="en-US" dirty="0">
                <a:solidFill>
                  <a:schemeClr val="bg1"/>
                </a:solidFill>
              </a:rPr>
              <a:t>Welcome to Stats Bootcamp</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48131" name="Picture 3"/>
          <p:cNvPicPr>
            <a:picLocks noChangeAspect="1" noChangeArrowheads="1"/>
          </p:cNvPicPr>
          <p:nvPr/>
        </p:nvPicPr>
        <p:blipFill>
          <a:blip r:embed="rId3" cstate="print"/>
          <a:srcRect/>
          <a:stretch>
            <a:fillRect/>
          </a:stretch>
        </p:blipFill>
        <p:spPr bwMode="auto">
          <a:xfrm>
            <a:off x="1524000" y="4114800"/>
            <a:ext cx="5297905" cy="1065187"/>
          </a:xfrm>
          <a:prstGeom prst="rect">
            <a:avLst/>
          </a:prstGeom>
          <a:noFill/>
          <a:ln w="9525">
            <a:noFill/>
            <a:miter lim="800000"/>
            <a:headEnd/>
            <a:tailEnd/>
          </a:ln>
        </p:spPr>
      </p:pic>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551650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5148A7F-0ED1-4B96-97C5-D61208EC2435}"/>
              </a:ext>
            </a:extLst>
          </p:cNvPr>
          <p:cNvSpPr>
            <a:spLocks noGrp="1" noChangeArrowheads="1"/>
          </p:cNvSpPr>
          <p:nvPr>
            <p:ph type="title"/>
          </p:nvPr>
        </p:nvSpPr>
        <p:spPr/>
        <p:txBody>
          <a:bodyPr/>
          <a:lstStyle/>
          <a:p>
            <a:r>
              <a:rPr lang="en-US" altLang="en-US"/>
              <a:t>Estimate the Variance</a:t>
            </a:r>
          </a:p>
        </p:txBody>
      </p:sp>
      <p:sp>
        <p:nvSpPr>
          <p:cNvPr id="32771" name="Rectangle 3">
            <a:extLst>
              <a:ext uri="{FF2B5EF4-FFF2-40B4-BE49-F238E27FC236}">
                <a16:creationId xmlns:a16="http://schemas.microsoft.com/office/drawing/2014/main" id="{37E8FEAC-D6B4-4EA2-9A7B-E07D22461FBC}"/>
              </a:ext>
            </a:extLst>
          </p:cNvPr>
          <p:cNvSpPr>
            <a:spLocks noGrp="1" noChangeArrowheads="1"/>
          </p:cNvSpPr>
          <p:nvPr>
            <p:ph type="body" idx="1"/>
          </p:nvPr>
        </p:nvSpPr>
        <p:spPr/>
        <p:txBody>
          <a:bodyPr/>
          <a:lstStyle/>
          <a:p>
            <a:r>
              <a:rPr lang="en-US" altLang="en-US"/>
              <a:t>Can compute two estimates of variance</a:t>
            </a:r>
          </a:p>
          <a:p>
            <a:pPr lvl="1"/>
            <a:r>
              <a:rPr lang="en-US" altLang="en-US"/>
              <a:t>Estimate 1: (8 - 6.5)</a:t>
            </a:r>
            <a:r>
              <a:rPr lang="en-US" altLang="en-US" baseline="30000"/>
              <a:t>2 </a:t>
            </a:r>
            <a:r>
              <a:rPr lang="en-US" altLang="en-US"/>
              <a:t>= 2.25</a:t>
            </a:r>
          </a:p>
          <a:p>
            <a:pPr lvl="1"/>
            <a:r>
              <a:rPr lang="en-US" altLang="en-US"/>
              <a:t>Estimate 2: (5 - 6.5)</a:t>
            </a:r>
            <a:r>
              <a:rPr lang="en-US" altLang="en-US" baseline="30000"/>
              <a:t>2 </a:t>
            </a:r>
            <a:r>
              <a:rPr lang="en-US" altLang="en-US"/>
              <a:t>= 2.25</a:t>
            </a:r>
          </a:p>
          <a:p>
            <a:pPr algn="ctr">
              <a:buFontTx/>
              <a:buNone/>
            </a:pPr>
            <a:endParaRPr lang="en-US" altLang="en-US"/>
          </a:p>
          <a:p>
            <a:pPr algn="ctr">
              <a:buFontTx/>
              <a:buNone/>
            </a:pPr>
            <a:r>
              <a:rPr lang="en-US" altLang="en-US"/>
              <a:t>Are the estimates independent?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BA3E04C-64FB-40CB-ACF1-04EF46DC4DEF}"/>
              </a:ext>
            </a:extLst>
          </p:cNvPr>
          <p:cNvSpPr>
            <a:spLocks noGrp="1" noChangeArrowheads="1"/>
          </p:cNvSpPr>
          <p:nvPr>
            <p:ph type="title"/>
          </p:nvPr>
        </p:nvSpPr>
        <p:spPr/>
        <p:txBody>
          <a:bodyPr/>
          <a:lstStyle/>
          <a:p>
            <a:pPr eaLnBrk="1" hangingPunct="1"/>
            <a:r>
              <a:rPr lang="en-US" altLang="en-US"/>
              <a:t>Step 2 in Hypothesis Testing</a:t>
            </a:r>
          </a:p>
        </p:txBody>
      </p:sp>
      <p:sp>
        <p:nvSpPr>
          <p:cNvPr id="16387" name="Rectangle 3">
            <a:extLst>
              <a:ext uri="{FF2B5EF4-FFF2-40B4-BE49-F238E27FC236}">
                <a16:creationId xmlns:a16="http://schemas.microsoft.com/office/drawing/2014/main" id="{C2540A4E-790C-4B76-AAAE-55F65B4D3B36}"/>
              </a:ext>
            </a:extLst>
          </p:cNvPr>
          <p:cNvSpPr>
            <a:spLocks noGrp="1" noChangeArrowheads="1"/>
          </p:cNvSpPr>
          <p:nvPr>
            <p:ph type="body" idx="1"/>
          </p:nvPr>
        </p:nvSpPr>
        <p:spPr/>
        <p:txBody>
          <a:bodyPr/>
          <a:lstStyle/>
          <a:p>
            <a:pPr eaLnBrk="1" hangingPunct="1"/>
            <a:r>
              <a:rPr lang="en-US" altLang="en-US"/>
              <a:t>The second step is to specify the </a:t>
            </a:r>
            <a:r>
              <a:rPr lang="en-US" altLang="en-US">
                <a:latin typeface="Symbol" panose="05050102010706020507" pitchFamily="18" charset="2"/>
              </a:rPr>
              <a:t>a</a:t>
            </a:r>
            <a:r>
              <a:rPr lang="en-US" altLang="en-US"/>
              <a:t>  level</a:t>
            </a:r>
            <a:br>
              <a:rPr lang="en-US" altLang="en-US"/>
            </a:br>
            <a:endParaRPr lang="en-US" altLang="en-US"/>
          </a:p>
          <a:p>
            <a:pPr eaLnBrk="1" hangingPunct="1"/>
            <a:r>
              <a:rPr lang="en-US" altLang="en-US"/>
              <a:t>Also known as the significance level</a:t>
            </a:r>
            <a:br>
              <a:rPr lang="en-US" altLang="en-US"/>
            </a:br>
            <a:endParaRPr lang="en-US" altLang="en-US"/>
          </a:p>
          <a:p>
            <a:pPr eaLnBrk="1" hangingPunct="1"/>
            <a:r>
              <a:rPr lang="en-US" altLang="en-US"/>
              <a:t>Typical values are 0.05 and 0.01 </a:t>
            </a:r>
          </a:p>
        </p:txBody>
      </p:sp>
    </p:spTree>
    <p:custDataLst>
      <p:tags r:id="rId1"/>
    </p:custDataLst>
  </p:cSld>
  <p:clrMapOvr>
    <a:masterClrMapping/>
  </p:clrMapOvr>
  <p:transition advTm="11600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00A66A4-81AE-433C-A6F5-93BAB7B27849}"/>
              </a:ext>
            </a:extLst>
          </p:cNvPr>
          <p:cNvSpPr>
            <a:spLocks noGrp="1" noChangeArrowheads="1"/>
          </p:cNvSpPr>
          <p:nvPr>
            <p:ph type="title"/>
          </p:nvPr>
        </p:nvSpPr>
        <p:spPr/>
        <p:txBody>
          <a:bodyPr/>
          <a:lstStyle/>
          <a:p>
            <a:pPr eaLnBrk="1" hangingPunct="1"/>
            <a:r>
              <a:rPr lang="en-US" altLang="en-US"/>
              <a:t>Step 3 in Hypothesis Testing</a:t>
            </a:r>
          </a:p>
        </p:txBody>
      </p:sp>
      <p:sp>
        <p:nvSpPr>
          <p:cNvPr id="18435" name="Rectangle 3">
            <a:extLst>
              <a:ext uri="{FF2B5EF4-FFF2-40B4-BE49-F238E27FC236}">
                <a16:creationId xmlns:a16="http://schemas.microsoft.com/office/drawing/2014/main" id="{26F55994-BCC9-4C81-BA02-ABA6980C751F}"/>
              </a:ext>
            </a:extLst>
          </p:cNvPr>
          <p:cNvSpPr>
            <a:spLocks noGrp="1" noChangeArrowheads="1"/>
          </p:cNvSpPr>
          <p:nvPr>
            <p:ph type="body" idx="1"/>
          </p:nvPr>
        </p:nvSpPr>
        <p:spPr/>
        <p:txBody>
          <a:bodyPr/>
          <a:lstStyle/>
          <a:p>
            <a:pPr eaLnBrk="1" hangingPunct="1"/>
            <a:r>
              <a:rPr lang="en-US" altLang="en-US"/>
              <a:t>Compute probability (p) value</a:t>
            </a:r>
            <a:br>
              <a:rPr lang="en-US" altLang="en-US"/>
            </a:br>
            <a:endParaRPr lang="en-US" altLang="en-US"/>
          </a:p>
          <a:p>
            <a:pPr eaLnBrk="1" hangingPunct="1"/>
            <a:r>
              <a:rPr lang="en-US" altLang="en-US"/>
              <a:t>Probability of obtaining  a sample statistic as different or more different from the parameter given that the null hypothesis is true</a:t>
            </a:r>
          </a:p>
        </p:txBody>
      </p:sp>
    </p:spTree>
    <p:custDataLst>
      <p:tags r:id="rId1"/>
    </p:custDataLst>
  </p:cSld>
  <p:clrMapOvr>
    <a:masterClrMapping/>
  </p:clrMapOvr>
  <p:transition advTm="11600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4336B7E-C1BC-4016-B20B-042968E4F929}"/>
              </a:ext>
            </a:extLst>
          </p:cNvPr>
          <p:cNvSpPr>
            <a:spLocks noGrp="1" noChangeArrowheads="1"/>
          </p:cNvSpPr>
          <p:nvPr>
            <p:ph type="title"/>
          </p:nvPr>
        </p:nvSpPr>
        <p:spPr/>
        <p:txBody>
          <a:bodyPr/>
          <a:lstStyle/>
          <a:p>
            <a:pPr eaLnBrk="1" hangingPunct="1"/>
            <a:r>
              <a:rPr lang="en-US" altLang="en-US"/>
              <a:t>Step 4 in Hypothesis Testing</a:t>
            </a:r>
          </a:p>
        </p:txBody>
      </p:sp>
      <p:sp>
        <p:nvSpPr>
          <p:cNvPr id="20483" name="Rectangle 3">
            <a:extLst>
              <a:ext uri="{FF2B5EF4-FFF2-40B4-BE49-F238E27FC236}">
                <a16:creationId xmlns:a16="http://schemas.microsoft.com/office/drawing/2014/main" id="{5786ABD2-568D-4AB2-B404-3BD914BC3950}"/>
              </a:ext>
            </a:extLst>
          </p:cNvPr>
          <p:cNvSpPr>
            <a:spLocks noGrp="1" noChangeArrowheads="1"/>
          </p:cNvSpPr>
          <p:nvPr>
            <p:ph type="body" idx="1"/>
          </p:nvPr>
        </p:nvSpPr>
        <p:spPr/>
        <p:txBody>
          <a:bodyPr/>
          <a:lstStyle/>
          <a:p>
            <a:pPr eaLnBrk="1" hangingPunct="1"/>
            <a:r>
              <a:rPr lang="en-US" altLang="en-US"/>
              <a:t>If p &lt; </a:t>
            </a:r>
            <a:r>
              <a:rPr lang="en-US" altLang="en-US">
                <a:latin typeface="Symbol" panose="05050102010706020507" pitchFamily="18" charset="2"/>
              </a:rPr>
              <a:t>a  </a:t>
            </a:r>
            <a:r>
              <a:rPr lang="en-US" altLang="en-US"/>
              <a:t>you reject the null hypothesis and reach a confident conclusion</a:t>
            </a:r>
          </a:p>
          <a:p>
            <a:pPr eaLnBrk="1" hangingPunct="1"/>
            <a:r>
              <a:rPr lang="en-US" altLang="en-US"/>
              <a:t>Rejecting the null hypothesis is not all or none decision</a:t>
            </a:r>
          </a:p>
          <a:p>
            <a:pPr eaLnBrk="1" hangingPunct="1"/>
            <a:r>
              <a:rPr lang="en-US" altLang="en-US"/>
              <a:t>Do not accept the null hypothesis</a:t>
            </a:r>
          </a:p>
          <a:p>
            <a:pPr eaLnBrk="1" hangingPunct="1"/>
            <a:endParaRPr lang="en-US" altLang="en-US"/>
          </a:p>
        </p:txBody>
      </p:sp>
    </p:spTree>
    <p:custDataLst>
      <p:tags r:id="rId1"/>
    </p:custDataLst>
  </p:cSld>
  <p:clrMapOvr>
    <a:masterClrMapping/>
  </p:clrMapOvr>
  <p:transition advTm="116000"/>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err="1">
                <a:solidFill>
                  <a:schemeClr val="bg1"/>
                </a:solidFill>
              </a:rPr>
              <a:t>SignificanceTesting</a:t>
            </a:r>
            <a:r>
              <a:rPr lang="en-US" dirty="0">
                <a:solidFill>
                  <a:schemeClr val="bg1"/>
                </a:solidFill>
              </a:rPr>
              <a:t> and Confidence Levels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3581648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668B1E7-C132-4198-83D8-253043303135}"/>
              </a:ext>
            </a:extLst>
          </p:cNvPr>
          <p:cNvSpPr>
            <a:spLocks noGrp="1" noChangeArrowheads="1"/>
          </p:cNvSpPr>
          <p:nvPr>
            <p:ph type="title"/>
          </p:nvPr>
        </p:nvSpPr>
        <p:spPr/>
        <p:txBody>
          <a:bodyPr>
            <a:normAutofit fontScale="90000"/>
          </a:bodyPr>
          <a:lstStyle/>
          <a:p>
            <a:pPr eaLnBrk="1" hangingPunct="1"/>
            <a:r>
              <a:rPr lang="en-US" altLang="en-US"/>
              <a:t>Confidence Intervals and Significance Testing</a:t>
            </a:r>
          </a:p>
        </p:txBody>
      </p:sp>
      <p:sp>
        <p:nvSpPr>
          <p:cNvPr id="2051" name="Rectangle 3">
            <a:extLst>
              <a:ext uri="{FF2B5EF4-FFF2-40B4-BE49-F238E27FC236}">
                <a16:creationId xmlns:a16="http://schemas.microsoft.com/office/drawing/2014/main" id="{1AB8C763-98ED-41D0-A5BC-E5DBA193FFD0}"/>
              </a:ext>
            </a:extLst>
          </p:cNvPr>
          <p:cNvSpPr>
            <a:spLocks noGrp="1" noChangeArrowheads="1"/>
          </p:cNvSpPr>
          <p:nvPr>
            <p:ph type="body" idx="1"/>
          </p:nvPr>
        </p:nvSpPr>
        <p:spPr/>
        <p:txBody>
          <a:bodyPr/>
          <a:lstStyle/>
          <a:p>
            <a:pPr eaLnBrk="1" hangingPunct="1"/>
            <a:r>
              <a:rPr lang="en-US" altLang="en-US"/>
              <a:t>Very close relationship</a:t>
            </a:r>
          </a:p>
          <a:p>
            <a:pPr eaLnBrk="1" hangingPunct="1"/>
            <a:r>
              <a:rPr lang="en-US" altLang="en-US"/>
              <a:t>If significant with p &lt; 0.05 then the 95% interval does not contain zero.</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000"/>
    </mc:Choice>
    <mc:Fallback xmlns="">
      <p:transition spd="slow" advTm="24000"/>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C09C495-C360-4E55-BDBB-60FF1EEB6931}"/>
              </a:ext>
            </a:extLst>
          </p:cNvPr>
          <p:cNvSpPr>
            <a:spLocks noGrp="1" noChangeArrowheads="1"/>
          </p:cNvSpPr>
          <p:nvPr>
            <p:ph type="title"/>
          </p:nvPr>
        </p:nvSpPr>
        <p:spPr/>
        <p:txBody>
          <a:bodyPr/>
          <a:lstStyle/>
          <a:p>
            <a:pPr eaLnBrk="1" hangingPunct="1"/>
            <a:r>
              <a:rPr lang="en-US" altLang="en-US"/>
              <a:t>Physicians Reaction Study</a:t>
            </a:r>
          </a:p>
        </p:txBody>
      </p:sp>
      <p:sp>
        <p:nvSpPr>
          <p:cNvPr id="3075" name="Rectangle 3">
            <a:extLst>
              <a:ext uri="{FF2B5EF4-FFF2-40B4-BE49-F238E27FC236}">
                <a16:creationId xmlns:a16="http://schemas.microsoft.com/office/drawing/2014/main" id="{0C9AF7F8-E333-42D2-AF24-24E0448CAB30}"/>
              </a:ext>
            </a:extLst>
          </p:cNvPr>
          <p:cNvSpPr>
            <a:spLocks noGrp="1" noChangeArrowheads="1"/>
          </p:cNvSpPr>
          <p:nvPr>
            <p:ph type="body" idx="1"/>
          </p:nvPr>
        </p:nvSpPr>
        <p:spPr>
          <a:xfrm>
            <a:off x="685272" y="2142244"/>
            <a:ext cx="8023048" cy="4029604"/>
          </a:xfrm>
        </p:spPr>
        <p:txBody>
          <a:bodyPr/>
          <a:lstStyle/>
          <a:p>
            <a:pPr eaLnBrk="1" hangingPunct="1">
              <a:lnSpc>
                <a:spcPct val="90000"/>
              </a:lnSpc>
            </a:pPr>
            <a:r>
              <a:rPr lang="en-US" altLang="en-US"/>
              <a:t>95% interval for difference extends from 2.00 to 11.26.</a:t>
            </a:r>
            <a:br>
              <a:rPr lang="en-US" altLang="en-US"/>
            </a:br>
            <a:endParaRPr lang="en-US" altLang="en-US"/>
          </a:p>
          <a:p>
            <a:pPr eaLnBrk="1" hangingPunct="1">
              <a:lnSpc>
                <a:spcPct val="90000"/>
              </a:lnSpc>
            </a:pPr>
            <a:r>
              <a:rPr lang="en-US" altLang="en-US"/>
              <a:t>Values outside interval are rejected at the 0.05 level.</a:t>
            </a:r>
            <a:br>
              <a:rPr lang="en-US" altLang="en-US"/>
            </a:br>
            <a:endParaRPr lang="en-US" altLang="en-US"/>
          </a:p>
          <a:p>
            <a:pPr eaLnBrk="1" hangingPunct="1">
              <a:lnSpc>
                <a:spcPct val="90000"/>
              </a:lnSpc>
            </a:pPr>
            <a:r>
              <a:rPr lang="en-US" altLang="en-US"/>
              <a:t>H</a:t>
            </a:r>
            <a:r>
              <a:rPr lang="en-US" altLang="en-US" baseline="-25000"/>
              <a:t>0</a:t>
            </a:r>
            <a:r>
              <a:rPr lang="en-US" altLang="en-US"/>
              <a:t> that the difference is 0 is outside the interval and is rejected.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000"/>
    </mc:Choice>
    <mc:Fallback xmlns="">
      <p:transition spd="slow" advTm="32000"/>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9A7DB80-E26B-4CDB-9764-C8ACEE4A36ED}"/>
              </a:ext>
            </a:extLst>
          </p:cNvPr>
          <p:cNvSpPr>
            <a:spLocks noGrp="1" noChangeArrowheads="1"/>
          </p:cNvSpPr>
          <p:nvPr>
            <p:ph type="title"/>
          </p:nvPr>
        </p:nvSpPr>
        <p:spPr/>
        <p:txBody>
          <a:bodyPr/>
          <a:lstStyle/>
          <a:p>
            <a:pPr eaLnBrk="1" hangingPunct="1"/>
            <a:r>
              <a:rPr lang="en-US" altLang="en-US"/>
              <a:t>99% Interval</a:t>
            </a:r>
          </a:p>
        </p:txBody>
      </p:sp>
      <p:sp>
        <p:nvSpPr>
          <p:cNvPr id="4099" name="Rectangle 3">
            <a:extLst>
              <a:ext uri="{FF2B5EF4-FFF2-40B4-BE49-F238E27FC236}">
                <a16:creationId xmlns:a16="http://schemas.microsoft.com/office/drawing/2014/main" id="{579A9B27-0822-4D83-BB9D-F392AC16CDA6}"/>
              </a:ext>
            </a:extLst>
          </p:cNvPr>
          <p:cNvSpPr>
            <a:spLocks noGrp="1" noChangeArrowheads="1"/>
          </p:cNvSpPr>
          <p:nvPr>
            <p:ph type="body" idx="1"/>
          </p:nvPr>
        </p:nvSpPr>
        <p:spPr/>
        <p:txBody>
          <a:bodyPr/>
          <a:lstStyle/>
          <a:p>
            <a:pPr eaLnBrk="1" hangingPunct="1"/>
            <a:r>
              <a:rPr lang="en-US" altLang="en-US"/>
              <a:t>If the 99% interval does not contain 0 then the effect is significant at the 0.01 level.</a:t>
            </a:r>
            <a:br>
              <a:rPr lang="en-US" altLang="en-US"/>
            </a:br>
            <a:endParaRPr lang="en-US" altLang="en-US"/>
          </a:p>
          <a:p>
            <a:pPr eaLnBrk="1" hangingPunct="1"/>
            <a:r>
              <a:rPr lang="en-US" altLang="en-US"/>
              <a:t>If it contains 0 then the effect is not significant at the 0.01 level.</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0A64D88-7701-40B7-91A1-166250B555C6}"/>
              </a:ext>
            </a:extLst>
          </p:cNvPr>
          <p:cNvSpPr>
            <a:spLocks noGrp="1" noChangeArrowheads="1"/>
          </p:cNvSpPr>
          <p:nvPr>
            <p:ph type="title"/>
          </p:nvPr>
        </p:nvSpPr>
        <p:spPr/>
        <p:txBody>
          <a:bodyPr/>
          <a:lstStyle/>
          <a:p>
            <a:pPr eaLnBrk="1" hangingPunct="1"/>
            <a:r>
              <a:rPr lang="en-US" altLang="en-US"/>
              <a:t>Direction of an Effect</a:t>
            </a:r>
          </a:p>
        </p:txBody>
      </p:sp>
      <p:sp>
        <p:nvSpPr>
          <p:cNvPr id="5123" name="Rectangle 3">
            <a:extLst>
              <a:ext uri="{FF2B5EF4-FFF2-40B4-BE49-F238E27FC236}">
                <a16:creationId xmlns:a16="http://schemas.microsoft.com/office/drawing/2014/main" id="{6AF894B6-D683-48B3-ABBB-1905D1174B30}"/>
              </a:ext>
            </a:extLst>
          </p:cNvPr>
          <p:cNvSpPr>
            <a:spLocks noGrp="1" noChangeArrowheads="1"/>
          </p:cNvSpPr>
          <p:nvPr>
            <p:ph type="body" idx="1"/>
          </p:nvPr>
        </p:nvSpPr>
        <p:spPr/>
        <p:txBody>
          <a:bodyPr/>
          <a:lstStyle/>
          <a:p>
            <a:pPr eaLnBrk="1" hangingPunct="1"/>
            <a:r>
              <a:rPr lang="en-US" altLang="en-US"/>
              <a:t>When all values in the interval are either positive or all negative then the direction of the effect can be inferred.</a:t>
            </a:r>
            <a:br>
              <a:rPr lang="en-US" altLang="en-US"/>
            </a:br>
            <a:endParaRPr lang="en-US" altLang="en-US"/>
          </a:p>
          <a:p>
            <a:pPr eaLnBrk="1" hangingPunct="1"/>
            <a:r>
              <a:rPr lang="en-US" altLang="en-US"/>
              <a:t>This occurs whenever an effect is significant.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C513EE8-7B1E-4921-876C-9FB1A4F16B06}"/>
              </a:ext>
            </a:extLst>
          </p:cNvPr>
          <p:cNvSpPr>
            <a:spLocks noGrp="1" noChangeArrowheads="1"/>
          </p:cNvSpPr>
          <p:nvPr>
            <p:ph type="title"/>
          </p:nvPr>
        </p:nvSpPr>
        <p:spPr/>
        <p:txBody>
          <a:bodyPr/>
          <a:lstStyle/>
          <a:p>
            <a:pPr eaLnBrk="1" hangingPunct="1"/>
            <a:r>
              <a:rPr lang="en-US" altLang="en-US"/>
              <a:t>When You Know H</a:t>
            </a:r>
            <a:r>
              <a:rPr lang="en-US" altLang="en-US" baseline="-25000"/>
              <a:t>0</a:t>
            </a:r>
            <a:r>
              <a:rPr lang="en-US" altLang="en-US"/>
              <a:t> is False</a:t>
            </a:r>
          </a:p>
        </p:txBody>
      </p:sp>
      <p:sp>
        <p:nvSpPr>
          <p:cNvPr id="6147" name="Rectangle 3">
            <a:extLst>
              <a:ext uri="{FF2B5EF4-FFF2-40B4-BE49-F238E27FC236}">
                <a16:creationId xmlns:a16="http://schemas.microsoft.com/office/drawing/2014/main" id="{03292B38-492D-459F-8792-0C2BDE272EF2}"/>
              </a:ext>
            </a:extLst>
          </p:cNvPr>
          <p:cNvSpPr>
            <a:spLocks noGrp="1" noChangeArrowheads="1"/>
          </p:cNvSpPr>
          <p:nvPr>
            <p:ph type="body" idx="1"/>
          </p:nvPr>
        </p:nvSpPr>
        <p:spPr/>
        <p:txBody>
          <a:bodyPr/>
          <a:lstStyle/>
          <a:p>
            <a:pPr eaLnBrk="1" hangingPunct="1"/>
            <a:r>
              <a:rPr lang="en-US" altLang="en-US" sz="2778"/>
              <a:t>A difference of exactly 0 is very rare.</a:t>
            </a:r>
            <a:br>
              <a:rPr lang="en-US" altLang="en-US" sz="2778"/>
            </a:br>
            <a:endParaRPr lang="en-US" altLang="en-US" sz="2778"/>
          </a:p>
          <a:p>
            <a:pPr eaLnBrk="1" hangingPunct="1"/>
            <a:r>
              <a:rPr lang="en-US" altLang="en-US" sz="2778"/>
              <a:t>You know the null hypothesis is false before you conduct the experiment.</a:t>
            </a:r>
            <a:br>
              <a:rPr lang="en-US" altLang="en-US" sz="2778"/>
            </a:br>
            <a:endParaRPr lang="en-US" altLang="en-US" sz="2778"/>
          </a:p>
          <a:p>
            <a:pPr eaLnBrk="1" hangingPunct="1"/>
            <a:r>
              <a:rPr lang="en-US" altLang="en-US" sz="2778"/>
              <a:t>The significance test allows you to infer the direction of the effect.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000"/>
    </mc:Choice>
    <mc:Fallback xmlns="">
      <p:transition spd="slow" advTm="45000"/>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83E6DD5-B6B5-47CB-A31A-EEA7B94CFD8F}"/>
              </a:ext>
            </a:extLst>
          </p:cNvPr>
          <p:cNvSpPr>
            <a:spLocks noGrp="1" noChangeArrowheads="1"/>
          </p:cNvSpPr>
          <p:nvPr>
            <p:ph type="title"/>
          </p:nvPr>
        </p:nvSpPr>
        <p:spPr/>
        <p:txBody>
          <a:bodyPr/>
          <a:lstStyle/>
          <a:p>
            <a:pPr eaLnBrk="1" hangingPunct="1"/>
            <a:r>
              <a:rPr lang="en-US" altLang="en-US"/>
              <a:t>Don’t Accept H</a:t>
            </a:r>
            <a:r>
              <a:rPr lang="en-US" altLang="en-US" baseline="-25000"/>
              <a:t>0</a:t>
            </a:r>
            <a:endParaRPr lang="en-US" altLang="en-US"/>
          </a:p>
        </p:txBody>
      </p:sp>
      <p:sp>
        <p:nvSpPr>
          <p:cNvPr id="7171" name="Rectangle 3">
            <a:extLst>
              <a:ext uri="{FF2B5EF4-FFF2-40B4-BE49-F238E27FC236}">
                <a16:creationId xmlns:a16="http://schemas.microsoft.com/office/drawing/2014/main" id="{B621E80A-1E90-4141-A405-6A8F2F4CA260}"/>
              </a:ext>
            </a:extLst>
          </p:cNvPr>
          <p:cNvSpPr>
            <a:spLocks noGrp="1" noChangeArrowheads="1"/>
          </p:cNvSpPr>
          <p:nvPr>
            <p:ph type="body" idx="1"/>
          </p:nvPr>
        </p:nvSpPr>
        <p:spPr/>
        <p:txBody>
          <a:bodyPr/>
          <a:lstStyle/>
          <a:p>
            <a:pPr eaLnBrk="1" hangingPunct="1"/>
            <a:r>
              <a:rPr lang="en-US" altLang="en-US"/>
              <a:t>There are many values in the confidence interval other than 0.</a:t>
            </a:r>
            <a:br>
              <a:rPr lang="en-US" altLang="en-US"/>
            </a:br>
            <a:endParaRPr lang="en-US" altLang="en-US"/>
          </a:p>
          <a:p>
            <a:pPr eaLnBrk="1" hangingPunct="1"/>
            <a:r>
              <a:rPr lang="en-US" altLang="en-US"/>
              <a:t>None of these values can be rejected.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000"/>
    </mc:Choice>
    <mc:Fallback xmlns="">
      <p:transition spd="slow" advTm="2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DFBBF4D-F4A7-40F1-90B7-22F71206C39F}"/>
              </a:ext>
            </a:extLst>
          </p:cNvPr>
          <p:cNvSpPr>
            <a:spLocks noGrp="1" noChangeArrowheads="1"/>
          </p:cNvSpPr>
          <p:nvPr>
            <p:ph type="title"/>
          </p:nvPr>
        </p:nvSpPr>
        <p:spPr/>
        <p:txBody>
          <a:bodyPr/>
          <a:lstStyle/>
          <a:p>
            <a:r>
              <a:rPr lang="en-US" altLang="en-US"/>
              <a:t>Estimate the Variance</a:t>
            </a:r>
          </a:p>
        </p:txBody>
      </p:sp>
      <p:sp>
        <p:nvSpPr>
          <p:cNvPr id="30723" name="Rectangle 3">
            <a:extLst>
              <a:ext uri="{FF2B5EF4-FFF2-40B4-BE49-F238E27FC236}">
                <a16:creationId xmlns:a16="http://schemas.microsoft.com/office/drawing/2014/main" id="{E0137499-E430-42B2-B4E0-1A7C49D53D62}"/>
              </a:ext>
            </a:extLst>
          </p:cNvPr>
          <p:cNvSpPr>
            <a:spLocks noGrp="1" noChangeArrowheads="1"/>
          </p:cNvSpPr>
          <p:nvPr>
            <p:ph type="body" idx="1"/>
          </p:nvPr>
        </p:nvSpPr>
        <p:spPr/>
        <p:txBody>
          <a:bodyPr/>
          <a:lstStyle/>
          <a:p>
            <a:r>
              <a:rPr lang="en-US" altLang="en-US"/>
              <a:t>Can compute two estimates of variance</a:t>
            </a:r>
          </a:p>
          <a:p>
            <a:pPr lvl="1"/>
            <a:r>
              <a:rPr lang="en-US" altLang="en-US"/>
              <a:t>Estimate 1: (8 - 6.5)</a:t>
            </a:r>
            <a:r>
              <a:rPr lang="en-US" altLang="en-US" baseline="30000"/>
              <a:t>2 </a:t>
            </a:r>
            <a:r>
              <a:rPr lang="en-US" altLang="en-US"/>
              <a:t>= 2.25</a:t>
            </a:r>
          </a:p>
          <a:p>
            <a:pPr lvl="1"/>
            <a:r>
              <a:rPr lang="en-US" altLang="en-US"/>
              <a:t>Estimate 2: (5 - 6.5)</a:t>
            </a:r>
            <a:r>
              <a:rPr lang="en-US" altLang="en-US" baseline="30000"/>
              <a:t>2 </a:t>
            </a:r>
            <a:r>
              <a:rPr lang="en-US" altLang="en-US"/>
              <a:t>= 2.25</a:t>
            </a:r>
          </a:p>
          <a:p>
            <a:pPr algn="ctr">
              <a:buFontTx/>
              <a:buNone/>
            </a:pPr>
            <a:endParaRPr lang="en-US" altLang="en-US"/>
          </a:p>
          <a:p>
            <a:pPr algn="ctr">
              <a:buFontTx/>
              <a:buNone/>
            </a:pPr>
            <a:r>
              <a:rPr lang="en-US" altLang="en-US"/>
              <a:t>Are the estimates independent?</a:t>
            </a:r>
          </a:p>
          <a:p>
            <a:pPr algn="ctr">
              <a:buFontTx/>
              <a:buNone/>
            </a:pPr>
            <a:r>
              <a:rPr lang="en-US" altLang="en-US"/>
              <a:t>No!</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a:solidFill>
                  <a:schemeClr val="bg1"/>
                </a:solidFill>
              </a:rPr>
              <a:t>Misconceptions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047959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Misconceptions</a:t>
            </a:r>
          </a:p>
        </p:txBody>
      </p:sp>
      <p:sp>
        <p:nvSpPr>
          <p:cNvPr id="29699" name="Rectangle 3"/>
          <p:cNvSpPr>
            <a:spLocks noGrp="1" noChangeArrowheads="1"/>
          </p:cNvSpPr>
          <p:nvPr>
            <p:ph type="body" idx="1"/>
          </p:nvPr>
        </p:nvSpPr>
        <p:spPr/>
        <p:txBody>
          <a:bodyPr/>
          <a:lstStyle/>
          <a:p>
            <a:pPr marL="635051" indent="-635051">
              <a:buFontTx/>
              <a:buAutoNum type="arabicPeriod"/>
            </a:pPr>
            <a:r>
              <a:rPr lang="en-US" dirty="0" err="1"/>
              <a:t>p</a:t>
            </a:r>
            <a:r>
              <a:rPr lang="en-US" dirty="0"/>
              <a:t> is the probability the null hypothesis is true.</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Misconceptions</a:t>
            </a:r>
          </a:p>
        </p:txBody>
      </p:sp>
      <p:sp>
        <p:nvSpPr>
          <p:cNvPr id="29699" name="Rectangle 3"/>
          <p:cNvSpPr>
            <a:spLocks noGrp="1" noChangeArrowheads="1"/>
          </p:cNvSpPr>
          <p:nvPr>
            <p:ph type="body" idx="1"/>
          </p:nvPr>
        </p:nvSpPr>
        <p:spPr/>
        <p:txBody>
          <a:bodyPr/>
          <a:lstStyle/>
          <a:p>
            <a:pPr marL="635051" indent="-635051">
              <a:buFontTx/>
              <a:buAutoNum type="arabicPeriod"/>
            </a:pPr>
            <a:r>
              <a:rPr lang="en-US" strike="sngStrike" dirty="0" err="1"/>
              <a:t>p</a:t>
            </a:r>
            <a:r>
              <a:rPr lang="en-US" strike="sngStrike" dirty="0"/>
              <a:t> is the probability the null hypothesis is true.</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t>Misconceptions</a:t>
            </a:r>
          </a:p>
        </p:txBody>
      </p:sp>
      <p:sp>
        <p:nvSpPr>
          <p:cNvPr id="1027" name="Rectangle 3"/>
          <p:cNvSpPr>
            <a:spLocks noGrp="1" noChangeArrowheads="1"/>
          </p:cNvSpPr>
          <p:nvPr>
            <p:ph type="body" idx="1"/>
          </p:nvPr>
        </p:nvSpPr>
        <p:spPr/>
        <p:txBody>
          <a:bodyPr/>
          <a:lstStyle/>
          <a:p>
            <a:pPr marL="635051" indent="-635051">
              <a:buFontTx/>
              <a:buAutoNum type="arabicPeriod"/>
            </a:pPr>
            <a:r>
              <a:rPr lang="en-US" strike="sngStrike" dirty="0" err="1"/>
              <a:t>p</a:t>
            </a:r>
            <a:r>
              <a:rPr lang="en-US" strike="sngStrike" dirty="0"/>
              <a:t> is the probability the null hypothesis is true.</a:t>
            </a:r>
          </a:p>
          <a:p>
            <a:pPr marL="635051" indent="-635051">
              <a:buFontTx/>
              <a:buAutoNum type="arabicPeriod"/>
            </a:pPr>
            <a:r>
              <a:rPr lang="en-US" dirty="0"/>
              <a:t>A low probability value indicates a large effect.</a:t>
            </a:r>
          </a:p>
          <a:p>
            <a:pPr marL="635051" indent="-635051">
              <a:buNone/>
            </a:pP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t>Misconceptions</a:t>
            </a:r>
          </a:p>
        </p:txBody>
      </p:sp>
      <p:sp>
        <p:nvSpPr>
          <p:cNvPr id="1027" name="Rectangle 3"/>
          <p:cNvSpPr>
            <a:spLocks noGrp="1" noChangeArrowheads="1"/>
          </p:cNvSpPr>
          <p:nvPr>
            <p:ph type="body" idx="1"/>
          </p:nvPr>
        </p:nvSpPr>
        <p:spPr/>
        <p:txBody>
          <a:bodyPr/>
          <a:lstStyle/>
          <a:p>
            <a:pPr marL="635051" indent="-635051">
              <a:buFontTx/>
              <a:buAutoNum type="arabicPeriod"/>
            </a:pPr>
            <a:r>
              <a:rPr lang="en-US" strike="sngStrike" dirty="0" err="1"/>
              <a:t>p</a:t>
            </a:r>
            <a:r>
              <a:rPr lang="en-US" strike="sngStrike" dirty="0"/>
              <a:t> is the probability the null hypothesis is true.</a:t>
            </a:r>
          </a:p>
          <a:p>
            <a:pPr marL="635051" indent="-635051">
              <a:buFontTx/>
              <a:buAutoNum type="arabicPeriod"/>
            </a:pPr>
            <a:r>
              <a:rPr lang="en-US" strike="sngStrike" dirty="0"/>
              <a:t>A low probability value indicates a large effect.</a:t>
            </a:r>
          </a:p>
          <a:p>
            <a:pPr marL="635051" indent="-635051">
              <a:buNone/>
            </a:pPr>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Misconceptions</a:t>
            </a:r>
          </a:p>
        </p:txBody>
      </p:sp>
      <p:sp>
        <p:nvSpPr>
          <p:cNvPr id="32771" name="Rectangle 3"/>
          <p:cNvSpPr>
            <a:spLocks noGrp="1" noChangeArrowheads="1"/>
          </p:cNvSpPr>
          <p:nvPr>
            <p:ph type="body" idx="1"/>
          </p:nvPr>
        </p:nvSpPr>
        <p:spPr/>
        <p:txBody>
          <a:bodyPr/>
          <a:lstStyle/>
          <a:p>
            <a:pPr marL="635051" indent="-635051">
              <a:buFontTx/>
              <a:buAutoNum type="arabicPeriod"/>
            </a:pPr>
            <a:r>
              <a:rPr lang="en-US" sz="2778" strike="sngStrike" dirty="0" err="1"/>
              <a:t>p</a:t>
            </a:r>
            <a:r>
              <a:rPr lang="en-US" sz="2778" strike="sngStrike" dirty="0"/>
              <a:t> is the probability the null hypothesis is true.</a:t>
            </a:r>
          </a:p>
          <a:p>
            <a:pPr marL="635051" indent="-635051">
              <a:buFontTx/>
              <a:buAutoNum type="arabicPeriod"/>
            </a:pPr>
            <a:r>
              <a:rPr lang="en-US" sz="2778" strike="sngStrike" dirty="0"/>
              <a:t>A low probability value indicates a large effect.</a:t>
            </a:r>
          </a:p>
          <a:p>
            <a:pPr marL="635051" indent="-635051">
              <a:buFontTx/>
              <a:buAutoNum type="arabicPeriod"/>
            </a:pPr>
            <a:r>
              <a:rPr lang="en-US" sz="2778" dirty="0"/>
              <a:t>A non-significant outcome means that the null hypothesis is probably true.</a:t>
            </a:r>
          </a:p>
          <a:p>
            <a:pPr marL="635051" indent="-635051">
              <a:buFontTx/>
              <a:buAutoNum type="arabicPeriod"/>
            </a:pPr>
            <a:endParaRPr lang="en-US" sz="2778"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Misconceptions</a:t>
            </a:r>
          </a:p>
        </p:txBody>
      </p:sp>
      <p:sp>
        <p:nvSpPr>
          <p:cNvPr id="32771" name="Rectangle 3"/>
          <p:cNvSpPr>
            <a:spLocks noGrp="1" noChangeArrowheads="1"/>
          </p:cNvSpPr>
          <p:nvPr>
            <p:ph type="body" idx="1"/>
          </p:nvPr>
        </p:nvSpPr>
        <p:spPr/>
        <p:txBody>
          <a:bodyPr/>
          <a:lstStyle/>
          <a:p>
            <a:pPr marL="635051" indent="-635051">
              <a:buFontTx/>
              <a:buAutoNum type="arabicPeriod"/>
            </a:pPr>
            <a:r>
              <a:rPr lang="en-US" sz="2778" strike="sngStrike" dirty="0" err="1"/>
              <a:t>p</a:t>
            </a:r>
            <a:r>
              <a:rPr lang="en-US" sz="2778" strike="sngStrike" dirty="0"/>
              <a:t> is the probability the null hypothesis is true.</a:t>
            </a:r>
          </a:p>
          <a:p>
            <a:pPr marL="635051" indent="-635051">
              <a:buFontTx/>
              <a:buAutoNum type="arabicPeriod"/>
            </a:pPr>
            <a:r>
              <a:rPr lang="en-US" sz="2778" strike="sngStrike" dirty="0"/>
              <a:t>A low probability value indicates a large effect.</a:t>
            </a:r>
          </a:p>
          <a:p>
            <a:pPr marL="635051" indent="-635051">
              <a:buFontTx/>
              <a:buAutoNum type="arabicPeriod"/>
            </a:pPr>
            <a:r>
              <a:rPr lang="en-US" sz="2778" strike="sngStrike" dirty="0"/>
              <a:t>A non-significant outcome means that the null hypothesis is probably true.</a:t>
            </a:r>
          </a:p>
          <a:p>
            <a:pPr marL="635051" indent="-635051">
              <a:buFontTx/>
              <a:buAutoNum type="arabicPeriod"/>
            </a:pPr>
            <a:endParaRPr lang="en-US" sz="2778"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Misconceptions</a:t>
            </a:r>
          </a:p>
        </p:txBody>
      </p:sp>
      <p:sp>
        <p:nvSpPr>
          <p:cNvPr id="32771" name="Rectangle 3"/>
          <p:cNvSpPr>
            <a:spLocks noGrp="1" noChangeArrowheads="1"/>
          </p:cNvSpPr>
          <p:nvPr>
            <p:ph type="body" idx="1"/>
          </p:nvPr>
        </p:nvSpPr>
        <p:spPr/>
        <p:txBody>
          <a:bodyPr/>
          <a:lstStyle/>
          <a:p>
            <a:pPr marL="635051" indent="-635051">
              <a:buFontTx/>
              <a:buAutoNum type="arabicPeriod"/>
            </a:pPr>
            <a:r>
              <a:rPr lang="en-US" sz="2778" strike="sngStrike" dirty="0" err="1"/>
              <a:t>p</a:t>
            </a:r>
            <a:r>
              <a:rPr lang="en-US" sz="2778" strike="sngStrike" dirty="0"/>
              <a:t> is the probability the null hypothesis is true.</a:t>
            </a:r>
          </a:p>
          <a:p>
            <a:pPr marL="635051" indent="-635051">
              <a:buFontTx/>
              <a:buAutoNum type="arabicPeriod"/>
            </a:pPr>
            <a:r>
              <a:rPr lang="en-US" sz="2778" strike="sngStrike" dirty="0"/>
              <a:t>A low probability value indicates a large effect.</a:t>
            </a:r>
          </a:p>
          <a:p>
            <a:pPr marL="635051" indent="-635051">
              <a:buFontTx/>
              <a:buAutoNum type="arabicPeriod"/>
            </a:pPr>
            <a:r>
              <a:rPr lang="en-US" sz="2778" strike="sngStrike" dirty="0"/>
              <a:t>A non-significant outcome means that the null hypothesis is probably true.</a:t>
            </a:r>
          </a:p>
          <a:p>
            <a:pPr marL="635051" indent="-635051">
              <a:buFontTx/>
              <a:buAutoNum type="arabicPeriod"/>
            </a:pPr>
            <a:endParaRPr lang="en-US" sz="2778"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Hypothesis Testing of Means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4514146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8650CB8A-FBEC-4D61-8ABB-C0C157CE01B1}"/>
              </a:ext>
            </a:extLst>
          </p:cNvPr>
          <p:cNvSpPr>
            <a:spLocks noGrp="1" noChangeArrowheads="1"/>
          </p:cNvSpPr>
          <p:nvPr>
            <p:ph type="body" idx="1"/>
          </p:nvPr>
        </p:nvSpPr>
        <p:spPr>
          <a:xfrm>
            <a:off x="523875" y="2751667"/>
            <a:ext cx="8184444" cy="1800049"/>
          </a:xfrm>
        </p:spPr>
        <p:txBody>
          <a:bodyPr/>
          <a:lstStyle/>
          <a:p>
            <a:pPr eaLnBrk="1" hangingPunct="1">
              <a:buFontTx/>
              <a:buNone/>
            </a:pPr>
            <a:endParaRPr lang="en-US" altLang="en-US">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Population Mean =	Hypothesized value</a:t>
            </a:r>
          </a:p>
        </p:txBody>
      </p:sp>
      <p:sp>
        <p:nvSpPr>
          <p:cNvPr id="14339" name="Rectangle 8">
            <a:extLst>
              <a:ext uri="{FF2B5EF4-FFF2-40B4-BE49-F238E27FC236}">
                <a16:creationId xmlns:a16="http://schemas.microsoft.com/office/drawing/2014/main" id="{9109CFA6-AD8C-4885-9004-98AE4FC2FA41}"/>
              </a:ext>
            </a:extLst>
          </p:cNvPr>
          <p:cNvSpPr>
            <a:spLocks noGrp="1" noChangeArrowheads="1"/>
          </p:cNvSpPr>
          <p:nvPr>
            <p:ph type="title"/>
          </p:nvPr>
        </p:nvSpPr>
        <p:spPr>
          <a:xfrm>
            <a:off x="544161" y="922514"/>
            <a:ext cx="8164159" cy="1016000"/>
          </a:xfrm>
        </p:spPr>
        <p:txBody>
          <a:bodyPr/>
          <a:lstStyle/>
          <a:p>
            <a:pPr eaLnBrk="1" hangingPunct="1"/>
            <a:r>
              <a:rPr lang="en-US" altLang="en-US">
                <a:ea typeface="ＭＳ Ｐゴシック" panose="020B0600070205080204" pitchFamily="34" charset="-128"/>
              </a:rPr>
              <a:t>Testing the Null Hypothesis (H</a:t>
            </a:r>
            <a:r>
              <a:rPr lang="en-US" altLang="en-US" baseline="-25000">
                <a:ea typeface="ＭＳ Ｐゴシック" panose="020B0600070205080204" pitchFamily="34" charset="-128"/>
              </a:rPr>
              <a:t>0</a:t>
            </a:r>
            <a:r>
              <a:rPr lang="en-US" altLang="en-US">
                <a:ea typeface="ＭＳ Ｐゴシック" panose="020B0600070205080204" pitchFamily="34" charset="-128"/>
              </a:rPr>
              <a:t>)</a:t>
            </a:r>
          </a:p>
        </p:txBody>
      </p:sp>
    </p:spTree>
    <p:custDataLst>
      <p:tags r:id="rId1"/>
    </p:custDataLst>
  </p:cSld>
  <p:clrMapOvr>
    <a:masterClrMapping/>
  </p:clrMapOvr>
  <p:transition advTm="6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E079AC4-C30F-4D03-9005-7F0A49887CA9}"/>
              </a:ext>
            </a:extLst>
          </p:cNvPr>
          <p:cNvSpPr>
            <a:spLocks noGrp="1" noChangeArrowheads="1"/>
          </p:cNvSpPr>
          <p:nvPr>
            <p:ph type="title"/>
          </p:nvPr>
        </p:nvSpPr>
        <p:spPr/>
        <p:txBody>
          <a:bodyPr/>
          <a:lstStyle/>
          <a:p>
            <a:r>
              <a:rPr lang="en-US" altLang="en-US"/>
              <a:t>Degrees of Freedom</a:t>
            </a:r>
          </a:p>
        </p:txBody>
      </p:sp>
      <p:sp>
        <p:nvSpPr>
          <p:cNvPr id="20483" name="Rectangle 3">
            <a:extLst>
              <a:ext uri="{FF2B5EF4-FFF2-40B4-BE49-F238E27FC236}">
                <a16:creationId xmlns:a16="http://schemas.microsoft.com/office/drawing/2014/main" id="{7D885CA5-A046-4B32-AECE-0217B5E82532}"/>
              </a:ext>
            </a:extLst>
          </p:cNvPr>
          <p:cNvSpPr>
            <a:spLocks noGrp="1" noChangeArrowheads="1"/>
          </p:cNvSpPr>
          <p:nvPr>
            <p:ph type="body" idx="1"/>
          </p:nvPr>
        </p:nvSpPr>
        <p:spPr/>
        <p:txBody>
          <a:bodyPr/>
          <a:lstStyle/>
          <a:p>
            <a:pPr>
              <a:lnSpc>
                <a:spcPct val="90000"/>
              </a:lnSpc>
            </a:pPr>
            <a:r>
              <a:rPr lang="en-US" altLang="en-US"/>
              <a:t>If Martian 1 = 10</a:t>
            </a:r>
          </a:p>
          <a:p>
            <a:pPr>
              <a:lnSpc>
                <a:spcPct val="90000"/>
              </a:lnSpc>
            </a:pPr>
            <a:endParaRPr lang="en-US" altLang="en-US"/>
          </a:p>
          <a:p>
            <a:pPr>
              <a:lnSpc>
                <a:spcPct val="90000"/>
              </a:lnSpc>
            </a:pPr>
            <a:r>
              <a:rPr lang="en-US" altLang="en-US"/>
              <a:t>Estimate of the Mean</a:t>
            </a:r>
            <a:br>
              <a:rPr lang="en-US" altLang="en-US"/>
            </a:br>
            <a:r>
              <a:rPr lang="en-US" altLang="en-US"/>
              <a:t>= (10 + 5)/2 = 7.5</a:t>
            </a:r>
          </a:p>
          <a:p>
            <a:pPr>
              <a:lnSpc>
                <a:spcPct val="90000"/>
              </a:lnSpc>
            </a:pPr>
            <a:endParaRPr lang="en-US" altLang="en-US"/>
          </a:p>
          <a:p>
            <a:pPr>
              <a:lnSpc>
                <a:spcPct val="90000"/>
              </a:lnSpc>
            </a:pPr>
            <a:r>
              <a:rPr lang="en-US" altLang="en-US"/>
              <a:t>Estimate 2 of the variance </a:t>
            </a:r>
            <a:br>
              <a:rPr lang="en-US" altLang="en-US"/>
            </a:br>
            <a:r>
              <a:rPr lang="en-US" altLang="en-US"/>
              <a:t>= (5 - 7.5)</a:t>
            </a:r>
            <a:r>
              <a:rPr lang="en-US" altLang="en-US" baseline="30000"/>
              <a:t>2 </a:t>
            </a:r>
            <a:r>
              <a:rPr lang="en-US" altLang="en-US"/>
              <a:t>= 6.25</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E34FACA-919D-4813-9B00-E3709C9A6E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Subliminal Message Experiment</a:t>
            </a:r>
          </a:p>
        </p:txBody>
      </p:sp>
      <p:pic>
        <p:nvPicPr>
          <p:cNvPr id="16387" name="Picture 4">
            <a:extLst>
              <a:ext uri="{FF2B5EF4-FFF2-40B4-BE49-F238E27FC236}">
                <a16:creationId xmlns:a16="http://schemas.microsoft.com/office/drawing/2014/main" id="{3A24380E-A791-46FA-BA06-C2B656552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160" y="3443111"/>
            <a:ext cx="2413000" cy="162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a:extLst>
              <a:ext uri="{FF2B5EF4-FFF2-40B4-BE49-F238E27FC236}">
                <a16:creationId xmlns:a16="http://schemas.microsoft.com/office/drawing/2014/main" id="{12B5CE1C-39ED-4EE8-98B6-D1018C9B3E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522" y="3443111"/>
            <a:ext cx="2358319" cy="142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6">
            <a:extLst>
              <a:ext uri="{FF2B5EF4-FFF2-40B4-BE49-F238E27FC236}">
                <a16:creationId xmlns:a16="http://schemas.microsoft.com/office/drawing/2014/main" id="{EC39C02C-029C-4E20-8EC5-BA7F189364A6}"/>
              </a:ext>
            </a:extLst>
          </p:cNvPr>
          <p:cNvSpPr>
            <a:spLocks noChangeArrowheads="1"/>
          </p:cNvSpPr>
          <p:nvPr/>
        </p:nvSpPr>
        <p:spPr bwMode="auto">
          <a:xfrm>
            <a:off x="1415521" y="3254375"/>
            <a:ext cx="2286000" cy="17268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3334"/>
          </a:p>
        </p:txBody>
      </p:sp>
      <p:sp>
        <p:nvSpPr>
          <p:cNvPr id="16390" name="Rectangle 7">
            <a:extLst>
              <a:ext uri="{FF2B5EF4-FFF2-40B4-BE49-F238E27FC236}">
                <a16:creationId xmlns:a16="http://schemas.microsoft.com/office/drawing/2014/main" id="{D892B52E-427A-4D3D-B3DB-6A625F13EB7A}"/>
              </a:ext>
            </a:extLst>
          </p:cNvPr>
          <p:cNvSpPr>
            <a:spLocks noChangeArrowheads="1"/>
          </p:cNvSpPr>
          <p:nvPr/>
        </p:nvSpPr>
        <p:spPr bwMode="auto">
          <a:xfrm>
            <a:off x="5116160" y="3254375"/>
            <a:ext cx="2286000" cy="17268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3334"/>
          </a:p>
        </p:txBody>
      </p:sp>
      <p:sp>
        <p:nvSpPr>
          <p:cNvPr id="16391" name="AutoShape 10">
            <a:extLst>
              <a:ext uri="{FF2B5EF4-FFF2-40B4-BE49-F238E27FC236}">
                <a16:creationId xmlns:a16="http://schemas.microsoft.com/office/drawing/2014/main" id="{7D82DAD5-8259-4E64-8455-6C42F258D690}"/>
              </a:ext>
            </a:extLst>
          </p:cNvPr>
          <p:cNvSpPr>
            <a:spLocks noChangeArrowheads="1"/>
          </p:cNvSpPr>
          <p:nvPr/>
        </p:nvSpPr>
        <p:spPr bwMode="auto">
          <a:xfrm>
            <a:off x="5660320" y="1905000"/>
            <a:ext cx="3157361" cy="1016000"/>
          </a:xfrm>
          <a:prstGeom prst="cloudCallout">
            <a:avLst>
              <a:gd name="adj1" fmla="val -38361"/>
              <a:gd name="adj2" fmla="val 7395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sz="3334">
              <a:latin typeface="Times" panose="02020603050405020304" pitchFamily="18" charset="0"/>
            </a:endParaRPr>
          </a:p>
        </p:txBody>
      </p:sp>
      <p:sp>
        <p:nvSpPr>
          <p:cNvPr id="16392" name="Text Box 11">
            <a:extLst>
              <a:ext uri="{FF2B5EF4-FFF2-40B4-BE49-F238E27FC236}">
                <a16:creationId xmlns:a16="http://schemas.microsoft.com/office/drawing/2014/main" id="{6C9B72B1-FE93-4F60-9D3A-E6C3EC3087A1}"/>
              </a:ext>
            </a:extLst>
          </p:cNvPr>
          <p:cNvSpPr txBox="1">
            <a:spLocks noChangeArrowheads="1"/>
          </p:cNvSpPr>
          <p:nvPr/>
        </p:nvSpPr>
        <p:spPr bwMode="auto">
          <a:xfrm>
            <a:off x="6313841" y="2091091"/>
            <a:ext cx="206815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334">
                <a:latin typeface="Comic Sans MS" panose="030F0702030302020204" pitchFamily="66" charset="0"/>
              </a:rPr>
              <a:t>Pick me!</a:t>
            </a:r>
            <a:endParaRPr lang="en-US" altLang="en-US" sz="3334">
              <a:latin typeface="Times" panose="02020603050405020304" pitchFamily="18" charset="0"/>
            </a:endParaRPr>
          </a:p>
        </p:txBody>
      </p:sp>
      <p:sp>
        <p:nvSpPr>
          <p:cNvPr id="16393" name="Text Box 12">
            <a:extLst>
              <a:ext uri="{FF2B5EF4-FFF2-40B4-BE49-F238E27FC236}">
                <a16:creationId xmlns:a16="http://schemas.microsoft.com/office/drawing/2014/main" id="{4E31ECA7-A1ED-46F2-A70E-452FDCF3C347}"/>
              </a:ext>
            </a:extLst>
          </p:cNvPr>
          <p:cNvSpPr txBox="1">
            <a:spLocks noChangeArrowheads="1"/>
          </p:cNvSpPr>
          <p:nvPr/>
        </p:nvSpPr>
        <p:spPr bwMode="auto">
          <a:xfrm>
            <a:off x="1632480" y="5155847"/>
            <a:ext cx="2069042"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334">
                <a:latin typeface="Times" panose="02020603050405020304" pitchFamily="18" charset="0"/>
              </a:rPr>
              <a:t>Picture 1</a:t>
            </a:r>
          </a:p>
        </p:txBody>
      </p:sp>
      <p:sp>
        <p:nvSpPr>
          <p:cNvPr id="16394" name="Text Box 13">
            <a:extLst>
              <a:ext uri="{FF2B5EF4-FFF2-40B4-BE49-F238E27FC236}">
                <a16:creationId xmlns:a16="http://schemas.microsoft.com/office/drawing/2014/main" id="{80ABBB86-EAF2-40C4-A32C-46F88334BC50}"/>
              </a:ext>
            </a:extLst>
          </p:cNvPr>
          <p:cNvSpPr txBox="1">
            <a:spLocks noChangeArrowheads="1"/>
          </p:cNvSpPr>
          <p:nvPr/>
        </p:nvSpPr>
        <p:spPr bwMode="auto">
          <a:xfrm>
            <a:off x="5296077" y="5155847"/>
            <a:ext cx="206815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334">
                <a:latin typeface="Times" panose="02020603050405020304" pitchFamily="18" charset="0"/>
              </a:rPr>
              <a:t>Picture 2</a:t>
            </a:r>
          </a:p>
        </p:txBody>
      </p:sp>
    </p:spTree>
    <p:custDataLst>
      <p:tags r:id="rId1"/>
    </p:custDataLst>
  </p:cSld>
  <p:clrMapOvr>
    <a:masterClrMapping/>
  </p:clrMapOvr>
  <p:transition advTm="1900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8F5AFAB-59AA-4D3D-A3E2-3E036926095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What is our Null Hypothesis?</a:t>
            </a:r>
          </a:p>
        </p:txBody>
      </p:sp>
      <p:sp>
        <p:nvSpPr>
          <p:cNvPr id="18435" name="Rectangle 3">
            <a:extLst>
              <a:ext uri="{FF2B5EF4-FFF2-40B4-BE49-F238E27FC236}">
                <a16:creationId xmlns:a16="http://schemas.microsoft.com/office/drawing/2014/main" id="{AAFABF79-EADD-41FF-AAA4-0CE4DB9BF691}"/>
              </a:ext>
            </a:extLst>
          </p:cNvPr>
          <p:cNvSpPr>
            <a:spLocks noGrp="1" noChangeArrowheads="1"/>
          </p:cNvSpPr>
          <p:nvPr>
            <p:ph type="body" idx="1"/>
          </p:nvPr>
        </p:nvSpPr>
        <p:spPr>
          <a:xfrm>
            <a:off x="685272" y="2142244"/>
            <a:ext cx="7914569" cy="4029604"/>
          </a:xfrm>
        </p:spPr>
        <p:txBody>
          <a:bodyPr/>
          <a:lstStyle/>
          <a:p>
            <a:pPr eaLnBrk="1" hangingPunct="1"/>
            <a:r>
              <a:rPr lang="en-US" altLang="en-US">
                <a:ea typeface="ＭＳ Ｐゴシック" panose="020B0600070205080204" pitchFamily="34" charset="-128"/>
              </a:rPr>
              <a:t>No effect of subliminal message</a:t>
            </a:r>
          </a:p>
          <a:p>
            <a:pPr eaLnBrk="1" hangingPunct="1"/>
            <a:r>
              <a:rPr lang="en-US" altLang="en-US">
                <a:ea typeface="ＭＳ Ｐゴシック" panose="020B0600070205080204" pitchFamily="34" charset="-128"/>
              </a:rPr>
              <a:t>If null hypothesis is true, subjects will choose “suggested” picture 50% of the time</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H</a:t>
            </a:r>
            <a:r>
              <a:rPr lang="en-US" altLang="en-US" baseline="-25000">
                <a:ea typeface="ＭＳ Ｐゴシック" panose="020B0600070205080204" pitchFamily="34" charset="-128"/>
              </a:rPr>
              <a:t>0</a:t>
            </a:r>
            <a:r>
              <a:rPr lang="en-US" altLang="en-US">
                <a:ea typeface="ＭＳ Ｐゴシック" panose="020B0600070205080204" pitchFamily="34" charset="-128"/>
              </a:rPr>
              <a:t>:  μ</a:t>
            </a:r>
            <a:r>
              <a:rPr lang="en-US" altLang="en-US">
                <a:ea typeface="ＭＳ Ｐゴシック" panose="020B0600070205080204" pitchFamily="34" charset="-128"/>
                <a:sym typeface="Symbol" panose="05050102010706020507" pitchFamily="18" charset="2"/>
              </a:rPr>
              <a:t>= 50</a:t>
            </a:r>
            <a:endParaRPr lang="en-US" altLang="en-US">
              <a:ea typeface="ＭＳ Ｐゴシック" panose="020B0600070205080204" pitchFamily="34" charset="-128"/>
            </a:endParaRPr>
          </a:p>
        </p:txBody>
      </p:sp>
    </p:spTree>
    <p:custDataLst>
      <p:tags r:id="rId1"/>
    </p:custDataLst>
  </p:cSld>
  <p:clrMapOvr>
    <a:masterClrMapping/>
  </p:clrMapOvr>
  <p:transition advTm="4100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BA36EC7B-2140-4D0D-81A6-F73D5B21C4F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Data Table</a:t>
            </a:r>
          </a:p>
        </p:txBody>
      </p:sp>
      <p:sp>
        <p:nvSpPr>
          <p:cNvPr id="20483" name="Rectangle 7">
            <a:extLst>
              <a:ext uri="{FF2B5EF4-FFF2-40B4-BE49-F238E27FC236}">
                <a16:creationId xmlns:a16="http://schemas.microsoft.com/office/drawing/2014/main" id="{93563AE2-C09B-43A1-9D7B-8384525BC9EB}"/>
              </a:ext>
            </a:extLst>
          </p:cNvPr>
          <p:cNvSpPr>
            <a:spLocks noGrp="1" noChangeArrowheads="1"/>
          </p:cNvSpPr>
          <p:nvPr>
            <p:ph type="body" idx="1"/>
          </p:nvPr>
        </p:nvSpPr>
        <p:spPr>
          <a:xfrm>
            <a:off x="685272" y="1888244"/>
            <a:ext cx="7773458" cy="4029604"/>
          </a:xfrm>
        </p:spPr>
        <p:txBody>
          <a:bodyPr>
            <a:normAutofit lnSpcReduction="10000"/>
          </a:bodyPr>
          <a:lstStyle/>
          <a:p>
            <a:pPr algn="ctr" eaLnBrk="1" hangingPunct="1">
              <a:lnSpc>
                <a:spcPct val="90000"/>
              </a:lnSpc>
              <a:buFontTx/>
              <a:buNone/>
            </a:pPr>
            <a:r>
              <a:rPr lang="en-US" altLang="en-US" sz="2222" b="1" i="1">
                <a:ea typeface="ＭＳ Ｐゴシック" panose="020B0600070205080204" pitchFamily="34" charset="-128"/>
              </a:rPr>
              <a:t>Subject #		Frequency</a:t>
            </a:r>
            <a:endParaRPr lang="en-US" altLang="en-US" sz="2222">
              <a:ea typeface="ＭＳ Ｐゴシック" panose="020B0600070205080204" pitchFamily="34" charset="-128"/>
            </a:endParaRPr>
          </a:p>
          <a:p>
            <a:pPr algn="ctr" eaLnBrk="1" hangingPunct="1">
              <a:lnSpc>
                <a:spcPct val="90000"/>
              </a:lnSpc>
              <a:buFontTx/>
              <a:buNone/>
            </a:pPr>
            <a:r>
              <a:rPr lang="en-US" altLang="en-US" sz="2222">
                <a:ea typeface="ＭＳ Ｐゴシック" panose="020B0600070205080204" pitchFamily="34" charset="-128"/>
              </a:rPr>
              <a:t>1				43</a:t>
            </a:r>
          </a:p>
          <a:p>
            <a:pPr algn="ctr" eaLnBrk="1" hangingPunct="1">
              <a:lnSpc>
                <a:spcPct val="90000"/>
              </a:lnSpc>
              <a:buFontTx/>
              <a:buNone/>
            </a:pPr>
            <a:r>
              <a:rPr lang="en-US" altLang="en-US" sz="2222">
                <a:ea typeface="ＭＳ Ｐゴシック" panose="020B0600070205080204" pitchFamily="34" charset="-128"/>
              </a:rPr>
              <a:t>2				47</a:t>
            </a:r>
          </a:p>
          <a:p>
            <a:pPr algn="ctr" eaLnBrk="1" hangingPunct="1">
              <a:lnSpc>
                <a:spcPct val="90000"/>
              </a:lnSpc>
              <a:buFontTx/>
              <a:buNone/>
            </a:pPr>
            <a:r>
              <a:rPr lang="en-US" altLang="en-US" sz="2222">
                <a:ea typeface="ＭＳ Ｐゴシック" panose="020B0600070205080204" pitchFamily="34" charset="-128"/>
              </a:rPr>
              <a:t>3				48</a:t>
            </a:r>
          </a:p>
          <a:p>
            <a:pPr algn="ctr" eaLnBrk="1" hangingPunct="1">
              <a:lnSpc>
                <a:spcPct val="90000"/>
              </a:lnSpc>
              <a:buFontTx/>
              <a:buNone/>
            </a:pPr>
            <a:r>
              <a:rPr lang="en-US" altLang="en-US" sz="2222">
                <a:ea typeface="ＭＳ Ｐゴシック" panose="020B0600070205080204" pitchFamily="34" charset="-128"/>
              </a:rPr>
              <a:t>4				48</a:t>
            </a:r>
          </a:p>
          <a:p>
            <a:pPr algn="ctr" eaLnBrk="1" hangingPunct="1">
              <a:lnSpc>
                <a:spcPct val="90000"/>
              </a:lnSpc>
              <a:buFontTx/>
              <a:buNone/>
            </a:pPr>
            <a:r>
              <a:rPr lang="en-US" altLang="en-US" sz="2222">
                <a:ea typeface="ＭＳ Ｐゴシック" panose="020B0600070205080204" pitchFamily="34" charset="-128"/>
              </a:rPr>
              <a:t>5				50</a:t>
            </a:r>
          </a:p>
          <a:p>
            <a:pPr algn="ctr" eaLnBrk="1" hangingPunct="1">
              <a:lnSpc>
                <a:spcPct val="90000"/>
              </a:lnSpc>
              <a:buFontTx/>
              <a:buNone/>
            </a:pPr>
            <a:r>
              <a:rPr lang="en-US" altLang="en-US" sz="2222">
                <a:ea typeface="ＭＳ Ｐゴシック" panose="020B0600070205080204" pitchFamily="34" charset="-128"/>
              </a:rPr>
              <a:t>6				51</a:t>
            </a:r>
          </a:p>
          <a:p>
            <a:pPr algn="ctr" eaLnBrk="1" hangingPunct="1">
              <a:lnSpc>
                <a:spcPct val="90000"/>
              </a:lnSpc>
              <a:buFontTx/>
              <a:buNone/>
            </a:pPr>
            <a:r>
              <a:rPr lang="en-US" altLang="en-US" sz="2222">
                <a:ea typeface="ＭＳ Ｐゴシック" panose="020B0600070205080204" pitchFamily="34" charset="-128"/>
              </a:rPr>
              <a:t>7				52</a:t>
            </a:r>
          </a:p>
          <a:p>
            <a:pPr algn="ctr" eaLnBrk="1" hangingPunct="1">
              <a:lnSpc>
                <a:spcPct val="90000"/>
              </a:lnSpc>
              <a:buFontTx/>
              <a:buNone/>
            </a:pPr>
            <a:r>
              <a:rPr lang="en-US" altLang="en-US" sz="2222">
                <a:ea typeface="ＭＳ Ｐゴシック" panose="020B0600070205080204" pitchFamily="34" charset="-128"/>
              </a:rPr>
              <a:t>8				54</a:t>
            </a:r>
          </a:p>
          <a:p>
            <a:pPr algn="ctr" eaLnBrk="1" hangingPunct="1">
              <a:lnSpc>
                <a:spcPct val="90000"/>
              </a:lnSpc>
              <a:buFontTx/>
              <a:buNone/>
            </a:pPr>
            <a:r>
              <a:rPr lang="en-US" altLang="en-US" sz="2222">
                <a:ea typeface="ＭＳ Ｐゴシック" panose="020B0600070205080204" pitchFamily="34" charset="-128"/>
              </a:rPr>
              <a:t>9				56</a:t>
            </a:r>
          </a:p>
          <a:p>
            <a:pPr algn="ctr" eaLnBrk="1" hangingPunct="1">
              <a:lnSpc>
                <a:spcPct val="90000"/>
              </a:lnSpc>
              <a:buFontTx/>
              <a:buNone/>
            </a:pPr>
            <a:r>
              <a:rPr lang="en-US" altLang="en-US" sz="2222" b="1">
                <a:solidFill>
                  <a:srgbClr val="0000FF"/>
                </a:solidFill>
                <a:ea typeface="ＭＳ Ｐゴシック" panose="020B0600070205080204" pitchFamily="34" charset="-128"/>
              </a:rPr>
              <a:t>MEAN</a:t>
            </a:r>
            <a:r>
              <a:rPr lang="en-US" altLang="en-US" sz="2222" b="1">
                <a:ea typeface="ＭＳ Ｐゴシック" panose="020B0600070205080204" pitchFamily="34" charset="-128"/>
              </a:rPr>
              <a:t>                       </a:t>
            </a:r>
            <a:r>
              <a:rPr lang="en-US" altLang="en-US" sz="2222" b="1">
                <a:solidFill>
                  <a:srgbClr val="0000FF"/>
                </a:solidFill>
                <a:ea typeface="ＭＳ Ｐゴシック" panose="020B0600070205080204" pitchFamily="34" charset="-128"/>
              </a:rPr>
              <a:t>51</a:t>
            </a:r>
            <a:endParaRPr lang="en-US" altLang="en-US" sz="2222">
              <a:ea typeface="ＭＳ Ｐゴシック" panose="020B0600070205080204" pitchFamily="34" charset="-128"/>
            </a:endParaRPr>
          </a:p>
        </p:txBody>
      </p:sp>
      <p:sp>
        <p:nvSpPr>
          <p:cNvPr id="20484" name="Line 8">
            <a:extLst>
              <a:ext uri="{FF2B5EF4-FFF2-40B4-BE49-F238E27FC236}">
                <a16:creationId xmlns:a16="http://schemas.microsoft.com/office/drawing/2014/main" id="{59D7AED6-418C-45DB-94A5-8F4EB3292358}"/>
              </a:ext>
            </a:extLst>
          </p:cNvPr>
          <p:cNvSpPr>
            <a:spLocks noChangeShapeType="1"/>
          </p:cNvSpPr>
          <p:nvPr/>
        </p:nvSpPr>
        <p:spPr bwMode="auto">
          <a:xfrm>
            <a:off x="2068160" y="2260424"/>
            <a:ext cx="50076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0485" name="Line 9">
            <a:extLst>
              <a:ext uri="{FF2B5EF4-FFF2-40B4-BE49-F238E27FC236}">
                <a16:creationId xmlns:a16="http://schemas.microsoft.com/office/drawing/2014/main" id="{2548BF45-4E8A-4E04-9D14-EED2C8AE0AAB}"/>
              </a:ext>
            </a:extLst>
          </p:cNvPr>
          <p:cNvSpPr>
            <a:spLocks noChangeShapeType="1"/>
          </p:cNvSpPr>
          <p:nvPr/>
        </p:nvSpPr>
        <p:spPr bwMode="auto">
          <a:xfrm>
            <a:off x="4572000" y="1786819"/>
            <a:ext cx="0" cy="41310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0486" name="Line 12">
            <a:extLst>
              <a:ext uri="{FF2B5EF4-FFF2-40B4-BE49-F238E27FC236}">
                <a16:creationId xmlns:a16="http://schemas.microsoft.com/office/drawing/2014/main" id="{3B5F8913-59AB-4A8E-84E3-E3F93BB957F9}"/>
              </a:ext>
            </a:extLst>
          </p:cNvPr>
          <p:cNvSpPr>
            <a:spLocks noChangeShapeType="1"/>
          </p:cNvSpPr>
          <p:nvPr/>
        </p:nvSpPr>
        <p:spPr bwMode="auto">
          <a:xfrm>
            <a:off x="2068160" y="5596819"/>
            <a:ext cx="500768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ustDataLst>
      <p:tags r:id="rId1"/>
    </p:custDataLst>
  </p:cSld>
  <p:clrMapOvr>
    <a:masterClrMapping/>
  </p:clrMapOvr>
  <p:transition advTm="1400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23012050-9E1A-42AE-96D4-0B89227715BE}"/>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Calculate probability that sample mean would be greater than the population mean by 1 or more assuming H</a:t>
            </a:r>
            <a:r>
              <a:rPr lang="en-US" altLang="en-US" baseline="-25000">
                <a:ea typeface="ＭＳ Ｐゴシック" panose="020B0600070205080204" pitchFamily="34" charset="-128"/>
              </a:rPr>
              <a:t>0</a:t>
            </a:r>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If this probability is low, then doubt is cast on H</a:t>
            </a:r>
            <a:r>
              <a:rPr lang="en-US" altLang="en-US" baseline="-25000">
                <a:ea typeface="ＭＳ Ｐゴシック" panose="020B0600070205080204" pitchFamily="34" charset="-128"/>
              </a:rPr>
              <a:t>0</a:t>
            </a:r>
          </a:p>
        </p:txBody>
      </p:sp>
      <p:sp>
        <p:nvSpPr>
          <p:cNvPr id="22531" name="Rectangle 8">
            <a:extLst>
              <a:ext uri="{FF2B5EF4-FFF2-40B4-BE49-F238E27FC236}">
                <a16:creationId xmlns:a16="http://schemas.microsoft.com/office/drawing/2014/main" id="{E47602F0-E211-492E-A441-EB44B1066AC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Significance Test</a:t>
            </a:r>
          </a:p>
        </p:txBody>
      </p:sp>
    </p:spTree>
    <p:custDataLst>
      <p:tags r:id="rId1"/>
    </p:custDataLst>
  </p:cSld>
  <p:clrMapOvr>
    <a:masterClrMapping/>
  </p:clrMapOvr>
  <p:transition advTm="2000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BCC014-8CE8-4E99-A02C-3752DB397CA1}"/>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Sampling Distribution</a:t>
            </a:r>
            <a:br>
              <a:rPr lang="en-US" altLang="en-US">
                <a:ea typeface="ＭＳ Ｐゴシック" panose="020B0600070205080204" pitchFamily="34" charset="-128"/>
              </a:rPr>
            </a:br>
            <a:r>
              <a:rPr lang="en-US" altLang="en-US">
                <a:ea typeface="ＭＳ Ｐゴシック" panose="020B0600070205080204" pitchFamily="34" charset="-128"/>
              </a:rPr>
              <a:t>of the Mean</a:t>
            </a:r>
          </a:p>
        </p:txBody>
      </p:sp>
      <p:sp>
        <p:nvSpPr>
          <p:cNvPr id="24580" name="Rectangle 3">
            <a:extLst>
              <a:ext uri="{FF2B5EF4-FFF2-40B4-BE49-F238E27FC236}">
                <a16:creationId xmlns:a16="http://schemas.microsoft.com/office/drawing/2014/main" id="{6E0A2200-BEC8-48B6-A60B-FD2DF8D83A2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Mean:   μ</a:t>
            </a:r>
            <a:r>
              <a:rPr lang="en-US" altLang="en-US" baseline="-25000">
                <a:ea typeface="ＭＳ Ｐゴシック" panose="020B0600070205080204" pitchFamily="34" charset="-128"/>
                <a:sym typeface="Symbol" panose="05050102010706020507" pitchFamily="18" charset="2"/>
              </a:rPr>
              <a:t>M</a:t>
            </a:r>
            <a:r>
              <a:rPr lang="en-US" altLang="en-US">
                <a:ea typeface="ＭＳ Ｐゴシック" panose="020B0600070205080204" pitchFamily="34" charset="-128"/>
                <a:sym typeface="Symbol" panose="05050102010706020507" pitchFamily="18" charset="2"/>
              </a:rPr>
              <a:t> = </a:t>
            </a:r>
            <a:r>
              <a:rPr lang="en-US" altLang="en-US">
                <a:ea typeface="ＭＳ Ｐゴシック" panose="020B0600070205080204" pitchFamily="34" charset="-128"/>
              </a:rPr>
              <a:t>μ</a:t>
            </a:r>
            <a:endParaRPr lang="en-US" altLang="en-US">
              <a:ea typeface="ＭＳ Ｐゴシック" panose="020B0600070205080204" pitchFamily="34" charset="-128"/>
              <a:sym typeface="Symbol" panose="05050102010706020507" pitchFamily="18" charset="2"/>
            </a:endParaRPr>
          </a:p>
          <a:p>
            <a:pPr eaLnBrk="1" hangingPunct="1">
              <a:buFontTx/>
              <a:buNone/>
            </a:pPr>
            <a:r>
              <a:rPr lang="en-US" altLang="en-US">
                <a:ea typeface="ＭＳ Ｐゴシック" panose="020B0600070205080204" pitchFamily="34" charset="-128"/>
                <a:sym typeface="Symbol" panose="05050102010706020507" pitchFamily="18" charset="2"/>
              </a:rPr>
              <a:t>				 = 50</a:t>
            </a:r>
          </a:p>
          <a:p>
            <a:pPr eaLnBrk="1" hangingPunct="1"/>
            <a:endParaRPr lang="en-US" altLang="en-US">
              <a:ea typeface="ＭＳ Ｐゴシック" panose="020B0600070205080204" pitchFamily="34" charset="-128"/>
              <a:sym typeface="Symbol" panose="05050102010706020507" pitchFamily="18" charset="2"/>
            </a:endParaRPr>
          </a:p>
          <a:p>
            <a:pPr eaLnBrk="1" hangingPunct="1"/>
            <a:r>
              <a:rPr lang="en-US" altLang="en-US">
                <a:ea typeface="ＭＳ Ｐゴシック" panose="020B0600070205080204" pitchFamily="34" charset="-128"/>
                <a:sym typeface="Symbol" panose="05050102010706020507" pitchFamily="18" charset="2"/>
              </a:rPr>
              <a:t>Standard deviation:  </a:t>
            </a:r>
          </a:p>
        </p:txBody>
      </p:sp>
      <p:graphicFrame>
        <p:nvGraphicFramePr>
          <p:cNvPr id="24578" name="Object 2">
            <a:extLst>
              <a:ext uri="{FF2B5EF4-FFF2-40B4-BE49-F238E27FC236}">
                <a16:creationId xmlns:a16="http://schemas.microsoft.com/office/drawing/2014/main" id="{CAF444C1-1F87-457B-B41B-8E79879C52DB}"/>
              </a:ext>
            </a:extLst>
          </p:cNvPr>
          <p:cNvGraphicFramePr>
            <a:graphicFrameLocks noChangeAspect="1"/>
          </p:cNvGraphicFramePr>
          <p:nvPr/>
        </p:nvGraphicFramePr>
        <p:xfrm>
          <a:off x="5511271" y="3714750"/>
          <a:ext cx="2151944" cy="1180924"/>
        </p:xfrm>
        <a:graphic>
          <a:graphicData uri="http://schemas.openxmlformats.org/presentationml/2006/ole">
            <mc:AlternateContent xmlns:mc="http://schemas.openxmlformats.org/markup-compatibility/2006">
              <mc:Choice xmlns:v="urn:schemas-microsoft-com:vml" Requires="v">
                <p:oleObj spid="_x0000_s32772" name="Equation" r:id="rId5" imgW="647700" imgH="381000" progId="Equation.3">
                  <p:embed/>
                </p:oleObj>
              </mc:Choice>
              <mc:Fallback>
                <p:oleObj name="Equation" r:id="rId5" imgW="647700" imgH="381000" progId="Equation.3">
                  <p:embed/>
                  <p:pic>
                    <p:nvPicPr>
                      <p:cNvPr id="24578" name="Object 2">
                        <a:extLst>
                          <a:ext uri="{FF2B5EF4-FFF2-40B4-BE49-F238E27FC236}">
                            <a16:creationId xmlns:a16="http://schemas.microsoft.com/office/drawing/2014/main" id="{CAF444C1-1F87-457B-B41B-8E79879C5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271" y="3714750"/>
                        <a:ext cx="2151944" cy="118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advTm="2500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1EC8DD7C-E7AB-4687-99A0-9EC403FCAD01}"/>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Sampling Distribution</a:t>
            </a:r>
            <a:br>
              <a:rPr lang="en-US" altLang="en-US">
                <a:ea typeface="ＭＳ Ｐゴシック" panose="020B0600070205080204" pitchFamily="34" charset="-128"/>
              </a:rPr>
            </a:br>
            <a:r>
              <a:rPr lang="en-US" altLang="en-US">
                <a:ea typeface="ＭＳ Ｐゴシック" panose="020B0600070205080204" pitchFamily="34" charset="-128"/>
              </a:rPr>
              <a:t>of the Mean</a:t>
            </a:r>
          </a:p>
        </p:txBody>
      </p:sp>
      <p:sp>
        <p:nvSpPr>
          <p:cNvPr id="26628" name="Rectangle 3">
            <a:extLst>
              <a:ext uri="{FF2B5EF4-FFF2-40B4-BE49-F238E27FC236}">
                <a16:creationId xmlns:a16="http://schemas.microsoft.com/office/drawing/2014/main" id="{0E0B65D3-8807-42A0-85B8-38429059445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Mean:   μ</a:t>
            </a:r>
            <a:r>
              <a:rPr lang="en-US" altLang="en-US" baseline="-25000">
                <a:ea typeface="ＭＳ Ｐゴシック" panose="020B0600070205080204" pitchFamily="34" charset="-128"/>
                <a:sym typeface="Symbol" panose="05050102010706020507" pitchFamily="18" charset="2"/>
              </a:rPr>
              <a:t>M</a:t>
            </a:r>
            <a:r>
              <a:rPr lang="en-US" altLang="en-US">
                <a:ea typeface="ＭＳ Ｐゴシック" panose="020B0600070205080204" pitchFamily="34" charset="-128"/>
                <a:sym typeface="Symbol" panose="05050102010706020507" pitchFamily="18" charset="2"/>
              </a:rPr>
              <a:t> = </a:t>
            </a:r>
            <a:r>
              <a:rPr lang="en-US" altLang="en-US">
                <a:ea typeface="ＭＳ Ｐゴシック" panose="020B0600070205080204" pitchFamily="34" charset="-128"/>
              </a:rPr>
              <a:t>μ</a:t>
            </a:r>
            <a:endParaRPr lang="en-US" altLang="en-US">
              <a:ea typeface="ＭＳ Ｐゴシック" panose="020B0600070205080204" pitchFamily="34" charset="-128"/>
              <a:sym typeface="Symbol" panose="05050102010706020507" pitchFamily="18" charset="2"/>
            </a:endParaRPr>
          </a:p>
          <a:p>
            <a:pPr eaLnBrk="1" hangingPunct="1">
              <a:buFontTx/>
              <a:buNone/>
            </a:pPr>
            <a:r>
              <a:rPr lang="en-US" altLang="en-US">
                <a:ea typeface="ＭＳ Ｐゴシック" panose="020B0600070205080204" pitchFamily="34" charset="-128"/>
                <a:sym typeface="Symbol" panose="05050102010706020507" pitchFamily="18" charset="2"/>
              </a:rPr>
              <a:t>				 = 50</a:t>
            </a:r>
          </a:p>
          <a:p>
            <a:pPr eaLnBrk="1" hangingPunct="1"/>
            <a:endParaRPr lang="en-US" altLang="en-US">
              <a:ea typeface="ＭＳ Ｐゴシック" panose="020B0600070205080204" pitchFamily="34" charset="-128"/>
              <a:sym typeface="Symbol" panose="05050102010706020507" pitchFamily="18" charset="2"/>
            </a:endParaRPr>
          </a:p>
          <a:p>
            <a:pPr eaLnBrk="1" hangingPunct="1"/>
            <a:r>
              <a:rPr lang="en-US" altLang="en-US">
                <a:ea typeface="ＭＳ Ｐゴシック" panose="020B0600070205080204" pitchFamily="34" charset="-128"/>
                <a:sym typeface="Symbol" panose="05050102010706020507" pitchFamily="18" charset="2"/>
              </a:rPr>
              <a:t>Standard deviation:  </a:t>
            </a:r>
          </a:p>
        </p:txBody>
      </p:sp>
      <p:graphicFrame>
        <p:nvGraphicFramePr>
          <p:cNvPr id="26626" name="Object 2">
            <a:extLst>
              <a:ext uri="{FF2B5EF4-FFF2-40B4-BE49-F238E27FC236}">
                <a16:creationId xmlns:a16="http://schemas.microsoft.com/office/drawing/2014/main" id="{895206CD-AE77-4886-BD1C-469DB9D7C0C8}"/>
              </a:ext>
            </a:extLst>
          </p:cNvPr>
          <p:cNvGraphicFramePr>
            <a:graphicFrameLocks noChangeAspect="1"/>
          </p:cNvGraphicFramePr>
          <p:nvPr/>
        </p:nvGraphicFramePr>
        <p:xfrm>
          <a:off x="5511271" y="3714750"/>
          <a:ext cx="2151944" cy="1180924"/>
        </p:xfrm>
        <a:graphic>
          <a:graphicData uri="http://schemas.openxmlformats.org/presentationml/2006/ole">
            <mc:AlternateContent xmlns:mc="http://schemas.openxmlformats.org/markup-compatibility/2006">
              <mc:Choice xmlns:v="urn:schemas-microsoft-com:vml" Requires="v">
                <p:oleObj spid="_x0000_s33796" name="Equation" r:id="rId5" imgW="647700" imgH="381000" progId="Equation.3">
                  <p:embed/>
                </p:oleObj>
              </mc:Choice>
              <mc:Fallback>
                <p:oleObj name="Equation" r:id="rId5" imgW="647700" imgH="381000" progId="Equation.3">
                  <p:embed/>
                  <p:pic>
                    <p:nvPicPr>
                      <p:cNvPr id="26626" name="Object 2">
                        <a:extLst>
                          <a:ext uri="{FF2B5EF4-FFF2-40B4-BE49-F238E27FC236}">
                            <a16:creationId xmlns:a16="http://schemas.microsoft.com/office/drawing/2014/main" id="{895206CD-AE77-4886-BD1C-469DB9D7C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271" y="3714750"/>
                        <a:ext cx="2151944" cy="1180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29" name="Oval 5">
            <a:extLst>
              <a:ext uri="{FF2B5EF4-FFF2-40B4-BE49-F238E27FC236}">
                <a16:creationId xmlns:a16="http://schemas.microsoft.com/office/drawing/2014/main" id="{43812E62-20F1-404D-8907-0ADCF8962AB4}"/>
              </a:ext>
            </a:extLst>
          </p:cNvPr>
          <p:cNvSpPr>
            <a:spLocks noChangeArrowheads="1"/>
          </p:cNvSpPr>
          <p:nvPr/>
        </p:nvSpPr>
        <p:spPr bwMode="auto">
          <a:xfrm>
            <a:off x="6834188" y="3631847"/>
            <a:ext cx="652639" cy="610306"/>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3334"/>
          </a:p>
        </p:txBody>
      </p:sp>
      <p:sp>
        <p:nvSpPr>
          <p:cNvPr id="26630" name="Text Box 6">
            <a:extLst>
              <a:ext uri="{FF2B5EF4-FFF2-40B4-BE49-F238E27FC236}">
                <a16:creationId xmlns:a16="http://schemas.microsoft.com/office/drawing/2014/main" id="{764C7DDD-31EC-4374-8C5B-798CCF81D006}"/>
              </a:ext>
            </a:extLst>
          </p:cNvPr>
          <p:cNvSpPr txBox="1">
            <a:spLocks noChangeArrowheads="1"/>
          </p:cNvSpPr>
          <p:nvPr/>
        </p:nvSpPr>
        <p:spPr bwMode="auto">
          <a:xfrm>
            <a:off x="1632479" y="5258153"/>
            <a:ext cx="3810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334">
                <a:solidFill>
                  <a:srgbClr val="0000FF"/>
                </a:solidFill>
                <a:latin typeface="Geneva" pitchFamily="-64" charset="0"/>
              </a:rPr>
              <a:t>Estimate with </a:t>
            </a:r>
            <a:r>
              <a:rPr lang="en-US" altLang="en-US" sz="3334" i="1">
                <a:solidFill>
                  <a:srgbClr val="0000FF"/>
                </a:solidFill>
                <a:latin typeface="Geneva" pitchFamily="-64" charset="0"/>
              </a:rPr>
              <a:t>s</a:t>
            </a:r>
            <a:endParaRPr lang="en-US" altLang="en-US" sz="3334">
              <a:solidFill>
                <a:srgbClr val="0000FF"/>
              </a:solidFill>
              <a:latin typeface="Times" panose="02020603050405020304" pitchFamily="18" charset="0"/>
            </a:endParaRPr>
          </a:p>
        </p:txBody>
      </p:sp>
      <p:sp>
        <p:nvSpPr>
          <p:cNvPr id="26631" name="Line 8">
            <a:extLst>
              <a:ext uri="{FF2B5EF4-FFF2-40B4-BE49-F238E27FC236}">
                <a16:creationId xmlns:a16="http://schemas.microsoft.com/office/drawing/2014/main" id="{C0B5AEF8-26FB-4288-B8F0-A318BB49DEDA}"/>
              </a:ext>
            </a:extLst>
          </p:cNvPr>
          <p:cNvSpPr>
            <a:spLocks noChangeShapeType="1"/>
          </p:cNvSpPr>
          <p:nvPr/>
        </p:nvSpPr>
        <p:spPr bwMode="auto">
          <a:xfrm flipV="1">
            <a:off x="5225521" y="4191000"/>
            <a:ext cx="1608667" cy="12700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ustDataLst>
      <p:tags r:id="rId2"/>
    </p:custDataLst>
  </p:cSld>
  <p:clrMapOvr>
    <a:masterClrMapping/>
  </p:clrMapOvr>
  <p:transition advClick="0" advTm="10000"/>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6">
            <a:extLst>
              <a:ext uri="{FF2B5EF4-FFF2-40B4-BE49-F238E27FC236}">
                <a16:creationId xmlns:a16="http://schemas.microsoft.com/office/drawing/2014/main" id="{2EF4431C-3C55-403A-9798-A84151C621A6}"/>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Calculating μ</a:t>
            </a:r>
            <a:r>
              <a:rPr lang="en-US" altLang="en-US" baseline="-25000">
                <a:ea typeface="ＭＳ Ｐゴシック" panose="020B0600070205080204" pitchFamily="34" charset="-128"/>
                <a:sym typeface="Symbol" panose="05050102010706020507" pitchFamily="18" charset="2"/>
              </a:rPr>
              <a:t>M</a:t>
            </a:r>
            <a:r>
              <a:rPr lang="en-US" altLang="en-US">
                <a:ea typeface="ＭＳ Ｐゴシック" panose="020B0600070205080204" pitchFamily="34" charset="-128"/>
              </a:rPr>
              <a:t> with Known Population Standard Deviation</a:t>
            </a:r>
          </a:p>
        </p:txBody>
      </p:sp>
      <p:sp>
        <p:nvSpPr>
          <p:cNvPr id="28676" name="Rectangle 8">
            <a:extLst>
              <a:ext uri="{FF2B5EF4-FFF2-40B4-BE49-F238E27FC236}">
                <a16:creationId xmlns:a16="http://schemas.microsoft.com/office/drawing/2014/main" id="{3792D473-D115-4DA8-870F-948287F5BE66}"/>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The standard deviation of a binomial distribution is: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graphicFrame>
        <p:nvGraphicFramePr>
          <p:cNvPr id="28674" name="Object 2">
            <a:extLst>
              <a:ext uri="{FF2B5EF4-FFF2-40B4-BE49-F238E27FC236}">
                <a16:creationId xmlns:a16="http://schemas.microsoft.com/office/drawing/2014/main" id="{7772956E-5311-4603-B641-F1F8B8F85BA1}"/>
              </a:ext>
            </a:extLst>
          </p:cNvPr>
          <p:cNvGraphicFramePr>
            <a:graphicFrameLocks noChangeAspect="1"/>
          </p:cNvGraphicFramePr>
          <p:nvPr/>
        </p:nvGraphicFramePr>
        <p:xfrm>
          <a:off x="1848555" y="3692702"/>
          <a:ext cx="5432778" cy="1876778"/>
        </p:xfrm>
        <a:graphic>
          <a:graphicData uri="http://schemas.openxmlformats.org/presentationml/2006/ole">
            <mc:AlternateContent xmlns:mc="http://schemas.openxmlformats.org/markup-compatibility/2006">
              <mc:Choice xmlns:v="urn:schemas-microsoft-com:vml" Requires="v">
                <p:oleObj spid="_x0000_s34820" name="Equation" r:id="rId5" imgW="1397000" imgH="482600" progId="Equation.3">
                  <p:embed/>
                </p:oleObj>
              </mc:Choice>
              <mc:Fallback>
                <p:oleObj name="Equation" r:id="rId5" imgW="1397000" imgH="482600" progId="Equation.3">
                  <p:embed/>
                  <p:pic>
                    <p:nvPicPr>
                      <p:cNvPr id="28674" name="Object 2">
                        <a:extLst>
                          <a:ext uri="{FF2B5EF4-FFF2-40B4-BE49-F238E27FC236}">
                            <a16:creationId xmlns:a16="http://schemas.microsoft.com/office/drawing/2014/main" id="{7772956E-5311-4603-B641-F1F8B8F85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555" y="3692702"/>
                        <a:ext cx="5432778" cy="187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5100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0689097A-3A34-4B9B-83AD-B615E81B0DA4}"/>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Calculating </a:t>
            </a:r>
            <a:r>
              <a:rPr lang="en-US" altLang="en-US">
                <a:ea typeface="ＭＳ Ｐゴシック" panose="020B0600070205080204" pitchFamily="34" charset="-128"/>
                <a:sym typeface="Symbol" panose="05050102010706020507" pitchFamily="18" charset="2"/>
              </a:rPr>
              <a:t>μ</a:t>
            </a:r>
            <a:r>
              <a:rPr lang="en-US" altLang="en-US" baseline="-25000">
                <a:ea typeface="ＭＳ Ｐゴシック" panose="020B0600070205080204" pitchFamily="34" charset="-128"/>
                <a:sym typeface="Symbol" panose="05050102010706020507" pitchFamily="18" charset="2"/>
              </a:rPr>
              <a:t>M</a:t>
            </a:r>
            <a:r>
              <a:rPr lang="en-US" altLang="en-US">
                <a:ea typeface="ＭＳ Ｐゴシック" panose="020B0600070205080204" pitchFamily="34" charset="-128"/>
              </a:rPr>
              <a:t> with Known Population Standard Deviation</a:t>
            </a:r>
          </a:p>
        </p:txBody>
      </p:sp>
      <p:graphicFrame>
        <p:nvGraphicFramePr>
          <p:cNvPr id="30722" name="Object 2">
            <a:extLst>
              <a:ext uri="{FF2B5EF4-FFF2-40B4-BE49-F238E27FC236}">
                <a16:creationId xmlns:a16="http://schemas.microsoft.com/office/drawing/2014/main" id="{405C59D0-C329-4091-8A87-991573B2E8AB}"/>
              </a:ext>
            </a:extLst>
          </p:cNvPr>
          <p:cNvGraphicFramePr>
            <a:graphicFrameLocks noChangeAspect="1"/>
          </p:cNvGraphicFramePr>
          <p:nvPr/>
        </p:nvGraphicFramePr>
        <p:xfrm>
          <a:off x="1344083" y="3259667"/>
          <a:ext cx="6473472" cy="1397000"/>
        </p:xfrm>
        <a:graphic>
          <a:graphicData uri="http://schemas.openxmlformats.org/presentationml/2006/ole">
            <mc:AlternateContent xmlns:mc="http://schemas.openxmlformats.org/markup-compatibility/2006">
              <mc:Choice xmlns:v="urn:schemas-microsoft-com:vml" Requires="v">
                <p:oleObj spid="_x0000_s35844" name="Equation" r:id="rId5" imgW="1765300" imgH="381000" progId="Equation.3">
                  <p:embed/>
                </p:oleObj>
              </mc:Choice>
              <mc:Fallback>
                <p:oleObj name="Equation" r:id="rId5" imgW="1765300" imgH="381000" progId="Equation.3">
                  <p:embed/>
                  <p:pic>
                    <p:nvPicPr>
                      <p:cNvPr id="30722" name="Object 2">
                        <a:extLst>
                          <a:ext uri="{FF2B5EF4-FFF2-40B4-BE49-F238E27FC236}">
                            <a16:creationId xmlns:a16="http://schemas.microsoft.com/office/drawing/2014/main" id="{405C59D0-C329-4091-8A87-991573B2E8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083" y="3259667"/>
                        <a:ext cx="6473472"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2400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0BA98B87-9D8A-47A9-AD19-4A8B363EA8DF}"/>
              </a:ext>
            </a:extLst>
          </p:cNvPr>
          <p:cNvSpPr>
            <a:spLocks noGrp="1" noChangeArrowheads="1"/>
          </p:cNvSpPr>
          <p:nvPr>
            <p:ph type="body" idx="1"/>
          </p:nvPr>
        </p:nvSpPr>
        <p:spPr/>
        <p:txBody>
          <a:bodyPr/>
          <a:lstStyle/>
          <a:p>
            <a:pPr eaLnBrk="1" hangingPunct="1"/>
            <a:r>
              <a:rPr lang="en-US" altLang="en-US" sz="2500">
                <a:ea typeface="ＭＳ Ｐゴシック" panose="020B0600070205080204" pitchFamily="34" charset="-128"/>
              </a:rPr>
              <a:t>Aim </a:t>
            </a:r>
          </a:p>
          <a:p>
            <a:pPr lvl="1" eaLnBrk="1" hangingPunct="1"/>
            <a:r>
              <a:rPr lang="en-US" altLang="en-US" sz="2222">
                <a:ea typeface="ＭＳ Ｐゴシック" panose="020B0600070205080204" pitchFamily="34" charset="-128"/>
              </a:rPr>
              <a:t>Find the probability of a sample mean ≥51given the sampling distribution of the mean has a mean of 50 and a standard deviation of 1.667</a:t>
            </a:r>
          </a:p>
          <a:p>
            <a:pPr eaLnBrk="1" hangingPunct="1"/>
            <a:endParaRPr lang="en-US" altLang="en-US" sz="2500">
              <a:ea typeface="ＭＳ Ｐゴシック" panose="020B0600070205080204" pitchFamily="34" charset="-128"/>
            </a:endParaRPr>
          </a:p>
          <a:p>
            <a:pPr eaLnBrk="1" hangingPunct="1"/>
            <a:r>
              <a:rPr lang="en-US" altLang="en-US" sz="2500">
                <a:ea typeface="ＭＳ Ｐゴシック" panose="020B0600070205080204" pitchFamily="34" charset="-128"/>
              </a:rPr>
              <a:t>Assume: </a:t>
            </a:r>
          </a:p>
          <a:p>
            <a:pPr lvl="1" eaLnBrk="1" hangingPunct="1">
              <a:buFontTx/>
              <a:buNone/>
            </a:pPr>
            <a:r>
              <a:rPr lang="en-US" altLang="en-US" sz="2222">
                <a:ea typeface="ＭＳ Ｐゴシック" panose="020B0600070205080204" pitchFamily="34" charset="-128"/>
              </a:rPr>
              <a:t>Sampling distribution of the mean is normally distributed</a:t>
            </a:r>
          </a:p>
        </p:txBody>
      </p:sp>
      <p:sp>
        <p:nvSpPr>
          <p:cNvPr id="32771" name="Rectangle 4">
            <a:extLst>
              <a:ext uri="{FF2B5EF4-FFF2-40B4-BE49-F238E27FC236}">
                <a16:creationId xmlns:a16="http://schemas.microsoft.com/office/drawing/2014/main" id="{061AD023-A028-4783-94E2-E3BBA6DA83C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 Recap...</a:t>
            </a:r>
          </a:p>
        </p:txBody>
      </p:sp>
    </p:spTree>
    <p:custDataLst>
      <p:tags r:id="rId1"/>
    </p:custDataLst>
  </p:cSld>
  <p:clrMapOvr>
    <a:masterClrMapping/>
  </p:clrMapOvr>
  <p:transition advTm="1900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a:extLst>
              <a:ext uri="{FF2B5EF4-FFF2-40B4-BE49-F238E27FC236}">
                <a16:creationId xmlns:a16="http://schemas.microsoft.com/office/drawing/2014/main" id="{F0F87577-DDC0-483C-B3C6-38EA5B2C3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111" y="742597"/>
            <a:ext cx="5334000" cy="54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Line 8">
            <a:extLst>
              <a:ext uri="{FF2B5EF4-FFF2-40B4-BE49-F238E27FC236}">
                <a16:creationId xmlns:a16="http://schemas.microsoft.com/office/drawing/2014/main" id="{D32869EA-9EC4-439E-9484-09A96518B45F}"/>
              </a:ext>
            </a:extLst>
          </p:cNvPr>
          <p:cNvSpPr>
            <a:spLocks noChangeShapeType="1"/>
          </p:cNvSpPr>
          <p:nvPr/>
        </p:nvSpPr>
        <p:spPr bwMode="auto">
          <a:xfrm flipH="1">
            <a:off x="5987521" y="5867577"/>
            <a:ext cx="652639"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4820" name="Text Box 9">
            <a:extLst>
              <a:ext uri="{FF2B5EF4-FFF2-40B4-BE49-F238E27FC236}">
                <a16:creationId xmlns:a16="http://schemas.microsoft.com/office/drawing/2014/main" id="{539043C1-549F-4119-85D2-0682BD74B898}"/>
              </a:ext>
            </a:extLst>
          </p:cNvPr>
          <p:cNvSpPr txBox="1">
            <a:spLocks noChangeArrowheads="1"/>
          </p:cNvSpPr>
          <p:nvPr/>
        </p:nvSpPr>
        <p:spPr bwMode="auto">
          <a:xfrm>
            <a:off x="6640160" y="5562424"/>
            <a:ext cx="250384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2778">
                <a:solidFill>
                  <a:srgbClr val="FF0000"/>
                </a:solidFill>
                <a:latin typeface="Geneva" pitchFamily="-64" charset="0"/>
              </a:rPr>
              <a:t>Probability</a:t>
            </a:r>
            <a:endParaRPr lang="en-US" altLang="en-US" sz="2778">
              <a:latin typeface="Geneva" pitchFamily="-64" charset="0"/>
            </a:endParaRPr>
          </a:p>
        </p:txBody>
      </p:sp>
    </p:spTree>
    <p:custDataLst>
      <p:tags r:id="rId1"/>
    </p:custDataLst>
  </p:cSld>
  <p:clrMapOvr>
    <a:masterClrMapping/>
  </p:clrMapOvr>
  <p:transition advTm="25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C7A5DBD-0636-4B23-8FFC-2542FBFB1925}"/>
              </a:ext>
            </a:extLst>
          </p:cNvPr>
          <p:cNvSpPr>
            <a:spLocks noGrp="1" noChangeArrowheads="1"/>
          </p:cNvSpPr>
          <p:nvPr>
            <p:ph type="title"/>
          </p:nvPr>
        </p:nvSpPr>
        <p:spPr/>
        <p:txBody>
          <a:bodyPr/>
          <a:lstStyle/>
          <a:p>
            <a:r>
              <a:rPr lang="en-US" altLang="en-US"/>
              <a:t>Non-Independent Estimates</a:t>
            </a:r>
          </a:p>
        </p:txBody>
      </p:sp>
      <p:sp>
        <p:nvSpPr>
          <p:cNvPr id="34819" name="Rectangle 3">
            <a:extLst>
              <a:ext uri="{FF2B5EF4-FFF2-40B4-BE49-F238E27FC236}">
                <a16:creationId xmlns:a16="http://schemas.microsoft.com/office/drawing/2014/main" id="{BB7EAC96-6798-4B37-BF3F-FDB584856A48}"/>
              </a:ext>
            </a:extLst>
          </p:cNvPr>
          <p:cNvSpPr>
            <a:spLocks noGrp="1" noChangeArrowheads="1"/>
          </p:cNvSpPr>
          <p:nvPr>
            <p:ph type="body" idx="1"/>
          </p:nvPr>
        </p:nvSpPr>
        <p:spPr/>
        <p:txBody>
          <a:bodyPr/>
          <a:lstStyle/>
          <a:p>
            <a:r>
              <a:rPr lang="en-US" altLang="en-US"/>
              <a:t>Estimates are not independent</a:t>
            </a:r>
          </a:p>
          <a:p>
            <a:pPr lvl="1"/>
            <a:r>
              <a:rPr lang="en-US" altLang="en-US"/>
              <a:t>Thus, we do not have 2 degrees of freedom</a:t>
            </a:r>
          </a:p>
          <a:p>
            <a:pPr>
              <a:lnSpc>
                <a:spcPct val="90000"/>
              </a:lnSpc>
              <a:buClrTx/>
            </a:pPr>
            <a:r>
              <a:rPr lang="en-US" altLang="en-US">
                <a:solidFill>
                  <a:schemeClr val="bg1"/>
                </a:solidFill>
              </a:rPr>
              <a:t>With non-independence</a:t>
            </a:r>
          </a:p>
          <a:p>
            <a:pPr lvl="1">
              <a:lnSpc>
                <a:spcPct val="90000"/>
              </a:lnSpc>
              <a:buClrTx/>
            </a:pPr>
            <a:r>
              <a:rPr lang="en-US" altLang="en-US">
                <a:solidFill>
                  <a:schemeClr val="bg1"/>
                </a:solidFill>
              </a:rPr>
              <a:t>value1 = 5 and M = 6.5</a:t>
            </a:r>
          </a:p>
          <a:p>
            <a:pPr lvl="1">
              <a:lnSpc>
                <a:spcPct val="90000"/>
              </a:lnSpc>
              <a:buClrTx/>
            </a:pPr>
            <a:r>
              <a:rPr lang="en-US" altLang="en-US">
                <a:solidFill>
                  <a:schemeClr val="bg1"/>
                </a:solidFill>
              </a:rPr>
              <a:t>value1 + value2 = 13 (or 6.5 x2)</a:t>
            </a:r>
          </a:p>
          <a:p>
            <a:pPr lvl="1">
              <a:lnSpc>
                <a:spcPct val="90000"/>
              </a:lnSpc>
              <a:buClrTx/>
            </a:pPr>
            <a:r>
              <a:rPr lang="en-US" altLang="en-US">
                <a:solidFill>
                  <a:schemeClr val="bg1"/>
                </a:solidFill>
              </a:rPr>
              <a:t>5 + value 2 = 13</a:t>
            </a:r>
          </a:p>
          <a:p>
            <a:pPr lvl="1">
              <a:lnSpc>
                <a:spcPct val="90000"/>
              </a:lnSpc>
              <a:buClrTx/>
            </a:pPr>
            <a:r>
              <a:rPr lang="en-US" altLang="en-US">
                <a:solidFill>
                  <a:schemeClr val="bg1"/>
                </a:solidFill>
              </a:rPr>
              <a:t>value2 = 8 </a:t>
            </a:r>
            <a:endParaRPr lang="en-US"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8AE18FD-ED28-489F-9D0D-8B437C6ABFC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Conclusions</a:t>
            </a:r>
          </a:p>
        </p:txBody>
      </p:sp>
      <p:sp>
        <p:nvSpPr>
          <p:cNvPr id="36867" name="Rectangle 3">
            <a:extLst>
              <a:ext uri="{FF2B5EF4-FFF2-40B4-BE49-F238E27FC236}">
                <a16:creationId xmlns:a16="http://schemas.microsoft.com/office/drawing/2014/main" id="{ED03BB14-9A25-4A64-B63E-DC2FE920201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Probability of obtaining sample mean of ≥51 when message has no effect = 0.274 </a:t>
            </a:r>
          </a:p>
          <a:p>
            <a:pPr eaLnBrk="1" hangingPunct="1"/>
            <a:r>
              <a:rPr lang="en-US" altLang="en-US">
                <a:ea typeface="ＭＳ Ｐゴシック" panose="020B0600070205080204" pitchFamily="34" charset="-128"/>
              </a:rPr>
              <a:t>Subliminal message effect is not significant</a:t>
            </a:r>
          </a:p>
          <a:p>
            <a:pPr eaLnBrk="1" hangingPunct="1"/>
            <a:r>
              <a:rPr lang="en-US" altLang="en-US">
                <a:ea typeface="ＭＳ Ｐゴシック" panose="020B0600070205080204" pitchFamily="34" charset="-128"/>
              </a:rPr>
              <a:t>Cannot reject null hypothesis</a:t>
            </a:r>
          </a:p>
        </p:txBody>
      </p:sp>
    </p:spTree>
    <p:custDataLst>
      <p:tags r:id="rId1"/>
    </p:custDataLst>
  </p:cSld>
  <p:clrMapOvr>
    <a:masterClrMapping/>
  </p:clrMapOvr>
  <p:transition advTm="33000"/>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DEB2B9BC-8C37-4CE1-BDD5-F960B4A893A3}"/>
              </a:ext>
            </a:extLst>
          </p:cNvPr>
          <p:cNvSpPr>
            <a:spLocks noGrp="1" noChangeArrowheads="1"/>
          </p:cNvSpPr>
          <p:nvPr>
            <p:ph type="body" idx="1"/>
          </p:nvPr>
        </p:nvSpPr>
        <p:spPr>
          <a:xfrm>
            <a:off x="979841" y="2311577"/>
            <a:ext cx="2721681" cy="609423"/>
          </a:xfrm>
        </p:spPr>
        <p:txBody>
          <a:bodyPr/>
          <a:lstStyle/>
          <a:p>
            <a:pPr eaLnBrk="1" hangingPunct="1">
              <a:buFontTx/>
              <a:buNone/>
            </a:pPr>
            <a:r>
              <a:rPr lang="en-US" altLang="en-US">
                <a:ea typeface="ＭＳ Ｐゴシック" panose="020B0600070205080204" pitchFamily="34" charset="-128"/>
              </a:rPr>
              <a:t>One-tailed</a:t>
            </a:r>
            <a:endParaRPr lang="en-US" altLang="en-US" sz="2500">
              <a:ea typeface="ＭＳ Ｐゴシック" panose="020B0600070205080204" pitchFamily="34" charset="-128"/>
            </a:endParaRPr>
          </a:p>
        </p:txBody>
      </p:sp>
      <p:sp>
        <p:nvSpPr>
          <p:cNvPr id="38915" name="Rectangle 4">
            <a:extLst>
              <a:ext uri="{FF2B5EF4-FFF2-40B4-BE49-F238E27FC236}">
                <a16:creationId xmlns:a16="http://schemas.microsoft.com/office/drawing/2014/main" id="{11DE5757-56EC-4D22-91E2-790DE82DAEC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One-tailed vs Two-tailed</a:t>
            </a:r>
          </a:p>
        </p:txBody>
      </p:sp>
      <p:pic>
        <p:nvPicPr>
          <p:cNvPr id="38916" name="Picture 5">
            <a:extLst>
              <a:ext uri="{FF2B5EF4-FFF2-40B4-BE49-F238E27FC236}">
                <a16:creationId xmlns:a16="http://schemas.microsoft.com/office/drawing/2014/main" id="{A5BED924-FF6D-45B5-A1E1-8FD477A44B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19" y="2921000"/>
            <a:ext cx="3810000" cy="173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a:extLst>
              <a:ext uri="{FF2B5EF4-FFF2-40B4-BE49-F238E27FC236}">
                <a16:creationId xmlns:a16="http://schemas.microsoft.com/office/drawing/2014/main" id="{D46943A7-975B-42A7-9044-D24FE65E5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921000"/>
            <a:ext cx="3928181"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7">
            <a:extLst>
              <a:ext uri="{FF2B5EF4-FFF2-40B4-BE49-F238E27FC236}">
                <a16:creationId xmlns:a16="http://schemas.microsoft.com/office/drawing/2014/main" id="{734F26E5-A790-42A1-BCA9-FEEAE36EF136}"/>
              </a:ext>
            </a:extLst>
          </p:cNvPr>
          <p:cNvSpPr>
            <a:spLocks noChangeArrowheads="1"/>
          </p:cNvSpPr>
          <p:nvPr/>
        </p:nvSpPr>
        <p:spPr bwMode="auto">
          <a:xfrm>
            <a:off x="5334000" y="2311577"/>
            <a:ext cx="2721681" cy="60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defTabSz="1436688"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hlink"/>
              </a:buClr>
            </a:pPr>
            <a:r>
              <a:rPr lang="en-US" altLang="en-US" sz="3334">
                <a:latin typeface="Geneva" pitchFamily="-64" charset="0"/>
              </a:rPr>
              <a:t>Two-tailed</a:t>
            </a:r>
            <a:endParaRPr lang="en-US" altLang="en-US" sz="2500">
              <a:latin typeface="Geneva" pitchFamily="-64" charset="0"/>
            </a:endParaRPr>
          </a:p>
        </p:txBody>
      </p:sp>
      <p:sp>
        <p:nvSpPr>
          <p:cNvPr id="38919" name="Rectangle 8">
            <a:extLst>
              <a:ext uri="{FF2B5EF4-FFF2-40B4-BE49-F238E27FC236}">
                <a16:creationId xmlns:a16="http://schemas.microsoft.com/office/drawing/2014/main" id="{1E505995-F4A7-485F-8946-B7F18E705BF9}"/>
              </a:ext>
            </a:extLst>
          </p:cNvPr>
          <p:cNvSpPr>
            <a:spLocks noChangeArrowheads="1"/>
          </p:cNvSpPr>
          <p:nvPr/>
        </p:nvSpPr>
        <p:spPr bwMode="auto">
          <a:xfrm>
            <a:off x="1306161" y="5155847"/>
            <a:ext cx="2036409" cy="6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defTabSz="1436688"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hlink"/>
              </a:buClr>
            </a:pPr>
            <a:r>
              <a:rPr lang="en-US" altLang="en-US" sz="2500">
                <a:latin typeface="Geneva" pitchFamily="-64" charset="0"/>
              </a:rPr>
              <a:t>≥51only</a:t>
            </a:r>
          </a:p>
        </p:txBody>
      </p:sp>
      <p:sp>
        <p:nvSpPr>
          <p:cNvPr id="38920" name="Rectangle 9">
            <a:extLst>
              <a:ext uri="{FF2B5EF4-FFF2-40B4-BE49-F238E27FC236}">
                <a16:creationId xmlns:a16="http://schemas.microsoft.com/office/drawing/2014/main" id="{41EC0229-39D4-4115-9244-EA42BBA38F99}"/>
              </a:ext>
            </a:extLst>
          </p:cNvPr>
          <p:cNvSpPr>
            <a:spLocks noChangeArrowheads="1"/>
          </p:cNvSpPr>
          <p:nvPr/>
        </p:nvSpPr>
        <p:spPr bwMode="auto">
          <a:xfrm>
            <a:off x="5551841" y="5155847"/>
            <a:ext cx="2503840" cy="610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defTabSz="1436688"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hlink"/>
              </a:buClr>
            </a:pPr>
            <a:r>
              <a:rPr lang="en-US" altLang="en-US" sz="2500">
                <a:latin typeface="Geneva" pitchFamily="-64" charset="0"/>
              </a:rPr>
              <a:t>≤49 </a:t>
            </a:r>
            <a:r>
              <a:rPr lang="en-US" altLang="en-US" sz="2500" i="1">
                <a:latin typeface="Geneva" pitchFamily="-64" charset="0"/>
              </a:rPr>
              <a:t>and</a:t>
            </a:r>
            <a:r>
              <a:rPr lang="en-US" altLang="en-US" sz="2500">
                <a:latin typeface="Geneva" pitchFamily="-64" charset="0"/>
              </a:rPr>
              <a:t> ≥51</a:t>
            </a:r>
          </a:p>
        </p:txBody>
      </p:sp>
      <p:sp>
        <p:nvSpPr>
          <p:cNvPr id="38921" name="Line 10">
            <a:extLst>
              <a:ext uri="{FF2B5EF4-FFF2-40B4-BE49-F238E27FC236}">
                <a16:creationId xmlns:a16="http://schemas.microsoft.com/office/drawing/2014/main" id="{5E5BB239-6899-4C43-B484-585113F805E8}"/>
              </a:ext>
            </a:extLst>
          </p:cNvPr>
          <p:cNvSpPr>
            <a:spLocks noChangeShapeType="1"/>
          </p:cNvSpPr>
          <p:nvPr/>
        </p:nvSpPr>
        <p:spPr bwMode="auto">
          <a:xfrm flipV="1">
            <a:off x="2394480" y="4699000"/>
            <a:ext cx="327201" cy="45684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8922" name="Line 11">
            <a:extLst>
              <a:ext uri="{FF2B5EF4-FFF2-40B4-BE49-F238E27FC236}">
                <a16:creationId xmlns:a16="http://schemas.microsoft.com/office/drawing/2014/main" id="{5B056989-8356-4DD9-A493-9E95A4559D81}"/>
              </a:ext>
            </a:extLst>
          </p:cNvPr>
          <p:cNvSpPr>
            <a:spLocks noChangeShapeType="1"/>
          </p:cNvSpPr>
          <p:nvPr/>
        </p:nvSpPr>
        <p:spPr bwMode="auto">
          <a:xfrm flipV="1">
            <a:off x="6858001" y="4699000"/>
            <a:ext cx="326319" cy="45684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8923" name="Line 14">
            <a:extLst>
              <a:ext uri="{FF2B5EF4-FFF2-40B4-BE49-F238E27FC236}">
                <a16:creationId xmlns:a16="http://schemas.microsoft.com/office/drawing/2014/main" id="{4E8443DD-8E35-4FEF-8EE8-1EFB94FE7467}"/>
              </a:ext>
            </a:extLst>
          </p:cNvPr>
          <p:cNvSpPr>
            <a:spLocks noChangeShapeType="1"/>
          </p:cNvSpPr>
          <p:nvPr/>
        </p:nvSpPr>
        <p:spPr bwMode="auto">
          <a:xfrm flipH="1" flipV="1">
            <a:off x="6204479" y="4699000"/>
            <a:ext cx="217840" cy="45684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ustDataLst>
      <p:tags r:id="rId1"/>
    </p:custDataLst>
  </p:cSld>
  <p:clrMapOvr>
    <a:masterClrMapping/>
  </p:clrMapOvr>
  <p:transition advTm="3500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02AE20C-5BFA-4C98-BE5A-1C9DBBDC0EC8}"/>
              </a:ext>
            </a:extLst>
          </p:cNvPr>
          <p:cNvSpPr>
            <a:spLocks noGrp="1" noChangeArrowheads="1"/>
          </p:cNvSpPr>
          <p:nvPr>
            <p:ph type="body" idx="1"/>
          </p:nvPr>
        </p:nvSpPr>
        <p:spPr>
          <a:xfrm>
            <a:off x="979841" y="2311577"/>
            <a:ext cx="2721681" cy="609423"/>
          </a:xfrm>
        </p:spPr>
        <p:txBody>
          <a:bodyPr/>
          <a:lstStyle/>
          <a:p>
            <a:pPr eaLnBrk="1" hangingPunct="1">
              <a:buFontTx/>
              <a:buNone/>
            </a:pPr>
            <a:r>
              <a:rPr lang="en-US" altLang="en-US">
                <a:ea typeface="ＭＳ Ｐゴシック" panose="020B0600070205080204" pitchFamily="34" charset="-128"/>
              </a:rPr>
              <a:t>One-tailed?</a:t>
            </a:r>
            <a:endParaRPr lang="en-US" altLang="en-US" sz="2500">
              <a:ea typeface="ＭＳ Ｐゴシック" panose="020B0600070205080204" pitchFamily="34" charset="-128"/>
            </a:endParaRPr>
          </a:p>
        </p:txBody>
      </p:sp>
      <p:sp>
        <p:nvSpPr>
          <p:cNvPr id="40963" name="Rectangle 3">
            <a:extLst>
              <a:ext uri="{FF2B5EF4-FFF2-40B4-BE49-F238E27FC236}">
                <a16:creationId xmlns:a16="http://schemas.microsoft.com/office/drawing/2014/main" id="{6D6C1074-B03C-41A9-934E-D17CF1FAC9A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Tails?</a:t>
            </a:r>
          </a:p>
        </p:txBody>
      </p:sp>
      <p:pic>
        <p:nvPicPr>
          <p:cNvPr id="40964" name="Picture 5">
            <a:extLst>
              <a:ext uri="{FF2B5EF4-FFF2-40B4-BE49-F238E27FC236}">
                <a16:creationId xmlns:a16="http://schemas.microsoft.com/office/drawing/2014/main" id="{A51C3A8B-5F6D-4AF2-A8E3-65B5A6D1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161" y="3123847"/>
            <a:ext cx="4322409" cy="195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6">
            <a:extLst>
              <a:ext uri="{FF2B5EF4-FFF2-40B4-BE49-F238E27FC236}">
                <a16:creationId xmlns:a16="http://schemas.microsoft.com/office/drawing/2014/main" id="{9E809C59-ECD5-4787-B954-721AA1497350}"/>
              </a:ext>
            </a:extLst>
          </p:cNvPr>
          <p:cNvSpPr>
            <a:spLocks noChangeArrowheads="1"/>
          </p:cNvSpPr>
          <p:nvPr/>
        </p:nvSpPr>
        <p:spPr bwMode="auto">
          <a:xfrm>
            <a:off x="5334000" y="2311577"/>
            <a:ext cx="2721681" cy="60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defTabSz="1436688"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hlink"/>
              </a:buClr>
            </a:pPr>
            <a:r>
              <a:rPr lang="en-US" altLang="en-US" sz="3334">
                <a:latin typeface="Geneva" pitchFamily="-64" charset="0"/>
              </a:rPr>
              <a:t>Two-tailed</a:t>
            </a:r>
            <a:endParaRPr lang="en-US" altLang="en-US" sz="2500">
              <a:latin typeface="Geneva" pitchFamily="-64" charset="0"/>
            </a:endParaRPr>
          </a:p>
        </p:txBody>
      </p:sp>
      <p:pic>
        <p:nvPicPr>
          <p:cNvPr id="40966" name="Picture 12">
            <a:extLst>
              <a:ext uri="{FF2B5EF4-FFF2-40B4-BE49-F238E27FC236}">
                <a16:creationId xmlns:a16="http://schemas.microsoft.com/office/drawing/2014/main" id="{F94A808F-0FFA-4448-BA86-E52117557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681" y="2921000"/>
            <a:ext cx="1814160" cy="23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600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a:extLst>
              <a:ext uri="{FF2B5EF4-FFF2-40B4-BE49-F238E27FC236}">
                <a16:creationId xmlns:a16="http://schemas.microsoft.com/office/drawing/2014/main" id="{1FA6D38C-D2CA-4D28-9CD8-BDCAC5045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389" y="728486"/>
            <a:ext cx="5461000" cy="54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Line 7">
            <a:extLst>
              <a:ext uri="{FF2B5EF4-FFF2-40B4-BE49-F238E27FC236}">
                <a16:creationId xmlns:a16="http://schemas.microsoft.com/office/drawing/2014/main" id="{B3C11A55-D717-4AE5-A90C-599B30933DC1}"/>
              </a:ext>
            </a:extLst>
          </p:cNvPr>
          <p:cNvSpPr>
            <a:spLocks noChangeShapeType="1"/>
          </p:cNvSpPr>
          <p:nvPr/>
        </p:nvSpPr>
        <p:spPr bwMode="auto">
          <a:xfrm flipH="1">
            <a:off x="5987521" y="5867577"/>
            <a:ext cx="652639"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3012" name="Text Box 8">
            <a:extLst>
              <a:ext uri="{FF2B5EF4-FFF2-40B4-BE49-F238E27FC236}">
                <a16:creationId xmlns:a16="http://schemas.microsoft.com/office/drawing/2014/main" id="{B3FAC590-01D1-4635-80D2-2DD669D777A2}"/>
              </a:ext>
            </a:extLst>
          </p:cNvPr>
          <p:cNvSpPr txBox="1">
            <a:spLocks noChangeArrowheads="1"/>
          </p:cNvSpPr>
          <p:nvPr/>
        </p:nvSpPr>
        <p:spPr bwMode="auto">
          <a:xfrm>
            <a:off x="6640160" y="5562424"/>
            <a:ext cx="250384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2778">
                <a:solidFill>
                  <a:srgbClr val="FF0000"/>
                </a:solidFill>
                <a:latin typeface="Geneva" pitchFamily="-64" charset="0"/>
              </a:rPr>
              <a:t>Probability</a:t>
            </a:r>
            <a:endParaRPr lang="en-US" altLang="en-US" sz="2778">
              <a:latin typeface="Geneva" pitchFamily="-64" charset="0"/>
            </a:endParaRPr>
          </a:p>
        </p:txBody>
      </p:sp>
    </p:spTree>
    <p:custDataLst>
      <p:tags r:id="rId1"/>
    </p:custDataLst>
  </p:cSld>
  <p:clrMapOvr>
    <a:masterClrMapping/>
  </p:clrMapOvr>
  <p:transition advTm="1700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5">
            <a:extLst>
              <a:ext uri="{FF2B5EF4-FFF2-40B4-BE49-F238E27FC236}">
                <a16:creationId xmlns:a16="http://schemas.microsoft.com/office/drawing/2014/main" id="{48869C66-FED2-42AC-BC19-03BF86C05E02}"/>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Probability Calculations Using Z-scores</a:t>
            </a:r>
          </a:p>
        </p:txBody>
      </p:sp>
      <p:graphicFrame>
        <p:nvGraphicFramePr>
          <p:cNvPr id="45058" name="Object 2">
            <a:extLst>
              <a:ext uri="{FF2B5EF4-FFF2-40B4-BE49-F238E27FC236}">
                <a16:creationId xmlns:a16="http://schemas.microsoft.com/office/drawing/2014/main" id="{6806A036-A86B-4B15-A4D0-5A4B6AC66EEB}"/>
              </a:ext>
            </a:extLst>
          </p:cNvPr>
          <p:cNvGraphicFramePr>
            <a:graphicFrameLocks noChangeAspect="1"/>
          </p:cNvGraphicFramePr>
          <p:nvPr/>
        </p:nvGraphicFramePr>
        <p:xfrm>
          <a:off x="1228549" y="3064758"/>
          <a:ext cx="6814784" cy="1501069"/>
        </p:xfrm>
        <a:graphic>
          <a:graphicData uri="http://schemas.openxmlformats.org/presentationml/2006/ole">
            <mc:AlternateContent xmlns:mc="http://schemas.openxmlformats.org/markup-compatibility/2006">
              <mc:Choice xmlns:v="urn:schemas-microsoft-com:vml" Requires="v">
                <p:oleObj spid="_x0000_s36868" name="Equation" r:id="rId5" imgW="2476500" imgH="584200" progId="Equation.3">
                  <p:embed/>
                </p:oleObj>
              </mc:Choice>
              <mc:Fallback>
                <p:oleObj name="Equation" r:id="rId5" imgW="2476500" imgH="584200" progId="Equation.3">
                  <p:embed/>
                  <p:pic>
                    <p:nvPicPr>
                      <p:cNvPr id="45058" name="Object 2">
                        <a:extLst>
                          <a:ext uri="{FF2B5EF4-FFF2-40B4-BE49-F238E27FC236}">
                            <a16:creationId xmlns:a16="http://schemas.microsoft.com/office/drawing/2014/main" id="{6806A036-A86B-4B15-A4D0-5A4B6AC66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549" y="3064758"/>
                        <a:ext cx="6814784" cy="1501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advTm="3800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a:extLst>
              <a:ext uri="{FF2B5EF4-FFF2-40B4-BE49-F238E27FC236}">
                <a16:creationId xmlns:a16="http://schemas.microsoft.com/office/drawing/2014/main" id="{EA6E1BE9-91E4-47F6-9FD0-13E408378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022" y="406577"/>
            <a:ext cx="5423958" cy="604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Line 6">
            <a:extLst>
              <a:ext uri="{FF2B5EF4-FFF2-40B4-BE49-F238E27FC236}">
                <a16:creationId xmlns:a16="http://schemas.microsoft.com/office/drawing/2014/main" id="{B46C2418-88C9-4DC4-8E04-2AD064F8B553}"/>
              </a:ext>
            </a:extLst>
          </p:cNvPr>
          <p:cNvSpPr>
            <a:spLocks noChangeShapeType="1"/>
          </p:cNvSpPr>
          <p:nvPr/>
        </p:nvSpPr>
        <p:spPr bwMode="auto">
          <a:xfrm flipH="1">
            <a:off x="6313841" y="6171847"/>
            <a:ext cx="652639"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7108" name="Text Box 7">
            <a:extLst>
              <a:ext uri="{FF2B5EF4-FFF2-40B4-BE49-F238E27FC236}">
                <a16:creationId xmlns:a16="http://schemas.microsoft.com/office/drawing/2014/main" id="{D59C409F-7944-46CB-80DC-32E7BACE8743}"/>
              </a:ext>
            </a:extLst>
          </p:cNvPr>
          <p:cNvSpPr txBox="1">
            <a:spLocks noChangeArrowheads="1"/>
          </p:cNvSpPr>
          <p:nvPr/>
        </p:nvSpPr>
        <p:spPr bwMode="auto">
          <a:xfrm>
            <a:off x="6966480" y="5899327"/>
            <a:ext cx="2177521"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2778">
                <a:solidFill>
                  <a:srgbClr val="FF0000"/>
                </a:solidFill>
                <a:latin typeface="Geneva" pitchFamily="-64" charset="0"/>
              </a:rPr>
              <a:t>Probability</a:t>
            </a:r>
            <a:endParaRPr lang="en-US" altLang="en-US" sz="2778">
              <a:latin typeface="Geneva" pitchFamily="-64" charset="0"/>
            </a:endParaRPr>
          </a:p>
        </p:txBody>
      </p:sp>
    </p:spTree>
    <p:custDataLst>
      <p:tags r:id="rId1"/>
    </p:custDataLst>
  </p:cSld>
  <p:clrMapOvr>
    <a:masterClrMapping/>
  </p:clrMapOvr>
  <p:transition advTm="2200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9714119-FC80-425C-B22C-0B8CEA1A3EE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Back to the Real World...</a:t>
            </a:r>
          </a:p>
        </p:txBody>
      </p:sp>
      <p:sp>
        <p:nvSpPr>
          <p:cNvPr id="49155" name="Rectangle 3">
            <a:extLst>
              <a:ext uri="{FF2B5EF4-FFF2-40B4-BE49-F238E27FC236}">
                <a16:creationId xmlns:a16="http://schemas.microsoft.com/office/drawing/2014/main" id="{2E5968D6-52CF-4866-A137-CF571EF9A1EE}"/>
              </a:ext>
            </a:extLst>
          </p:cNvPr>
          <p:cNvSpPr>
            <a:spLocks noGrp="1" noChangeArrowheads="1"/>
          </p:cNvSpPr>
          <p:nvPr>
            <p:ph type="body" idx="1"/>
          </p:nvPr>
        </p:nvSpPr>
        <p:spPr/>
        <p:txBody>
          <a:bodyPr/>
          <a:lstStyle/>
          <a:p>
            <a:pPr algn="ctr" eaLnBrk="1" hangingPunct="1">
              <a:lnSpc>
                <a:spcPct val="90000"/>
              </a:lnSpc>
              <a:buFontTx/>
              <a:buNone/>
            </a:pPr>
            <a:r>
              <a:rPr lang="en-US" altLang="en-US" sz="2778">
                <a:ea typeface="ＭＳ Ｐゴシック" panose="020B0600070205080204" pitchFamily="34" charset="-128"/>
              </a:rPr>
              <a:t>Rarely know:		Estimate with:</a:t>
            </a:r>
          </a:p>
          <a:p>
            <a:pPr algn="just" eaLnBrk="1" hangingPunct="1">
              <a:lnSpc>
                <a:spcPct val="90000"/>
              </a:lnSpc>
              <a:buFontTx/>
              <a:buNone/>
            </a:pPr>
            <a:r>
              <a:rPr lang="en-US" altLang="en-US" sz="3889">
                <a:ea typeface="ＭＳ Ｐゴシック" panose="020B0600070205080204" pitchFamily="34" charset="-128"/>
                <a:sym typeface="Symbol" panose="05050102010706020507" pitchFamily="18" charset="2"/>
              </a:rPr>
              <a:t>         µ    				 M</a:t>
            </a:r>
          </a:p>
          <a:p>
            <a:pPr algn="ctr" eaLnBrk="1" hangingPunct="1">
              <a:lnSpc>
                <a:spcPct val="90000"/>
              </a:lnSpc>
              <a:buFontTx/>
              <a:buNone/>
            </a:pPr>
            <a:endParaRPr lang="en-US" altLang="en-US" sz="1945">
              <a:ea typeface="ＭＳ Ｐゴシック" panose="020B0600070205080204" pitchFamily="34" charset="-128"/>
              <a:sym typeface="Symbol" panose="05050102010706020507" pitchFamily="18" charset="2"/>
            </a:endParaRPr>
          </a:p>
          <a:p>
            <a:pPr algn="just" eaLnBrk="1" hangingPunct="1">
              <a:lnSpc>
                <a:spcPct val="90000"/>
              </a:lnSpc>
              <a:buFontTx/>
              <a:buNone/>
            </a:pPr>
            <a:r>
              <a:rPr lang="en-US" altLang="en-US" sz="3889">
                <a:ea typeface="ＭＳ Ｐゴシック" panose="020B0600070205080204" pitchFamily="34" charset="-128"/>
                <a:sym typeface="Symbol" panose="05050102010706020507" pitchFamily="18" charset="2"/>
              </a:rPr>
              <a:t>        σ					 s</a:t>
            </a:r>
          </a:p>
          <a:p>
            <a:pPr algn="ctr" eaLnBrk="1" hangingPunct="1">
              <a:lnSpc>
                <a:spcPct val="90000"/>
              </a:lnSpc>
              <a:buFontTx/>
              <a:buNone/>
            </a:pPr>
            <a:endParaRPr lang="en-US" altLang="en-US" sz="1945">
              <a:ea typeface="ＭＳ Ｐゴシック" panose="020B0600070205080204" pitchFamily="34" charset="-128"/>
              <a:sym typeface="Symbol" panose="05050102010706020507" pitchFamily="18" charset="2"/>
            </a:endParaRPr>
          </a:p>
          <a:p>
            <a:pPr algn="ctr" eaLnBrk="1" hangingPunct="1">
              <a:lnSpc>
                <a:spcPct val="90000"/>
              </a:lnSpc>
              <a:buFontTx/>
              <a:buNone/>
            </a:pPr>
            <a:r>
              <a:rPr lang="en-US" altLang="en-US" sz="3889">
                <a:ea typeface="ＭＳ Ｐゴシック" panose="020B0600070205080204" pitchFamily="34" charset="-128"/>
                <a:sym typeface="Symbol" panose="05050102010706020507" pitchFamily="18" charset="2"/>
              </a:rPr>
              <a:t>σ</a:t>
            </a:r>
            <a:r>
              <a:rPr lang="en-US" altLang="en-US" sz="3889" baseline="-25000">
                <a:ea typeface="ＭＳ Ｐゴシック" panose="020B0600070205080204" pitchFamily="34" charset="-128"/>
                <a:sym typeface="Symbol" panose="05050102010706020507" pitchFamily="18" charset="2"/>
              </a:rPr>
              <a:t>M</a:t>
            </a:r>
            <a:r>
              <a:rPr lang="en-US" altLang="en-US" sz="3889">
                <a:ea typeface="ＭＳ Ｐゴシック" panose="020B0600070205080204" pitchFamily="34" charset="-128"/>
                <a:sym typeface="Symbol" panose="05050102010706020507" pitchFamily="18" charset="2"/>
              </a:rPr>
              <a:t>				    s</a:t>
            </a:r>
            <a:r>
              <a:rPr lang="en-US" altLang="en-US" sz="3889" baseline="-25000">
                <a:ea typeface="ＭＳ Ｐゴシック" panose="020B0600070205080204" pitchFamily="34" charset="-128"/>
                <a:sym typeface="Symbol" panose="05050102010706020507" pitchFamily="18" charset="2"/>
              </a:rPr>
              <a:t>M</a:t>
            </a:r>
            <a:endParaRPr lang="en-US" altLang="en-US" sz="3889">
              <a:ea typeface="ＭＳ Ｐゴシック" panose="020B0600070205080204" pitchFamily="34" charset="-128"/>
              <a:sym typeface="Symbol" panose="05050102010706020507" pitchFamily="18" charset="2"/>
            </a:endParaRPr>
          </a:p>
          <a:p>
            <a:pPr algn="ctr" eaLnBrk="1" hangingPunct="1">
              <a:lnSpc>
                <a:spcPct val="90000"/>
              </a:lnSpc>
              <a:buFontTx/>
              <a:buNone/>
            </a:pPr>
            <a:endParaRPr lang="en-US" altLang="en-US" sz="3889">
              <a:ea typeface="ＭＳ Ｐゴシック" panose="020B0600070205080204" pitchFamily="34" charset="-128"/>
            </a:endParaRPr>
          </a:p>
        </p:txBody>
      </p:sp>
      <p:sp>
        <p:nvSpPr>
          <p:cNvPr id="49156" name="Line 6">
            <a:extLst>
              <a:ext uri="{FF2B5EF4-FFF2-40B4-BE49-F238E27FC236}">
                <a16:creationId xmlns:a16="http://schemas.microsoft.com/office/drawing/2014/main" id="{89A3BFC7-6C39-4354-8987-7F58425DFC3B}"/>
              </a:ext>
            </a:extLst>
          </p:cNvPr>
          <p:cNvSpPr>
            <a:spLocks noChangeShapeType="1"/>
          </p:cNvSpPr>
          <p:nvPr/>
        </p:nvSpPr>
        <p:spPr bwMode="auto">
          <a:xfrm>
            <a:off x="3048000" y="2972153"/>
            <a:ext cx="3048000" cy="0"/>
          </a:xfrm>
          <a:prstGeom prst="line">
            <a:avLst/>
          </a:prstGeom>
          <a:noFill/>
          <a:ln w="539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9157" name="Line 6">
            <a:extLst>
              <a:ext uri="{FF2B5EF4-FFF2-40B4-BE49-F238E27FC236}">
                <a16:creationId xmlns:a16="http://schemas.microsoft.com/office/drawing/2014/main" id="{13BFDC5C-2FDF-4F5C-9168-E41CD5C7A404}"/>
              </a:ext>
            </a:extLst>
          </p:cNvPr>
          <p:cNvSpPr>
            <a:spLocks noChangeShapeType="1"/>
          </p:cNvSpPr>
          <p:nvPr/>
        </p:nvSpPr>
        <p:spPr bwMode="auto">
          <a:xfrm>
            <a:off x="3048000" y="4967111"/>
            <a:ext cx="3048000" cy="0"/>
          </a:xfrm>
          <a:prstGeom prst="line">
            <a:avLst/>
          </a:prstGeom>
          <a:noFill/>
          <a:ln w="539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9158" name="Line 6">
            <a:extLst>
              <a:ext uri="{FF2B5EF4-FFF2-40B4-BE49-F238E27FC236}">
                <a16:creationId xmlns:a16="http://schemas.microsoft.com/office/drawing/2014/main" id="{B50B3F8A-35C3-4777-9FFE-6BE1131CBC1F}"/>
              </a:ext>
            </a:extLst>
          </p:cNvPr>
          <p:cNvSpPr>
            <a:spLocks noChangeShapeType="1"/>
          </p:cNvSpPr>
          <p:nvPr/>
        </p:nvSpPr>
        <p:spPr bwMode="auto">
          <a:xfrm>
            <a:off x="3048000" y="4007556"/>
            <a:ext cx="3048000" cy="0"/>
          </a:xfrm>
          <a:prstGeom prst="line">
            <a:avLst/>
          </a:prstGeom>
          <a:noFill/>
          <a:ln w="539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ustDataLst>
      <p:tags r:id="rId1"/>
    </p:custDataLst>
  </p:cSld>
  <p:clrMapOvr>
    <a:masterClrMapping/>
  </p:clrMapOvr>
  <p:transition advTm="2400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2745A2C-EE97-489E-93A3-A99C55F1306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ADHD Study</a:t>
            </a:r>
          </a:p>
        </p:txBody>
      </p:sp>
      <p:graphicFrame>
        <p:nvGraphicFramePr>
          <p:cNvPr id="4" name="Table 3">
            <a:extLst>
              <a:ext uri="{FF2B5EF4-FFF2-40B4-BE49-F238E27FC236}">
                <a16:creationId xmlns:a16="http://schemas.microsoft.com/office/drawing/2014/main" id="{865AEDCD-CBF9-43E7-8299-AAA7AD1D45BC}"/>
              </a:ext>
            </a:extLst>
          </p:cNvPr>
          <p:cNvGraphicFramePr>
            <a:graphicFrameLocks noGrp="1"/>
          </p:cNvGraphicFramePr>
          <p:nvPr/>
        </p:nvGraphicFramePr>
        <p:xfrm>
          <a:off x="1227667" y="2286000"/>
          <a:ext cx="6646332" cy="3298470"/>
        </p:xfrm>
        <a:graphic>
          <a:graphicData uri="http://schemas.openxmlformats.org/drawingml/2006/table">
            <a:tbl>
              <a:tblPr/>
              <a:tblGrid>
                <a:gridCol w="2215444">
                  <a:extLst>
                    <a:ext uri="{9D8B030D-6E8A-4147-A177-3AD203B41FA5}">
                      <a16:colId xmlns:a16="http://schemas.microsoft.com/office/drawing/2014/main" val="2400240273"/>
                    </a:ext>
                  </a:extLst>
                </a:gridCol>
                <a:gridCol w="2215444">
                  <a:extLst>
                    <a:ext uri="{9D8B030D-6E8A-4147-A177-3AD203B41FA5}">
                      <a16:colId xmlns:a16="http://schemas.microsoft.com/office/drawing/2014/main" val="1576469087"/>
                    </a:ext>
                  </a:extLst>
                </a:gridCol>
                <a:gridCol w="2215444">
                  <a:extLst>
                    <a:ext uri="{9D8B030D-6E8A-4147-A177-3AD203B41FA5}">
                      <a16:colId xmlns:a16="http://schemas.microsoft.com/office/drawing/2014/main" val="2925445312"/>
                    </a:ext>
                  </a:extLst>
                </a:gridCol>
              </a:tblGrid>
              <a:tr h="659694">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Geneva" pitchFamily="-64" charset="0"/>
                          <a:ea typeface="ＭＳ Ｐゴシック" panose="020B0600070205080204" pitchFamily="34" charset="-128"/>
                        </a:rPr>
                        <a:t>D0</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Geneva" pitchFamily="-64" charset="0"/>
                          <a:ea typeface="ＭＳ Ｐゴシック" panose="020B0600070205080204" pitchFamily="34" charset="-128"/>
                        </a:rPr>
                        <a:t>D60</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600" b="1" i="0" u="none" strike="noStrike" cap="none" normalizeH="0" baseline="0">
                          <a:ln>
                            <a:noFill/>
                          </a:ln>
                          <a:solidFill>
                            <a:schemeClr val="tx1"/>
                          </a:solidFill>
                          <a:effectLst/>
                          <a:latin typeface="Geneva" pitchFamily="-64" charset="0"/>
                          <a:ea typeface="ＭＳ Ｐゴシック" panose="020B0600070205080204" pitchFamily="34" charset="-128"/>
                        </a:rPr>
                        <a:t>Diff</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836841349"/>
                  </a:ext>
                </a:extLst>
              </a:tr>
              <a:tr h="659694">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57</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62</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5</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7215683"/>
                  </a:ext>
                </a:extLst>
              </a:tr>
              <a:tr h="659694">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27</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49</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22</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140718"/>
                  </a:ext>
                </a:extLst>
              </a:tr>
              <a:tr h="659694">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32</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30</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-2</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4877664"/>
                  </a:ext>
                </a:extLst>
              </a:tr>
              <a:tr h="659694">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31</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a:ln>
                            <a:noFill/>
                          </a:ln>
                          <a:solidFill>
                            <a:schemeClr val="tx1"/>
                          </a:solidFill>
                          <a:effectLst/>
                          <a:latin typeface="Geneva" pitchFamily="-64" charset="0"/>
                          <a:ea typeface="ＭＳ Ｐゴシック" panose="020B0600070205080204" pitchFamily="34" charset="-128"/>
                        </a:rPr>
                        <a:t>34</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defTabSz="1143000" eaLnBrk="0" hangingPunct="0">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1143000" eaLnBrk="0" hangingPunct="0">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eaLnBrk="0" hangingPunct="0">
                        <a:spcBef>
                          <a:spcPct val="20000"/>
                        </a:spcBef>
                        <a:defRPr sz="4600">
                          <a:solidFill>
                            <a:schemeClr val="tx1"/>
                          </a:solidFill>
                          <a:latin typeface="Times" panose="02020603050405020304" pitchFamily="18" charset="0"/>
                          <a:ea typeface="ＭＳ Ｐゴシック" panose="020B0600070205080204" pitchFamily="34" charset="-128"/>
                        </a:defRPr>
                      </a:lvl3pPr>
                      <a:lvl4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4pPr>
                      <a:lvl5pPr eaLnBrk="0" hangingPunct="0">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ctr" defTabSz="1143000" rtl="0" eaLnBrk="1" fontAlgn="base" latinLnBrk="0" hangingPunct="1">
                        <a:lnSpc>
                          <a:spcPct val="100000"/>
                        </a:lnSpc>
                        <a:spcBef>
                          <a:spcPct val="0"/>
                        </a:spcBef>
                        <a:spcAft>
                          <a:spcPct val="0"/>
                        </a:spcAft>
                        <a:buClrTx/>
                        <a:buSzTx/>
                        <a:buFontTx/>
                        <a:buNone/>
                        <a:tabLst/>
                      </a:pPr>
                      <a:r>
                        <a:rPr kumimoji="0" lang="en-US" altLang="en-US" sz="3500" b="0" i="0" u="none" strike="noStrike" cap="none" normalizeH="0" baseline="0" dirty="0">
                          <a:ln>
                            <a:noFill/>
                          </a:ln>
                          <a:solidFill>
                            <a:schemeClr val="tx1"/>
                          </a:solidFill>
                          <a:effectLst/>
                          <a:latin typeface="Geneva" pitchFamily="-64" charset="0"/>
                          <a:ea typeface="ＭＳ Ｐゴシック" panose="020B0600070205080204" pitchFamily="34" charset="-128"/>
                        </a:rPr>
                        <a:t>3</a:t>
                      </a:r>
                    </a:p>
                  </a:txBody>
                  <a:tcPr marL="50800" marR="50800" marT="25400" marB="2540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0896260"/>
                  </a:ext>
                </a:extLst>
              </a:tr>
            </a:tbl>
          </a:graphicData>
        </a:graphic>
      </p:graphicFrame>
    </p:spTree>
    <p:custDataLst>
      <p:tags r:id="rId1"/>
    </p:custDataLst>
  </p:cSld>
  <p:clrMapOvr>
    <a:masterClrMapping/>
  </p:clrMapOvr>
  <p:transition advTm="5700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66A5CA3-0EC4-410E-AF0F-B742F4C7188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Our Hypotheses</a:t>
            </a:r>
          </a:p>
        </p:txBody>
      </p:sp>
      <p:sp>
        <p:nvSpPr>
          <p:cNvPr id="53251" name="Rectangle 3">
            <a:extLst>
              <a:ext uri="{FF2B5EF4-FFF2-40B4-BE49-F238E27FC236}">
                <a16:creationId xmlns:a16="http://schemas.microsoft.com/office/drawing/2014/main" id="{EC4C2AEB-76F4-44D7-BF52-CD6AAF1A6820}"/>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Experimental hypothesis:</a:t>
            </a:r>
          </a:p>
          <a:p>
            <a:pPr lvl="1" eaLnBrk="1" hangingPunct="1"/>
            <a:r>
              <a:rPr lang="en-US" altLang="en-US">
                <a:ea typeface="ＭＳ Ｐゴシック" panose="020B0600070205080204" pitchFamily="34" charset="-128"/>
              </a:rPr>
              <a:t>Mean difference score in population is positive</a:t>
            </a:r>
          </a:p>
          <a:p>
            <a:pPr lvl="1"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Null hypothesis:</a:t>
            </a:r>
          </a:p>
          <a:p>
            <a:pPr lvl="1" eaLnBrk="1" hangingPunct="1"/>
            <a:r>
              <a:rPr lang="en-US" altLang="en-US">
                <a:ea typeface="ＭＳ Ｐゴシック" panose="020B0600070205080204" pitchFamily="34" charset="-128"/>
              </a:rPr>
              <a:t>Mean difference score in population is 0</a:t>
            </a:r>
          </a:p>
        </p:txBody>
      </p:sp>
    </p:spTree>
    <p:custDataLst>
      <p:tags r:id="rId1"/>
    </p:custDataLst>
  </p:cSld>
  <p:clrMapOvr>
    <a:masterClrMapping/>
  </p:clrMapOvr>
  <p:transition advTm="16000"/>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a:extLst>
              <a:ext uri="{FF2B5EF4-FFF2-40B4-BE49-F238E27FC236}">
                <a16:creationId xmlns:a16="http://schemas.microsoft.com/office/drawing/2014/main" id="{B45D3941-8AE1-46BA-A7A9-DE25D9178B77}"/>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General formula:</a:t>
            </a:r>
          </a:p>
          <a:p>
            <a:pPr eaLnBrk="1" hangingPunct="1"/>
            <a:endParaRPr lang="en-US" altLang="en-US">
              <a:ea typeface="ＭＳ Ｐゴシック" panose="020B0600070205080204" pitchFamily="34" charset="-128"/>
            </a:endParaRPr>
          </a:p>
          <a:p>
            <a:pPr eaLnBrk="1" hangingPunct="1">
              <a:buFontTx/>
              <a:buNone/>
            </a:pPr>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Single mean:</a:t>
            </a:r>
          </a:p>
        </p:txBody>
      </p:sp>
      <p:sp>
        <p:nvSpPr>
          <p:cNvPr id="55301" name="Rectangle 6">
            <a:extLst>
              <a:ext uri="{FF2B5EF4-FFF2-40B4-BE49-F238E27FC236}">
                <a16:creationId xmlns:a16="http://schemas.microsoft.com/office/drawing/2014/main" id="{6D620D8E-1588-4E73-A4B1-F9CA6DB6F00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Testing the Null Hypothesis</a:t>
            </a:r>
          </a:p>
        </p:txBody>
      </p:sp>
      <p:graphicFrame>
        <p:nvGraphicFramePr>
          <p:cNvPr id="55298" name="Object 2">
            <a:extLst>
              <a:ext uri="{FF2B5EF4-FFF2-40B4-BE49-F238E27FC236}">
                <a16:creationId xmlns:a16="http://schemas.microsoft.com/office/drawing/2014/main" id="{F13673F0-12EC-4C67-8359-4697F3060642}"/>
              </a:ext>
            </a:extLst>
          </p:cNvPr>
          <p:cNvGraphicFramePr>
            <a:graphicFrameLocks noChangeAspect="1"/>
          </p:cNvGraphicFramePr>
          <p:nvPr/>
        </p:nvGraphicFramePr>
        <p:xfrm>
          <a:off x="2300111" y="2981855"/>
          <a:ext cx="4661077" cy="1101548"/>
        </p:xfrm>
        <a:graphic>
          <a:graphicData uri="http://schemas.openxmlformats.org/presentationml/2006/ole">
            <mc:AlternateContent xmlns:mc="http://schemas.openxmlformats.org/markup-compatibility/2006">
              <mc:Choice xmlns:v="urn:schemas-microsoft-com:vml" Requires="v">
                <p:oleObj spid="_x0000_s37894" name="Equation" r:id="rId5" imgW="1612900" imgH="381000" progId="Equation.3">
                  <p:embed/>
                </p:oleObj>
              </mc:Choice>
              <mc:Fallback>
                <p:oleObj name="Equation" r:id="rId5" imgW="1612900" imgH="381000" progId="Equation.3">
                  <p:embed/>
                  <p:pic>
                    <p:nvPicPr>
                      <p:cNvPr id="55298" name="Object 2">
                        <a:extLst>
                          <a:ext uri="{FF2B5EF4-FFF2-40B4-BE49-F238E27FC236}">
                            <a16:creationId xmlns:a16="http://schemas.microsoft.com/office/drawing/2014/main" id="{F13673F0-12EC-4C67-8359-4697F30606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111" y="2981855"/>
                        <a:ext cx="4661077" cy="110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299" name="Object 3">
            <a:extLst>
              <a:ext uri="{FF2B5EF4-FFF2-40B4-BE49-F238E27FC236}">
                <a16:creationId xmlns:a16="http://schemas.microsoft.com/office/drawing/2014/main" id="{60F4E35F-2FB2-4E48-8942-69E1861A2D79}"/>
              </a:ext>
            </a:extLst>
          </p:cNvPr>
          <p:cNvGraphicFramePr>
            <a:graphicFrameLocks noChangeAspect="1"/>
          </p:cNvGraphicFramePr>
          <p:nvPr/>
        </p:nvGraphicFramePr>
        <p:xfrm>
          <a:off x="4120445" y="4684889"/>
          <a:ext cx="1997604" cy="1331736"/>
        </p:xfrm>
        <a:graphic>
          <a:graphicData uri="http://schemas.openxmlformats.org/presentationml/2006/ole">
            <mc:AlternateContent xmlns:mc="http://schemas.openxmlformats.org/markup-compatibility/2006">
              <mc:Choice xmlns:v="urn:schemas-microsoft-com:vml" Requires="v">
                <p:oleObj spid="_x0000_s37895" name="Equation" r:id="rId7" imgW="609600" imgH="406400" progId="Equation.3">
                  <p:embed/>
                </p:oleObj>
              </mc:Choice>
              <mc:Fallback>
                <p:oleObj name="Equation" r:id="rId7" imgW="609600" imgH="406400" progId="Equation.3">
                  <p:embed/>
                  <p:pic>
                    <p:nvPicPr>
                      <p:cNvPr id="55299" name="Object 3">
                        <a:extLst>
                          <a:ext uri="{FF2B5EF4-FFF2-40B4-BE49-F238E27FC236}">
                            <a16:creationId xmlns:a16="http://schemas.microsoft.com/office/drawing/2014/main" id="{60F4E35F-2FB2-4E48-8942-69E1861A2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0445" y="4684889"/>
                        <a:ext cx="1997604" cy="133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21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42BEAAF-CA55-4547-9D8F-5FCBD8DE82AB}"/>
              </a:ext>
            </a:extLst>
          </p:cNvPr>
          <p:cNvSpPr>
            <a:spLocks noGrp="1" noChangeArrowheads="1"/>
          </p:cNvSpPr>
          <p:nvPr>
            <p:ph type="title"/>
          </p:nvPr>
        </p:nvSpPr>
        <p:spPr/>
        <p:txBody>
          <a:bodyPr/>
          <a:lstStyle/>
          <a:p>
            <a:r>
              <a:rPr lang="en-US" altLang="en-US"/>
              <a:t>Non-Independent Estimates</a:t>
            </a:r>
          </a:p>
        </p:txBody>
      </p:sp>
      <p:sp>
        <p:nvSpPr>
          <p:cNvPr id="36867" name="Rectangle 3">
            <a:extLst>
              <a:ext uri="{FF2B5EF4-FFF2-40B4-BE49-F238E27FC236}">
                <a16:creationId xmlns:a16="http://schemas.microsoft.com/office/drawing/2014/main" id="{F2BAD20D-CFBA-4EA8-8E29-CB3BFE9B93EF}"/>
              </a:ext>
            </a:extLst>
          </p:cNvPr>
          <p:cNvSpPr>
            <a:spLocks noGrp="1" noChangeArrowheads="1"/>
          </p:cNvSpPr>
          <p:nvPr>
            <p:ph type="body" idx="1"/>
          </p:nvPr>
        </p:nvSpPr>
        <p:spPr/>
        <p:txBody>
          <a:bodyPr/>
          <a:lstStyle/>
          <a:p>
            <a:r>
              <a:rPr lang="en-US" altLang="en-US"/>
              <a:t>Estimates are not independent</a:t>
            </a:r>
          </a:p>
          <a:p>
            <a:pPr lvl="1"/>
            <a:r>
              <a:rPr lang="en-US" altLang="en-US"/>
              <a:t>Thus, we do not have 2 degrees of freedom</a:t>
            </a:r>
          </a:p>
          <a:p>
            <a:pPr>
              <a:lnSpc>
                <a:spcPct val="90000"/>
              </a:lnSpc>
            </a:pPr>
            <a:r>
              <a:rPr lang="en-US" altLang="en-US"/>
              <a:t>With non-independence</a:t>
            </a:r>
          </a:p>
          <a:p>
            <a:pPr lvl="1">
              <a:lnSpc>
                <a:spcPct val="90000"/>
              </a:lnSpc>
            </a:pPr>
            <a:r>
              <a:rPr lang="en-US" altLang="en-US"/>
              <a:t>value1 = 5 and M = 6.5</a:t>
            </a:r>
          </a:p>
          <a:p>
            <a:pPr lvl="1">
              <a:lnSpc>
                <a:spcPct val="90000"/>
              </a:lnSpc>
            </a:pPr>
            <a:r>
              <a:rPr lang="en-US" altLang="en-US"/>
              <a:t>value1 + value2 = 13 (or 6.5 x 2)</a:t>
            </a:r>
          </a:p>
          <a:p>
            <a:pPr lvl="1">
              <a:lnSpc>
                <a:spcPct val="90000"/>
              </a:lnSpc>
            </a:pPr>
            <a:r>
              <a:rPr lang="en-US" altLang="en-US"/>
              <a:t>5 + value 2 = 13</a:t>
            </a:r>
          </a:p>
          <a:p>
            <a:pPr lvl="1">
              <a:lnSpc>
                <a:spcPct val="90000"/>
              </a:lnSpc>
            </a:pPr>
            <a:r>
              <a:rPr lang="en-US" altLang="en-US"/>
              <a:t>value2 = 8 </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9745D9D6-390E-438A-AE72-72F1F19CCDA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Formulas for t and z</a:t>
            </a:r>
          </a:p>
        </p:txBody>
      </p:sp>
      <p:graphicFrame>
        <p:nvGraphicFramePr>
          <p:cNvPr id="57346" name="Object 2">
            <a:extLst>
              <a:ext uri="{FF2B5EF4-FFF2-40B4-BE49-F238E27FC236}">
                <a16:creationId xmlns:a16="http://schemas.microsoft.com/office/drawing/2014/main" id="{D2F3014C-2B05-4E27-BF8A-47548AF60A90}"/>
              </a:ext>
            </a:extLst>
          </p:cNvPr>
          <p:cNvGraphicFramePr>
            <a:graphicFrameLocks noChangeAspect="1"/>
          </p:cNvGraphicFramePr>
          <p:nvPr/>
        </p:nvGraphicFramePr>
        <p:xfrm>
          <a:off x="5095875" y="2689931"/>
          <a:ext cx="2487966" cy="1570743"/>
        </p:xfrm>
        <a:graphic>
          <a:graphicData uri="http://schemas.openxmlformats.org/presentationml/2006/ole">
            <mc:AlternateContent xmlns:mc="http://schemas.openxmlformats.org/markup-compatibility/2006">
              <mc:Choice xmlns:v="urn:schemas-microsoft-com:vml" Requires="v">
                <p:oleObj spid="_x0000_s38918" name="Equation" r:id="rId5" imgW="863600" imgH="584200" progId="Equation.3">
                  <p:embed/>
                </p:oleObj>
              </mc:Choice>
              <mc:Fallback>
                <p:oleObj name="Equation" r:id="rId5" imgW="863600" imgH="584200" progId="Equation.3">
                  <p:embed/>
                  <p:pic>
                    <p:nvPicPr>
                      <p:cNvPr id="57346" name="Object 2">
                        <a:extLst>
                          <a:ext uri="{FF2B5EF4-FFF2-40B4-BE49-F238E27FC236}">
                            <a16:creationId xmlns:a16="http://schemas.microsoft.com/office/drawing/2014/main" id="{D2F3014C-2B05-4E27-BF8A-47548AF60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75" y="2689931"/>
                        <a:ext cx="2487966" cy="1570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9" name="Text Box 6">
            <a:extLst>
              <a:ext uri="{FF2B5EF4-FFF2-40B4-BE49-F238E27FC236}">
                <a16:creationId xmlns:a16="http://schemas.microsoft.com/office/drawing/2014/main" id="{DC16E6A6-9B2F-4B9C-A50F-DCA547EA6A75}"/>
              </a:ext>
            </a:extLst>
          </p:cNvPr>
          <p:cNvSpPr txBox="1">
            <a:spLocks noChangeArrowheads="1"/>
          </p:cNvSpPr>
          <p:nvPr/>
        </p:nvSpPr>
        <p:spPr bwMode="auto">
          <a:xfrm>
            <a:off x="3102681" y="4936243"/>
            <a:ext cx="3265841"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334">
                <a:solidFill>
                  <a:srgbClr val="0000FF"/>
                </a:solidFill>
                <a:latin typeface="Geneva" pitchFamily="-64" charset="0"/>
              </a:rPr>
              <a:t>Pretty similar!</a:t>
            </a:r>
            <a:endParaRPr lang="en-US" altLang="en-US" sz="3334">
              <a:latin typeface="Times" panose="02020603050405020304" pitchFamily="18" charset="0"/>
            </a:endParaRPr>
          </a:p>
        </p:txBody>
      </p:sp>
      <p:sp>
        <p:nvSpPr>
          <p:cNvPr id="57350" name="Line 7">
            <a:extLst>
              <a:ext uri="{FF2B5EF4-FFF2-40B4-BE49-F238E27FC236}">
                <a16:creationId xmlns:a16="http://schemas.microsoft.com/office/drawing/2014/main" id="{3C56E404-5D51-4450-A370-8E749CD597D3}"/>
              </a:ext>
            </a:extLst>
          </p:cNvPr>
          <p:cNvSpPr>
            <a:spLocks noChangeShapeType="1"/>
          </p:cNvSpPr>
          <p:nvPr/>
        </p:nvSpPr>
        <p:spPr bwMode="auto">
          <a:xfrm flipH="1" flipV="1">
            <a:off x="3102681" y="4411487"/>
            <a:ext cx="652639" cy="52475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7351" name="Line 8">
            <a:extLst>
              <a:ext uri="{FF2B5EF4-FFF2-40B4-BE49-F238E27FC236}">
                <a16:creationId xmlns:a16="http://schemas.microsoft.com/office/drawing/2014/main" id="{1B92FA76-04C2-4DA3-96D3-BB9C71A965C8}"/>
              </a:ext>
            </a:extLst>
          </p:cNvPr>
          <p:cNvSpPr>
            <a:spLocks noChangeShapeType="1"/>
          </p:cNvSpPr>
          <p:nvPr/>
        </p:nvSpPr>
        <p:spPr bwMode="auto">
          <a:xfrm flipV="1">
            <a:off x="5279319" y="4411487"/>
            <a:ext cx="762000" cy="52475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graphicFrame>
        <p:nvGraphicFramePr>
          <p:cNvPr id="57347" name="Object 3">
            <a:extLst>
              <a:ext uri="{FF2B5EF4-FFF2-40B4-BE49-F238E27FC236}">
                <a16:creationId xmlns:a16="http://schemas.microsoft.com/office/drawing/2014/main" id="{48E382A9-EE24-4A7A-BF75-F8409658CE65}"/>
              </a:ext>
            </a:extLst>
          </p:cNvPr>
          <p:cNvGraphicFramePr>
            <a:graphicFrameLocks noChangeAspect="1"/>
          </p:cNvGraphicFramePr>
          <p:nvPr/>
        </p:nvGraphicFramePr>
        <p:xfrm>
          <a:off x="1029229" y="2734910"/>
          <a:ext cx="2415646" cy="1570743"/>
        </p:xfrm>
        <a:graphic>
          <a:graphicData uri="http://schemas.openxmlformats.org/presentationml/2006/ole">
            <mc:AlternateContent xmlns:mc="http://schemas.openxmlformats.org/markup-compatibility/2006">
              <mc:Choice xmlns:v="urn:schemas-microsoft-com:vml" Requires="v">
                <p:oleObj spid="_x0000_s38919" name="Equation" r:id="rId7" imgW="838200" imgH="584200" progId="Equation.3">
                  <p:embed/>
                </p:oleObj>
              </mc:Choice>
              <mc:Fallback>
                <p:oleObj name="Equation" r:id="rId7" imgW="838200" imgH="584200" progId="Equation.3">
                  <p:embed/>
                  <p:pic>
                    <p:nvPicPr>
                      <p:cNvPr id="57347" name="Object 3">
                        <a:extLst>
                          <a:ext uri="{FF2B5EF4-FFF2-40B4-BE49-F238E27FC236}">
                            <a16:creationId xmlns:a16="http://schemas.microsoft.com/office/drawing/2014/main" id="{48E382A9-EE24-4A7A-BF75-F8409658CE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229" y="2734910"/>
                        <a:ext cx="2415646" cy="1570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advTm="5000"/>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5">
            <a:extLst>
              <a:ext uri="{FF2B5EF4-FFF2-40B4-BE49-F238E27FC236}">
                <a16:creationId xmlns:a16="http://schemas.microsoft.com/office/drawing/2014/main" id="{798541A8-9F33-4AE9-B6B6-83E5C46739FD}"/>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Estimating the Standard Error of the Mean</a:t>
            </a:r>
          </a:p>
        </p:txBody>
      </p:sp>
      <p:graphicFrame>
        <p:nvGraphicFramePr>
          <p:cNvPr id="59394" name="Object 2">
            <a:extLst>
              <a:ext uri="{FF2B5EF4-FFF2-40B4-BE49-F238E27FC236}">
                <a16:creationId xmlns:a16="http://schemas.microsoft.com/office/drawing/2014/main" id="{3E47FCEC-F52D-4559-B1EF-28C54FB699F0}"/>
              </a:ext>
            </a:extLst>
          </p:cNvPr>
          <p:cNvGraphicFramePr>
            <a:graphicFrameLocks noChangeAspect="1"/>
          </p:cNvGraphicFramePr>
          <p:nvPr/>
        </p:nvGraphicFramePr>
        <p:xfrm>
          <a:off x="1337028" y="3048000"/>
          <a:ext cx="6481410" cy="1531056"/>
        </p:xfrm>
        <a:graphic>
          <a:graphicData uri="http://schemas.openxmlformats.org/presentationml/2006/ole">
            <mc:AlternateContent xmlns:mc="http://schemas.openxmlformats.org/markup-compatibility/2006">
              <mc:Choice xmlns:v="urn:schemas-microsoft-com:vml" Requires="v">
                <p:oleObj spid="_x0000_s39940" name="Equation" r:id="rId5" imgW="1612900" imgH="381000" progId="Equation.3">
                  <p:embed/>
                </p:oleObj>
              </mc:Choice>
              <mc:Fallback>
                <p:oleObj name="Equation" r:id="rId5" imgW="1612900" imgH="381000" progId="Equation.3">
                  <p:embed/>
                  <p:pic>
                    <p:nvPicPr>
                      <p:cNvPr id="59394" name="Object 2">
                        <a:extLst>
                          <a:ext uri="{FF2B5EF4-FFF2-40B4-BE49-F238E27FC236}">
                            <a16:creationId xmlns:a16="http://schemas.microsoft.com/office/drawing/2014/main" id="{3E47FCEC-F52D-4559-B1EF-28C54FB69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028" y="3048000"/>
                        <a:ext cx="6481410" cy="153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14000"/>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a:extLst>
              <a:ext uri="{FF2B5EF4-FFF2-40B4-BE49-F238E27FC236}">
                <a16:creationId xmlns:a16="http://schemas.microsoft.com/office/drawing/2014/main" id="{AD62B504-8BFD-43EF-B9E3-CAA721E963C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Computing t</a:t>
            </a:r>
          </a:p>
        </p:txBody>
      </p:sp>
      <p:graphicFrame>
        <p:nvGraphicFramePr>
          <p:cNvPr id="61442" name="Object 2">
            <a:extLst>
              <a:ext uri="{FF2B5EF4-FFF2-40B4-BE49-F238E27FC236}">
                <a16:creationId xmlns:a16="http://schemas.microsoft.com/office/drawing/2014/main" id="{22A643C5-2A60-49F7-8B30-5860933A9480}"/>
              </a:ext>
            </a:extLst>
          </p:cNvPr>
          <p:cNvGraphicFramePr>
            <a:graphicFrameLocks noChangeAspect="1"/>
          </p:cNvGraphicFramePr>
          <p:nvPr/>
        </p:nvGraphicFramePr>
        <p:xfrm>
          <a:off x="1125361" y="2822222"/>
          <a:ext cx="7016750" cy="1651000"/>
        </p:xfrm>
        <a:graphic>
          <a:graphicData uri="http://schemas.openxmlformats.org/presentationml/2006/ole">
            <mc:AlternateContent xmlns:mc="http://schemas.openxmlformats.org/markup-compatibility/2006">
              <mc:Choice xmlns:v="urn:schemas-microsoft-com:vml" Requires="v">
                <p:oleObj spid="_x0000_s40964" name="Equation" r:id="rId5" imgW="1727200" imgH="406400" progId="Equation.3">
                  <p:embed/>
                </p:oleObj>
              </mc:Choice>
              <mc:Fallback>
                <p:oleObj name="Equation" r:id="rId5" imgW="1727200" imgH="406400" progId="Equation.3">
                  <p:embed/>
                  <p:pic>
                    <p:nvPicPr>
                      <p:cNvPr id="61442" name="Object 2">
                        <a:extLst>
                          <a:ext uri="{FF2B5EF4-FFF2-40B4-BE49-F238E27FC236}">
                            <a16:creationId xmlns:a16="http://schemas.microsoft.com/office/drawing/2014/main" id="{22A643C5-2A60-49F7-8B30-5860933A94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361" y="2822222"/>
                        <a:ext cx="701675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20000"/>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A0F7F0A2-BEF4-4CD3-810E-CDF514F64AD3}"/>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Computing</a:t>
            </a:r>
            <a:br>
              <a:rPr lang="en-US" altLang="en-US">
                <a:ea typeface="ＭＳ Ｐゴシック" panose="020B0600070205080204" pitchFamily="34" charset="-128"/>
              </a:rPr>
            </a:br>
            <a:r>
              <a:rPr lang="en-US" altLang="en-US">
                <a:ea typeface="ＭＳ Ｐゴシック" panose="020B0600070205080204" pitchFamily="34" charset="-128"/>
              </a:rPr>
              <a:t> Degrees of Freedom (df)</a:t>
            </a:r>
          </a:p>
        </p:txBody>
      </p:sp>
      <p:graphicFrame>
        <p:nvGraphicFramePr>
          <p:cNvPr id="63490" name="Object 2">
            <a:extLst>
              <a:ext uri="{FF2B5EF4-FFF2-40B4-BE49-F238E27FC236}">
                <a16:creationId xmlns:a16="http://schemas.microsoft.com/office/drawing/2014/main" id="{77541041-FF08-472D-9644-D48CBB508A85}"/>
              </a:ext>
            </a:extLst>
          </p:cNvPr>
          <p:cNvGraphicFramePr>
            <a:graphicFrameLocks noChangeAspect="1"/>
          </p:cNvGraphicFramePr>
          <p:nvPr/>
        </p:nvGraphicFramePr>
        <p:xfrm>
          <a:off x="1620132" y="3254376"/>
          <a:ext cx="5957534" cy="580319"/>
        </p:xfrm>
        <a:graphic>
          <a:graphicData uri="http://schemas.openxmlformats.org/presentationml/2006/ole">
            <mc:AlternateContent xmlns:mc="http://schemas.openxmlformats.org/markup-compatibility/2006">
              <mc:Choice xmlns:v="urn:schemas-microsoft-com:vml" Requires="v">
                <p:oleObj spid="_x0000_s41988" name="Equation" r:id="rId5" imgW="1435100" imgH="139700" progId="Equation.3">
                  <p:embed/>
                </p:oleObj>
              </mc:Choice>
              <mc:Fallback>
                <p:oleObj name="Equation" r:id="rId5" imgW="1435100" imgH="139700" progId="Equation.3">
                  <p:embed/>
                  <p:pic>
                    <p:nvPicPr>
                      <p:cNvPr id="63490" name="Object 2">
                        <a:extLst>
                          <a:ext uri="{FF2B5EF4-FFF2-40B4-BE49-F238E27FC236}">
                            <a16:creationId xmlns:a16="http://schemas.microsoft.com/office/drawing/2014/main" id="{77541041-FF08-472D-9644-D48CBB508A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0132" y="3254376"/>
                        <a:ext cx="5957534" cy="58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17000"/>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DF32014E-E510-4E79-8DC3-02F94985806C}"/>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Computing t and</a:t>
            </a:r>
            <a:br>
              <a:rPr lang="en-US" altLang="en-US">
                <a:ea typeface="ＭＳ Ｐゴシック" panose="020B0600070205080204" pitchFamily="34" charset="-128"/>
              </a:rPr>
            </a:br>
            <a:r>
              <a:rPr lang="en-US" altLang="en-US">
                <a:ea typeface="ＭＳ Ｐゴシック" panose="020B0600070205080204" pitchFamily="34" charset="-128"/>
              </a:rPr>
              <a:t> Degrees of Freedom (df)</a:t>
            </a:r>
          </a:p>
        </p:txBody>
      </p:sp>
      <p:graphicFrame>
        <p:nvGraphicFramePr>
          <p:cNvPr id="65538" name="Object 2">
            <a:extLst>
              <a:ext uri="{FF2B5EF4-FFF2-40B4-BE49-F238E27FC236}">
                <a16:creationId xmlns:a16="http://schemas.microsoft.com/office/drawing/2014/main" id="{4C162EC7-7DFD-494A-A517-7D90428F4C9F}"/>
              </a:ext>
            </a:extLst>
          </p:cNvPr>
          <p:cNvGraphicFramePr>
            <a:graphicFrameLocks noChangeAspect="1"/>
          </p:cNvGraphicFramePr>
          <p:nvPr/>
        </p:nvGraphicFramePr>
        <p:xfrm>
          <a:off x="1326445" y="2638778"/>
          <a:ext cx="6378222" cy="1501069"/>
        </p:xfrm>
        <a:graphic>
          <a:graphicData uri="http://schemas.openxmlformats.org/presentationml/2006/ole">
            <mc:AlternateContent xmlns:mc="http://schemas.openxmlformats.org/markup-compatibility/2006">
              <mc:Choice xmlns:v="urn:schemas-microsoft-com:vml" Requires="v">
                <p:oleObj spid="_x0000_s43014" name="Equation" r:id="rId5" imgW="1727200" imgH="406400" progId="Equation.3">
                  <p:embed/>
                </p:oleObj>
              </mc:Choice>
              <mc:Fallback>
                <p:oleObj name="Equation" r:id="rId5" imgW="1727200" imgH="406400" progId="Equation.3">
                  <p:embed/>
                  <p:pic>
                    <p:nvPicPr>
                      <p:cNvPr id="65538" name="Object 2">
                        <a:extLst>
                          <a:ext uri="{FF2B5EF4-FFF2-40B4-BE49-F238E27FC236}">
                            <a16:creationId xmlns:a16="http://schemas.microsoft.com/office/drawing/2014/main" id="{4C162EC7-7DFD-494A-A517-7D90428F4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6445" y="2638778"/>
                        <a:ext cx="6378222" cy="150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39" name="Object 3">
            <a:extLst>
              <a:ext uri="{FF2B5EF4-FFF2-40B4-BE49-F238E27FC236}">
                <a16:creationId xmlns:a16="http://schemas.microsoft.com/office/drawing/2014/main" id="{A51409AC-3E03-457E-A03E-26FC9994F23D}"/>
              </a:ext>
            </a:extLst>
          </p:cNvPr>
          <p:cNvGraphicFramePr>
            <a:graphicFrameLocks noChangeAspect="1"/>
          </p:cNvGraphicFramePr>
          <p:nvPr/>
        </p:nvGraphicFramePr>
        <p:xfrm>
          <a:off x="1620132" y="4811889"/>
          <a:ext cx="5957534" cy="580319"/>
        </p:xfrm>
        <a:graphic>
          <a:graphicData uri="http://schemas.openxmlformats.org/presentationml/2006/ole">
            <mc:AlternateContent xmlns:mc="http://schemas.openxmlformats.org/markup-compatibility/2006">
              <mc:Choice xmlns:v="urn:schemas-microsoft-com:vml" Requires="v">
                <p:oleObj spid="_x0000_s43015" name="Equation" r:id="rId7" imgW="1435100" imgH="139700" progId="Equation.3">
                  <p:embed/>
                </p:oleObj>
              </mc:Choice>
              <mc:Fallback>
                <p:oleObj name="Equation" r:id="rId7" imgW="1435100" imgH="139700" progId="Equation.3">
                  <p:embed/>
                  <p:pic>
                    <p:nvPicPr>
                      <p:cNvPr id="65539" name="Object 3">
                        <a:extLst>
                          <a:ext uri="{FF2B5EF4-FFF2-40B4-BE49-F238E27FC236}">
                            <a16:creationId xmlns:a16="http://schemas.microsoft.com/office/drawing/2014/main" id="{A51409AC-3E03-457E-A03E-26FC9994F2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0132" y="4811889"/>
                        <a:ext cx="5957534" cy="58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advTm="8000"/>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a:extLst>
              <a:ext uri="{FF2B5EF4-FFF2-40B4-BE49-F238E27FC236}">
                <a16:creationId xmlns:a16="http://schemas.microsoft.com/office/drawing/2014/main" id="{FF208103-5BC0-4054-92D8-013E1862C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480" y="381000"/>
            <a:ext cx="6641042"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Line 5">
            <a:extLst>
              <a:ext uri="{FF2B5EF4-FFF2-40B4-BE49-F238E27FC236}">
                <a16:creationId xmlns:a16="http://schemas.microsoft.com/office/drawing/2014/main" id="{D3EC9CD8-E8A2-4FE7-AD28-1B7AD15573A6}"/>
              </a:ext>
            </a:extLst>
          </p:cNvPr>
          <p:cNvSpPr>
            <a:spLocks noChangeShapeType="1"/>
          </p:cNvSpPr>
          <p:nvPr/>
        </p:nvSpPr>
        <p:spPr bwMode="auto">
          <a:xfrm flipH="1">
            <a:off x="6313841" y="6171847"/>
            <a:ext cx="652639"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67588" name="Text Box 6">
            <a:extLst>
              <a:ext uri="{FF2B5EF4-FFF2-40B4-BE49-F238E27FC236}">
                <a16:creationId xmlns:a16="http://schemas.microsoft.com/office/drawing/2014/main" id="{F94DF4CF-1D97-48DB-8604-D5D610862302}"/>
              </a:ext>
            </a:extLst>
          </p:cNvPr>
          <p:cNvSpPr txBox="1">
            <a:spLocks noChangeArrowheads="1"/>
          </p:cNvSpPr>
          <p:nvPr/>
        </p:nvSpPr>
        <p:spPr bwMode="auto">
          <a:xfrm>
            <a:off x="6966480" y="5899327"/>
            <a:ext cx="2177521"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6000">
                <a:solidFill>
                  <a:schemeClr val="tx1"/>
                </a:solidFill>
                <a:latin typeface="Times New Roman" panose="02020603050405020304" pitchFamily="18" charset="0"/>
                <a:ea typeface="ＭＳ Ｐゴシック" panose="020B0600070205080204" pitchFamily="34" charset="-128"/>
              </a:defRPr>
            </a:lvl2pPr>
            <a:lvl3pPr eaLnBrk="0" hangingPunct="0">
              <a:defRPr sz="6000">
                <a:solidFill>
                  <a:schemeClr val="tx1"/>
                </a:solidFill>
                <a:latin typeface="Times New Roman" panose="02020603050405020304" pitchFamily="18" charset="0"/>
                <a:ea typeface="ＭＳ Ｐゴシック" panose="020B0600070205080204" pitchFamily="34" charset="-128"/>
              </a:defRPr>
            </a:lvl3pPr>
            <a:lvl4pPr eaLnBrk="0" hangingPunct="0">
              <a:defRPr sz="6000">
                <a:solidFill>
                  <a:schemeClr val="tx1"/>
                </a:solidFill>
                <a:latin typeface="Times New Roman" panose="02020603050405020304" pitchFamily="18" charset="0"/>
                <a:ea typeface="ＭＳ Ｐゴシック" panose="020B0600070205080204" pitchFamily="34" charset="-128"/>
              </a:defRPr>
            </a:lvl4pPr>
            <a:lvl5pPr eaLnBrk="0" hangingPunct="0">
              <a:defRPr sz="6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2778">
                <a:solidFill>
                  <a:srgbClr val="FF0000"/>
                </a:solidFill>
                <a:latin typeface="Geneva" pitchFamily="-64" charset="0"/>
              </a:rPr>
              <a:t>Probability</a:t>
            </a:r>
            <a:endParaRPr lang="en-US" altLang="en-US" sz="2778">
              <a:latin typeface="Geneva" pitchFamily="-64" charset="0"/>
            </a:endParaRPr>
          </a:p>
        </p:txBody>
      </p:sp>
    </p:spTree>
    <p:custDataLst>
      <p:tags r:id="rId1"/>
    </p:custDataLst>
  </p:cSld>
  <p:clrMapOvr>
    <a:masterClrMapping/>
  </p:clrMapOvr>
  <p:transition advTm="27000"/>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E17AE4A-47B1-4E00-B376-3E90D0A38E4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Conclusion</a:t>
            </a:r>
          </a:p>
        </p:txBody>
      </p:sp>
      <p:sp>
        <p:nvSpPr>
          <p:cNvPr id="69635" name="Rectangle 3">
            <a:extLst>
              <a:ext uri="{FF2B5EF4-FFF2-40B4-BE49-F238E27FC236}">
                <a16:creationId xmlns:a16="http://schemas.microsoft.com/office/drawing/2014/main" id="{43067CC4-7B35-4928-82EC-F11E8F86DAFD}"/>
              </a:ext>
            </a:extLst>
          </p:cNvPr>
          <p:cNvSpPr>
            <a:spLocks noGrp="1" noChangeArrowheads="1"/>
          </p:cNvSpPr>
          <p:nvPr>
            <p:ph type="body" idx="1"/>
          </p:nvPr>
        </p:nvSpPr>
        <p:spPr/>
        <p:txBody>
          <a:bodyPr/>
          <a:lstStyle/>
          <a:p>
            <a:pPr marL="0" indent="0" algn="ctr">
              <a:buNone/>
            </a:pPr>
            <a:endParaRPr lang="en-US" altLang="en-US" sz="2222">
              <a:ea typeface="ＭＳ Ｐゴシック" panose="020B0600070205080204" pitchFamily="34" charset="-128"/>
            </a:endParaRPr>
          </a:p>
          <a:p>
            <a:pPr marL="0" indent="0" algn="ctr">
              <a:buNone/>
            </a:pPr>
            <a:r>
              <a:rPr lang="en-US" altLang="en-US">
                <a:ea typeface="ＭＳ Ｐゴシック" panose="020B0600070205080204" pitchFamily="34" charset="-128"/>
              </a:rPr>
              <a:t>Null Hypothesis: the population mean difference score is zero</a:t>
            </a:r>
          </a:p>
          <a:p>
            <a:pPr marL="0" indent="0" algn="ctr">
              <a:buNone/>
            </a:pPr>
            <a:endParaRPr lang="en-US" altLang="en-US">
              <a:ea typeface="ＭＳ Ｐゴシック" panose="020B0600070205080204" pitchFamily="34" charset="-128"/>
            </a:endParaRPr>
          </a:p>
          <a:p>
            <a:pPr marL="0" indent="0" algn="ctr">
              <a:buNone/>
            </a:pPr>
            <a:r>
              <a:rPr lang="en-US" altLang="en-US">
                <a:ea typeface="ＭＳ Ｐゴシック" panose="020B0600070205080204" pitchFamily="34" charset="-128"/>
              </a:rPr>
              <a:t> </a:t>
            </a:r>
          </a:p>
        </p:txBody>
      </p:sp>
      <p:sp>
        <p:nvSpPr>
          <p:cNvPr id="69636" name="WordArt 4">
            <a:extLst>
              <a:ext uri="{FF2B5EF4-FFF2-40B4-BE49-F238E27FC236}">
                <a16:creationId xmlns:a16="http://schemas.microsoft.com/office/drawing/2014/main" id="{D50B4D36-8B6A-4300-BEAE-C14B428084EA}"/>
              </a:ext>
            </a:extLst>
          </p:cNvPr>
          <p:cNvSpPr>
            <a:spLocks noChangeArrowheads="1" noChangeShapeType="1" noTextEdit="1"/>
          </p:cNvSpPr>
          <p:nvPr/>
        </p:nvSpPr>
        <p:spPr bwMode="auto">
          <a:xfrm>
            <a:off x="2850445" y="3894667"/>
            <a:ext cx="3457222" cy="1425222"/>
          </a:xfrm>
          <a:prstGeom prst="rect">
            <a:avLst/>
          </a:prstGeom>
        </p:spPr>
        <p:txBody>
          <a:bodyPr wrap="none" fromWordArt="1">
            <a:prstTxWarp prst="textDeflate">
              <a:avLst>
                <a:gd name="adj" fmla="val 16051"/>
              </a:avLst>
            </a:prstTxWarp>
          </a:bodyPr>
          <a:lstStyle/>
          <a:p>
            <a:pPr algn="ctr"/>
            <a:r>
              <a:rPr lang="en-US" sz="5334" b="1" kern="10">
                <a:ln w="9525">
                  <a:solidFill>
                    <a:srgbClr val="000000"/>
                  </a:solidFill>
                  <a:round/>
                  <a:headEnd/>
                  <a:tailEnd/>
                </a:ln>
                <a:solidFill>
                  <a:srgbClr val="FF0000"/>
                </a:solidFill>
                <a:latin typeface="Times" panose="02020603050405020304" pitchFamily="18" charset="0"/>
                <a:cs typeface="Times" panose="02020603050405020304" pitchFamily="18" charset="0"/>
              </a:rPr>
              <a:t>Rejected</a:t>
            </a:r>
          </a:p>
        </p:txBody>
      </p:sp>
    </p:spTree>
    <p:custDataLst>
      <p:tags r:id="rId1"/>
    </p:custDataLst>
  </p:cSld>
  <p:clrMapOvr>
    <a:masterClrMapping/>
  </p:clrMapOvr>
  <p:transition advTm="12000"/>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90C40491-3576-4C39-8F48-543760311DD5}"/>
              </a:ext>
            </a:extLst>
          </p:cNvPr>
          <p:cNvSpPr>
            <a:spLocks noGrp="1" noChangeArrowheads="1"/>
          </p:cNvSpPr>
          <p:nvPr>
            <p:ph type="body" idx="1"/>
          </p:nvPr>
        </p:nvSpPr>
        <p:spPr>
          <a:xfrm>
            <a:off x="685271" y="2142244"/>
            <a:ext cx="8240889" cy="4029604"/>
          </a:xfrm>
        </p:spPr>
        <p:txBody>
          <a:bodyPr/>
          <a:lstStyle/>
          <a:p>
            <a:pPr eaLnBrk="1" hangingPunct="1"/>
            <a:r>
              <a:rPr lang="en-US" altLang="en-US">
                <a:ea typeface="ＭＳ Ｐゴシック" panose="020B0600070205080204" pitchFamily="34" charset="-128"/>
              </a:rPr>
              <a:t>Each value is sampled independently from each other value</a:t>
            </a:r>
          </a:p>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Values are sampled from a normal distribution</a:t>
            </a:r>
          </a:p>
          <a:p>
            <a:pPr eaLnBrk="1" hangingPunct="1"/>
            <a:endParaRPr lang="en-US" altLang="en-US">
              <a:ea typeface="ＭＳ Ｐゴシック" panose="020B0600070205080204" pitchFamily="34" charset="-128"/>
            </a:endParaRPr>
          </a:p>
        </p:txBody>
      </p:sp>
      <p:sp>
        <p:nvSpPr>
          <p:cNvPr id="71683" name="Rectangle 4">
            <a:extLst>
              <a:ext uri="{FF2B5EF4-FFF2-40B4-BE49-F238E27FC236}">
                <a16:creationId xmlns:a16="http://schemas.microsoft.com/office/drawing/2014/main" id="{FF83A430-CA0C-4700-B3D4-82206DCC84D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Review of Assumptions</a:t>
            </a:r>
          </a:p>
        </p:txBody>
      </p:sp>
    </p:spTree>
    <p:custDataLst>
      <p:tags r:id="rId1"/>
    </p:custDataLst>
  </p:cSld>
  <p:clrMapOvr>
    <a:masterClrMapping/>
  </p:clrMapOvr>
  <p:transition advTm="18000"/>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Differences between two means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9517205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F41B436-9F59-4C84-B836-64B7A71238A1}"/>
              </a:ext>
            </a:extLst>
          </p:cNvPr>
          <p:cNvSpPr>
            <a:spLocks noGrp="1" noChangeArrowheads="1"/>
          </p:cNvSpPr>
          <p:nvPr>
            <p:ph type="title"/>
          </p:nvPr>
        </p:nvSpPr>
        <p:spPr/>
        <p:txBody>
          <a:bodyPr/>
          <a:lstStyle/>
          <a:p>
            <a:pPr eaLnBrk="1" hangingPunct="1"/>
            <a:r>
              <a:rPr lang="en-US" altLang="en-US"/>
              <a:t>Differences Between Groups</a:t>
            </a:r>
          </a:p>
        </p:txBody>
      </p:sp>
      <p:pic>
        <p:nvPicPr>
          <p:cNvPr id="14339" name="Picture 3">
            <a:extLst>
              <a:ext uri="{FF2B5EF4-FFF2-40B4-BE49-F238E27FC236}">
                <a16:creationId xmlns:a16="http://schemas.microsoft.com/office/drawing/2014/main" id="{853B72A0-4E0D-4940-9F9F-8E6B2F815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548328"/>
            <a:ext cx="2401535"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a:extLst>
              <a:ext uri="{FF2B5EF4-FFF2-40B4-BE49-F238E27FC236}">
                <a16:creationId xmlns:a16="http://schemas.microsoft.com/office/drawing/2014/main" id="{E907BBF0-64B4-477F-A23A-2798E26A7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55" y="2540000"/>
            <a:ext cx="2438576"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a:extLst>
              <a:ext uri="{FF2B5EF4-FFF2-40B4-BE49-F238E27FC236}">
                <a16:creationId xmlns:a16="http://schemas.microsoft.com/office/drawing/2014/main" id="{79EB4E20-1DD1-4FF9-A0D3-7F8BF3223E28}"/>
              </a:ext>
            </a:extLst>
          </p:cNvPr>
          <p:cNvSpPr txBox="1">
            <a:spLocks noChangeArrowheads="1"/>
          </p:cNvSpPr>
          <p:nvPr/>
        </p:nvSpPr>
        <p:spPr bwMode="auto">
          <a:xfrm>
            <a:off x="1521355" y="5683250"/>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1</a:t>
            </a:r>
            <a:endParaRPr lang="en-US" altLang="en-US" sz="3334">
              <a:latin typeface="Times New Roman" panose="02020603050405020304" pitchFamily="18" charset="0"/>
            </a:endParaRPr>
          </a:p>
        </p:txBody>
      </p:sp>
      <p:sp>
        <p:nvSpPr>
          <p:cNvPr id="14342" name="Text Box 6">
            <a:extLst>
              <a:ext uri="{FF2B5EF4-FFF2-40B4-BE49-F238E27FC236}">
                <a16:creationId xmlns:a16="http://schemas.microsoft.com/office/drawing/2014/main" id="{1027A7F6-2357-4F97-AB2C-97039AC38ED7}"/>
              </a:ext>
            </a:extLst>
          </p:cNvPr>
          <p:cNvSpPr txBox="1">
            <a:spLocks noChangeArrowheads="1"/>
          </p:cNvSpPr>
          <p:nvPr/>
        </p:nvSpPr>
        <p:spPr bwMode="auto">
          <a:xfrm>
            <a:off x="6855355" y="5649736"/>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2</a:t>
            </a:r>
            <a:endParaRPr lang="en-US" altLang="en-US" sz="3334">
              <a:latin typeface="Times New Roman" panose="02020603050405020304" pitchFamily="18" charset="0"/>
            </a:endParaRPr>
          </a:p>
        </p:txBody>
      </p:sp>
      <p:sp>
        <p:nvSpPr>
          <p:cNvPr id="14343" name="Text Box 7">
            <a:extLst>
              <a:ext uri="{FF2B5EF4-FFF2-40B4-BE49-F238E27FC236}">
                <a16:creationId xmlns:a16="http://schemas.microsoft.com/office/drawing/2014/main" id="{10185C2F-E227-4D81-875F-0AE074596CF4}"/>
              </a:ext>
            </a:extLst>
          </p:cNvPr>
          <p:cNvSpPr txBox="1">
            <a:spLocks noChangeArrowheads="1"/>
          </p:cNvSpPr>
          <p:nvPr/>
        </p:nvSpPr>
        <p:spPr bwMode="auto">
          <a:xfrm>
            <a:off x="997479"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Group 1</a:t>
            </a:r>
            <a:endParaRPr lang="en-US" altLang="en-US" sz="3334">
              <a:latin typeface="Times New Roman" panose="02020603050405020304" pitchFamily="18" charset="0"/>
            </a:endParaRPr>
          </a:p>
        </p:txBody>
      </p:sp>
      <p:sp>
        <p:nvSpPr>
          <p:cNvPr id="14344" name="Text Box 8">
            <a:extLst>
              <a:ext uri="{FF2B5EF4-FFF2-40B4-BE49-F238E27FC236}">
                <a16:creationId xmlns:a16="http://schemas.microsoft.com/office/drawing/2014/main" id="{0065DA99-ED1D-40D0-AEE1-D36BFC524A1D}"/>
              </a:ext>
            </a:extLst>
          </p:cNvPr>
          <p:cNvSpPr txBox="1">
            <a:spLocks noChangeArrowheads="1"/>
          </p:cNvSpPr>
          <p:nvPr/>
        </p:nvSpPr>
        <p:spPr bwMode="auto">
          <a:xfrm>
            <a:off x="6329715"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Group 2</a:t>
            </a:r>
            <a:endParaRPr lang="en-US" altLang="en-US" sz="3334">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ABD6346-1D8D-46C4-AD17-108B68A688D5}"/>
              </a:ext>
            </a:extLst>
          </p:cNvPr>
          <p:cNvSpPr>
            <a:spLocks noGrp="1" noChangeArrowheads="1"/>
          </p:cNvSpPr>
          <p:nvPr>
            <p:ph type="title"/>
          </p:nvPr>
        </p:nvSpPr>
        <p:spPr/>
        <p:txBody>
          <a:bodyPr/>
          <a:lstStyle/>
          <a:p>
            <a:r>
              <a:rPr lang="en-US" altLang="en-US"/>
              <a:t>df for Estimates</a:t>
            </a:r>
          </a:p>
        </p:txBody>
      </p:sp>
      <p:sp>
        <p:nvSpPr>
          <p:cNvPr id="22531" name="Rectangle 3">
            <a:extLst>
              <a:ext uri="{FF2B5EF4-FFF2-40B4-BE49-F238E27FC236}">
                <a16:creationId xmlns:a16="http://schemas.microsoft.com/office/drawing/2014/main" id="{7613DBB4-9E52-4864-BC55-56A2C6348606}"/>
              </a:ext>
            </a:extLst>
          </p:cNvPr>
          <p:cNvSpPr>
            <a:spLocks noGrp="1" noChangeArrowheads="1"/>
          </p:cNvSpPr>
          <p:nvPr>
            <p:ph type="body" idx="1"/>
          </p:nvPr>
        </p:nvSpPr>
        <p:spPr/>
        <p:txBody>
          <a:bodyPr/>
          <a:lstStyle/>
          <a:p>
            <a:r>
              <a:rPr lang="en-US" altLang="en-US"/>
              <a:t>Degrees of Freedom</a:t>
            </a:r>
          </a:p>
          <a:p>
            <a:pPr lvl="1"/>
            <a:r>
              <a:rPr lang="en-US" altLang="en-US"/>
              <a:t>N - (number of parameters)</a:t>
            </a:r>
          </a:p>
          <a:p>
            <a:r>
              <a:rPr lang="en-US" altLang="en-US"/>
              <a:t>For the Martians example</a:t>
            </a:r>
          </a:p>
          <a:p>
            <a:pPr lvl="1"/>
            <a:r>
              <a:rPr lang="en-US" altLang="en-US"/>
              <a:t>Two values (8 and 5)</a:t>
            </a:r>
          </a:p>
          <a:p>
            <a:pPr lvl="1"/>
            <a:r>
              <a:rPr lang="en-US" altLang="en-US"/>
              <a:t>Estimated µ</a:t>
            </a:r>
          </a:p>
          <a:p>
            <a:pPr lvl="1"/>
            <a:r>
              <a:rPr lang="en-US" altLang="en-US"/>
              <a:t>Df = 2 - 1 = 1</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085526A-798C-43E4-B209-30979B6F5D8C}"/>
              </a:ext>
            </a:extLst>
          </p:cNvPr>
          <p:cNvSpPr>
            <a:spLocks noGrp="1" noChangeArrowheads="1"/>
          </p:cNvSpPr>
          <p:nvPr>
            <p:ph type="title"/>
          </p:nvPr>
        </p:nvSpPr>
        <p:spPr/>
        <p:txBody>
          <a:bodyPr/>
          <a:lstStyle/>
          <a:p>
            <a:pPr eaLnBrk="1" hangingPunct="1"/>
            <a:r>
              <a:rPr lang="en-US" altLang="en-US"/>
              <a:t>Differences Between Groups</a:t>
            </a:r>
          </a:p>
        </p:txBody>
      </p:sp>
      <p:pic>
        <p:nvPicPr>
          <p:cNvPr id="16387" name="Picture 3">
            <a:extLst>
              <a:ext uri="{FF2B5EF4-FFF2-40B4-BE49-F238E27FC236}">
                <a16:creationId xmlns:a16="http://schemas.microsoft.com/office/drawing/2014/main" id="{213AC653-779B-4FF4-9828-6D4CC6AB8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540000"/>
            <a:ext cx="2401535"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a:extLst>
              <a:ext uri="{FF2B5EF4-FFF2-40B4-BE49-F238E27FC236}">
                <a16:creationId xmlns:a16="http://schemas.microsoft.com/office/drawing/2014/main" id="{31CB800D-32A4-4488-9D7D-4A75AE094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55" y="2540000"/>
            <a:ext cx="2438576" cy="28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a:extLst>
              <a:ext uri="{FF2B5EF4-FFF2-40B4-BE49-F238E27FC236}">
                <a16:creationId xmlns:a16="http://schemas.microsoft.com/office/drawing/2014/main" id="{5DC09A02-5B16-46B7-9080-AE76D3A95B23}"/>
              </a:ext>
            </a:extLst>
          </p:cNvPr>
          <p:cNvSpPr txBox="1">
            <a:spLocks noChangeArrowheads="1"/>
          </p:cNvSpPr>
          <p:nvPr/>
        </p:nvSpPr>
        <p:spPr bwMode="auto">
          <a:xfrm>
            <a:off x="1521355" y="5683250"/>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1</a:t>
            </a:r>
            <a:endParaRPr lang="en-US" altLang="en-US" sz="3334">
              <a:latin typeface="Times New Roman" panose="02020603050405020304" pitchFamily="18" charset="0"/>
            </a:endParaRPr>
          </a:p>
        </p:txBody>
      </p:sp>
      <p:sp>
        <p:nvSpPr>
          <p:cNvPr id="16390" name="Text Box 6">
            <a:extLst>
              <a:ext uri="{FF2B5EF4-FFF2-40B4-BE49-F238E27FC236}">
                <a16:creationId xmlns:a16="http://schemas.microsoft.com/office/drawing/2014/main" id="{7E6DBC01-C02A-4140-8A9A-1F703ADA7A26}"/>
              </a:ext>
            </a:extLst>
          </p:cNvPr>
          <p:cNvSpPr txBox="1">
            <a:spLocks noChangeArrowheads="1"/>
          </p:cNvSpPr>
          <p:nvPr/>
        </p:nvSpPr>
        <p:spPr bwMode="auto">
          <a:xfrm>
            <a:off x="6855355" y="5649736"/>
            <a:ext cx="7710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M</a:t>
            </a:r>
            <a:r>
              <a:rPr lang="en-US" altLang="en-US" sz="3334" baseline="-25000">
                <a:latin typeface="Arial" panose="020B0604020202020204" pitchFamily="34" charset="0"/>
              </a:rPr>
              <a:t>2</a:t>
            </a:r>
            <a:endParaRPr lang="en-US" altLang="en-US" sz="3334">
              <a:latin typeface="Times New Roman" panose="02020603050405020304" pitchFamily="18" charset="0"/>
            </a:endParaRPr>
          </a:p>
        </p:txBody>
      </p:sp>
      <p:sp>
        <p:nvSpPr>
          <p:cNvPr id="16391" name="Line 7">
            <a:extLst>
              <a:ext uri="{FF2B5EF4-FFF2-40B4-BE49-F238E27FC236}">
                <a16:creationId xmlns:a16="http://schemas.microsoft.com/office/drawing/2014/main" id="{DCC28F0A-DF61-4EDA-B903-10460C8AFE9D}"/>
              </a:ext>
            </a:extLst>
          </p:cNvPr>
          <p:cNvSpPr>
            <a:spLocks noChangeShapeType="1"/>
          </p:cNvSpPr>
          <p:nvPr/>
        </p:nvSpPr>
        <p:spPr bwMode="auto">
          <a:xfrm>
            <a:off x="3606272" y="4004910"/>
            <a:ext cx="2231319" cy="0"/>
          </a:xfrm>
          <a:prstGeom prst="line">
            <a:avLst/>
          </a:prstGeom>
          <a:noFill/>
          <a:ln w="15875">
            <a:solidFill>
              <a:srgbClr val="0C1BDC"/>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6392" name="Text Box 8">
            <a:extLst>
              <a:ext uri="{FF2B5EF4-FFF2-40B4-BE49-F238E27FC236}">
                <a16:creationId xmlns:a16="http://schemas.microsoft.com/office/drawing/2014/main" id="{C0BA28DA-10B7-429E-91FE-170C5B5C1D34}"/>
              </a:ext>
            </a:extLst>
          </p:cNvPr>
          <p:cNvSpPr txBox="1">
            <a:spLocks noChangeArrowheads="1"/>
          </p:cNvSpPr>
          <p:nvPr/>
        </p:nvSpPr>
        <p:spPr bwMode="auto">
          <a:xfrm>
            <a:off x="3873500" y="4260674"/>
            <a:ext cx="1665521"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solidFill>
                  <a:srgbClr val="0C1BDC"/>
                </a:solidFill>
                <a:latin typeface="Arial" panose="020B0604020202020204" pitchFamily="34" charset="0"/>
              </a:rPr>
              <a:t>M</a:t>
            </a:r>
            <a:r>
              <a:rPr lang="en-US" altLang="en-US" sz="3334" baseline="-25000">
                <a:solidFill>
                  <a:srgbClr val="0C1BDC"/>
                </a:solidFill>
                <a:latin typeface="Arial" panose="020B0604020202020204" pitchFamily="34" charset="0"/>
              </a:rPr>
              <a:t>1</a:t>
            </a:r>
            <a:r>
              <a:rPr lang="en-US" altLang="en-US" sz="3334">
                <a:solidFill>
                  <a:srgbClr val="0C1BDC"/>
                </a:solidFill>
                <a:latin typeface="Arial" panose="020B0604020202020204" pitchFamily="34" charset="0"/>
              </a:rPr>
              <a:t> - M</a:t>
            </a:r>
            <a:r>
              <a:rPr lang="en-US" altLang="en-US" sz="3334" baseline="-25000">
                <a:solidFill>
                  <a:srgbClr val="0C1BDC"/>
                </a:solidFill>
                <a:latin typeface="Arial" panose="020B0604020202020204" pitchFamily="34" charset="0"/>
              </a:rPr>
              <a:t>2</a:t>
            </a:r>
            <a:endParaRPr lang="en-US" altLang="en-US" sz="3334" baseline="-25000">
              <a:latin typeface="Arial" panose="020B0604020202020204" pitchFamily="34" charset="0"/>
            </a:endParaRPr>
          </a:p>
        </p:txBody>
      </p:sp>
      <p:sp>
        <p:nvSpPr>
          <p:cNvPr id="16393" name="Text Box 9">
            <a:extLst>
              <a:ext uri="{FF2B5EF4-FFF2-40B4-BE49-F238E27FC236}">
                <a16:creationId xmlns:a16="http://schemas.microsoft.com/office/drawing/2014/main" id="{FE8221CE-1867-426E-BA9B-E778F02CFAB9}"/>
              </a:ext>
            </a:extLst>
          </p:cNvPr>
          <p:cNvSpPr txBox="1">
            <a:spLocks noChangeArrowheads="1"/>
          </p:cNvSpPr>
          <p:nvPr/>
        </p:nvSpPr>
        <p:spPr bwMode="auto">
          <a:xfrm>
            <a:off x="997479"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Group 1</a:t>
            </a:r>
            <a:endParaRPr lang="en-US" altLang="en-US" sz="3334">
              <a:latin typeface="Times New Roman" panose="02020603050405020304" pitchFamily="18" charset="0"/>
            </a:endParaRPr>
          </a:p>
        </p:txBody>
      </p:sp>
      <p:sp>
        <p:nvSpPr>
          <p:cNvPr id="16394" name="Text Box 10">
            <a:extLst>
              <a:ext uri="{FF2B5EF4-FFF2-40B4-BE49-F238E27FC236}">
                <a16:creationId xmlns:a16="http://schemas.microsoft.com/office/drawing/2014/main" id="{BD5CAC86-7F26-4785-ADA8-AC9105A63B5F}"/>
              </a:ext>
            </a:extLst>
          </p:cNvPr>
          <p:cNvSpPr txBox="1">
            <a:spLocks noChangeArrowheads="1"/>
          </p:cNvSpPr>
          <p:nvPr/>
        </p:nvSpPr>
        <p:spPr bwMode="auto">
          <a:xfrm>
            <a:off x="6329715" y="1905000"/>
            <a:ext cx="179856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3334">
                <a:latin typeface="Arial" panose="020B0604020202020204" pitchFamily="34" charset="0"/>
              </a:rPr>
              <a:t>Group 2</a:t>
            </a:r>
            <a:endParaRPr lang="en-US" altLang="en-US" sz="3334">
              <a:latin typeface="Times New Roman" panose="02020603050405020304" pitchFamily="18" charset="0"/>
            </a:endParaRPr>
          </a:p>
        </p:txBody>
      </p:sp>
      <p:sp>
        <p:nvSpPr>
          <p:cNvPr id="16395" name="Text Box 11">
            <a:extLst>
              <a:ext uri="{FF2B5EF4-FFF2-40B4-BE49-F238E27FC236}">
                <a16:creationId xmlns:a16="http://schemas.microsoft.com/office/drawing/2014/main" id="{CE506C84-081E-4257-B0C0-832CB2F840BE}"/>
              </a:ext>
            </a:extLst>
          </p:cNvPr>
          <p:cNvSpPr txBox="1">
            <a:spLocks noChangeArrowheads="1"/>
          </p:cNvSpPr>
          <p:nvPr/>
        </p:nvSpPr>
        <p:spPr bwMode="auto">
          <a:xfrm>
            <a:off x="2981952" y="2245431"/>
            <a:ext cx="3481723" cy="16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eaLnBrk="1" hangingPunct="1"/>
            <a:r>
              <a:rPr lang="en-US" altLang="en-US" sz="3334">
                <a:solidFill>
                  <a:srgbClr val="0C1BDC"/>
                </a:solidFill>
                <a:latin typeface="Arial" panose="020B0604020202020204" pitchFamily="34" charset="0"/>
              </a:rPr>
              <a:t>Of interest is the </a:t>
            </a:r>
          </a:p>
          <a:p>
            <a:pPr algn="ctr" eaLnBrk="1" hangingPunct="1"/>
            <a:r>
              <a:rPr lang="en-US" altLang="en-US" sz="3334">
                <a:solidFill>
                  <a:srgbClr val="0C1BDC"/>
                </a:solidFill>
                <a:latin typeface="Arial" panose="020B0604020202020204" pitchFamily="34" charset="0"/>
              </a:rPr>
              <a:t>difference </a:t>
            </a:r>
          </a:p>
          <a:p>
            <a:pPr algn="ctr" eaLnBrk="1" hangingPunct="1"/>
            <a:r>
              <a:rPr lang="en-US" altLang="en-US" sz="3334">
                <a:solidFill>
                  <a:srgbClr val="0C1BDC"/>
                </a:solidFill>
                <a:latin typeface="Arial" panose="020B0604020202020204" pitchFamily="34" charset="0"/>
              </a:rPr>
              <a:t>between the two</a:t>
            </a:r>
            <a:endParaRPr lang="en-US" altLang="en-US" sz="3334" baseline="-2500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3D1A201-1164-4221-9C6A-A4838BCB17F0}"/>
              </a:ext>
            </a:extLst>
          </p:cNvPr>
          <p:cNvSpPr>
            <a:spLocks noGrp="1" noChangeArrowheads="1"/>
          </p:cNvSpPr>
          <p:nvPr>
            <p:ph type="title"/>
          </p:nvPr>
        </p:nvSpPr>
        <p:spPr/>
        <p:txBody>
          <a:bodyPr/>
          <a:lstStyle/>
          <a:p>
            <a:pPr eaLnBrk="1" hangingPunct="1"/>
            <a:r>
              <a:rPr lang="en-US" altLang="en-US"/>
              <a:t>Differences Between Means</a:t>
            </a:r>
          </a:p>
        </p:txBody>
      </p:sp>
      <p:graphicFrame>
        <p:nvGraphicFramePr>
          <p:cNvPr id="38915" name="Group 3">
            <a:extLst>
              <a:ext uri="{FF2B5EF4-FFF2-40B4-BE49-F238E27FC236}">
                <a16:creationId xmlns:a16="http://schemas.microsoft.com/office/drawing/2014/main" id="{4BB9BF3A-4D7F-49B1-B1FB-B218D39B3F66}"/>
              </a:ext>
            </a:extLst>
          </p:cNvPr>
          <p:cNvGraphicFramePr>
            <a:graphicFrameLocks noGrp="1"/>
          </p:cNvGraphicFramePr>
          <p:nvPr/>
        </p:nvGraphicFramePr>
        <p:xfrm>
          <a:off x="1469319" y="2159000"/>
          <a:ext cx="6386159" cy="2719036"/>
        </p:xfrm>
        <a:graphic>
          <a:graphicData uri="http://schemas.openxmlformats.org/drawingml/2006/table">
            <a:tbl>
              <a:tblPr/>
              <a:tblGrid>
                <a:gridCol w="2141361">
                  <a:extLst>
                    <a:ext uri="{9D8B030D-6E8A-4147-A177-3AD203B41FA5}">
                      <a16:colId xmlns:a16="http://schemas.microsoft.com/office/drawing/2014/main" val="528359621"/>
                    </a:ext>
                  </a:extLst>
                </a:gridCol>
                <a:gridCol w="870479">
                  <a:extLst>
                    <a:ext uri="{9D8B030D-6E8A-4147-A177-3AD203B41FA5}">
                      <a16:colId xmlns:a16="http://schemas.microsoft.com/office/drawing/2014/main" val="3766241832"/>
                    </a:ext>
                  </a:extLst>
                </a:gridCol>
                <a:gridCol w="1596319">
                  <a:extLst>
                    <a:ext uri="{9D8B030D-6E8A-4147-A177-3AD203B41FA5}">
                      <a16:colId xmlns:a16="http://schemas.microsoft.com/office/drawing/2014/main" val="3288827563"/>
                    </a:ext>
                  </a:extLst>
                </a:gridCol>
                <a:gridCol w="1778000">
                  <a:extLst>
                    <a:ext uri="{9D8B030D-6E8A-4147-A177-3AD203B41FA5}">
                      <a16:colId xmlns:a16="http://schemas.microsoft.com/office/drawing/2014/main" val="3440681850"/>
                    </a:ext>
                  </a:extLst>
                </a:gridCol>
              </a:tblGrid>
              <a:tr h="630591">
                <a:tc>
                  <a:txBody>
                    <a:bodyPr/>
                    <a:lstStyle>
                      <a:lvl1pPr defTabSz="574675">
                        <a:spcBef>
                          <a:spcPct val="20000"/>
                        </a:spcBef>
                        <a:buClr>
                          <a:schemeClr val="hlink"/>
                        </a:buClr>
                        <a:tabLst>
                          <a:tab pos="114300" algn="l"/>
                        </a:tabLst>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tabLst>
                          <a:tab pos="114300" algn="l"/>
                        </a:tabLst>
                        <a:defRPr sz="4600">
                          <a:solidFill>
                            <a:schemeClr val="tx1"/>
                          </a:solidFill>
                          <a:latin typeface="Geneva" pitchFamily="-64" charset="0"/>
                          <a:ea typeface="ＭＳ Ｐゴシック" panose="020B0600070205080204" pitchFamily="34" charset="-128"/>
                        </a:defRPr>
                      </a:lvl2pPr>
                      <a:lvl3pPr>
                        <a:spcBef>
                          <a:spcPct val="20000"/>
                        </a:spcBef>
                        <a:tabLst>
                          <a:tab pos="114300" algn="l"/>
                        </a:tabLst>
                        <a:defRPr sz="4600">
                          <a:solidFill>
                            <a:schemeClr val="tx1"/>
                          </a:solidFill>
                          <a:latin typeface="Times" panose="02020603050405020304" pitchFamily="18" charset="0"/>
                          <a:ea typeface="ＭＳ Ｐゴシック" panose="020B0600070205080204" pitchFamily="34" charset="-128"/>
                        </a:defRPr>
                      </a:lvl3pPr>
                      <a:lvl4pPr>
                        <a:spcBef>
                          <a:spcPct val="20000"/>
                        </a:spcBef>
                        <a:tabLst>
                          <a:tab pos="114300" algn="l"/>
                        </a:tabLst>
                        <a:defRPr sz="2900">
                          <a:solidFill>
                            <a:schemeClr val="tx1"/>
                          </a:solidFill>
                          <a:latin typeface="Times" panose="02020603050405020304" pitchFamily="18" charset="0"/>
                          <a:ea typeface="ＭＳ Ｐゴシック" panose="020B0600070205080204" pitchFamily="34" charset="-128"/>
                        </a:defRPr>
                      </a:lvl4pPr>
                      <a:lvl5pPr>
                        <a:spcBef>
                          <a:spcPct val="20000"/>
                        </a:spcBef>
                        <a:tabLst>
                          <a:tab pos="114300" algn="l"/>
                        </a:tabLst>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tabLst>
                          <a:tab pos="114300" algn="l"/>
                        </a:tabLs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tabLst>
                          <a:tab pos="114300" algn="l"/>
                        </a:tabLs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tabLst>
                          <a:tab pos="114300" algn="l"/>
                        </a:tabLs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tabLst>
                          <a:tab pos="114300" algn="l"/>
                        </a:tabLs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tab pos="114300" algn="l"/>
                        </a:tabLst>
                      </a:pPr>
                      <a:endPar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endParaRPr>
                    </a:p>
                  </a:txBody>
                  <a:tcPr marL="130628" marR="130628" marT="60960" marB="6096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 N</a:t>
                      </a:r>
                    </a:p>
                  </a:txBody>
                  <a:tcPr marL="130628" marR="130628" marT="60960" marB="6096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63500"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635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Mean</a:t>
                      </a:r>
                    </a:p>
                  </a:txBody>
                  <a:tcPr marL="130628" marR="130628" marT="60960" marB="6096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Variance</a:t>
                      </a:r>
                    </a:p>
                  </a:txBody>
                  <a:tcPr marL="130628" marR="130628" marT="60960" marB="6096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895156"/>
                  </a:ext>
                </a:extLst>
              </a:tr>
              <a:tr h="816681">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Females</a:t>
                      </a:r>
                    </a:p>
                  </a:txBody>
                  <a:tcPr marL="130628" marR="130628"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17</a:t>
                      </a:r>
                    </a:p>
                  </a:txBody>
                  <a:tcPr marL="130628" marR="130628"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5.35</a:t>
                      </a:r>
                    </a:p>
                  </a:txBody>
                  <a:tcPr marL="130628" marR="130628"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marL="228600"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2286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2.74</a:t>
                      </a:r>
                    </a:p>
                  </a:txBody>
                  <a:tcPr marL="130628" marR="130628" marT="60960" marB="6096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631991657"/>
                  </a:ext>
                </a:extLst>
              </a:tr>
              <a:tr h="1271764">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Males</a:t>
                      </a:r>
                    </a:p>
                  </a:txBody>
                  <a:tcPr marL="130628" marR="130628" marT="60960" marB="60960" horzOverflow="overflow">
                    <a:lnL>
                      <a:noFill/>
                    </a:lnL>
                    <a:lnR>
                      <a:noFill/>
                    </a:lnR>
                    <a:lnT>
                      <a:noFill/>
                    </a:lnT>
                    <a:lnB>
                      <a:noFill/>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17</a:t>
                      </a:r>
                    </a:p>
                  </a:txBody>
                  <a:tcPr marL="130628" marR="130628" marT="60960" marB="60960" horzOverflow="overflow">
                    <a:lnL>
                      <a:noFill/>
                    </a:lnL>
                    <a:lnR>
                      <a:noFill/>
                    </a:lnR>
                    <a:lnT>
                      <a:noFill/>
                    </a:lnT>
                    <a:lnB>
                      <a:noFill/>
                    </a:lnB>
                    <a:lnTlToBr>
                      <a:noFill/>
                    </a:lnTlToBr>
                    <a:lnBlToTr>
                      <a:noFill/>
                    </a:lnBlToTr>
                    <a:noFill/>
                  </a:tcPr>
                </a:tc>
                <a:tc>
                  <a:txBody>
                    <a:bodyPr/>
                    <a:lstStyle>
                      <a:lvl1pPr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a:ln>
                            <a:noFill/>
                          </a:ln>
                          <a:solidFill>
                            <a:schemeClr val="tx1"/>
                          </a:solidFill>
                          <a:effectLst/>
                          <a:latin typeface="Geneva" pitchFamily="-64" charset="0"/>
                          <a:ea typeface="ＭＳ Ｐゴシック" panose="020B0600070205080204" pitchFamily="34" charset="-128"/>
                        </a:rPr>
                        <a:t>3.88</a:t>
                      </a:r>
                    </a:p>
                  </a:txBody>
                  <a:tcPr marL="130628" marR="130628" marT="60960" marB="60960" horzOverflow="overflow">
                    <a:lnL>
                      <a:noFill/>
                    </a:lnL>
                    <a:lnR>
                      <a:noFill/>
                    </a:lnR>
                    <a:lnT>
                      <a:noFill/>
                    </a:lnT>
                    <a:lnB>
                      <a:noFill/>
                    </a:lnB>
                    <a:lnTlToBr>
                      <a:noFill/>
                    </a:lnTlToBr>
                    <a:lnBlToTr>
                      <a:noFill/>
                    </a:lnBlToTr>
                    <a:noFill/>
                  </a:tcPr>
                </a:tc>
                <a:tc>
                  <a:txBody>
                    <a:bodyPr/>
                    <a:lstStyle>
                      <a:lvl1pPr marL="228600" defTabSz="574675">
                        <a:spcBef>
                          <a:spcPct val="20000"/>
                        </a:spcBef>
                        <a:buClr>
                          <a:schemeClr val="hlink"/>
                        </a:buClr>
                        <a:defRPr sz="5400">
                          <a:solidFill>
                            <a:schemeClr val="tx1"/>
                          </a:solidFill>
                          <a:latin typeface="Geneva" pitchFamily="-64" charset="0"/>
                          <a:ea typeface="ＭＳ Ｐゴシック" panose="020B0600070205080204" pitchFamily="34" charset="-128"/>
                        </a:defRPr>
                      </a:lvl1pPr>
                      <a:lvl2pPr marL="37931725" indent="-37474525" defTabSz="574675">
                        <a:spcBef>
                          <a:spcPct val="20000"/>
                        </a:spcBef>
                        <a:buClr>
                          <a:schemeClr val="hlink"/>
                        </a:buClr>
                        <a:defRPr sz="4600">
                          <a:solidFill>
                            <a:schemeClr val="tx1"/>
                          </a:solidFill>
                          <a:latin typeface="Geneva" pitchFamily="-64" charset="0"/>
                          <a:ea typeface="ＭＳ Ｐゴシック" panose="020B0600070205080204" pitchFamily="34" charset="-128"/>
                        </a:defRPr>
                      </a:lvl2pPr>
                      <a:lvl3pPr>
                        <a:spcBef>
                          <a:spcPct val="20000"/>
                        </a:spcBef>
                        <a:defRPr sz="4600">
                          <a:solidFill>
                            <a:schemeClr val="tx1"/>
                          </a:solidFill>
                          <a:latin typeface="Times" panose="02020603050405020304" pitchFamily="18" charset="0"/>
                          <a:ea typeface="ＭＳ Ｐゴシック" panose="020B0600070205080204" pitchFamily="34" charset="-128"/>
                        </a:defRPr>
                      </a:lvl3pPr>
                      <a:lvl4pPr>
                        <a:spcBef>
                          <a:spcPct val="20000"/>
                        </a:spcBef>
                        <a:defRPr sz="2900">
                          <a:solidFill>
                            <a:schemeClr val="tx1"/>
                          </a:solidFill>
                          <a:latin typeface="Times" panose="02020603050405020304" pitchFamily="18" charset="0"/>
                          <a:ea typeface="ＭＳ Ｐゴシック" panose="020B0600070205080204" pitchFamily="34" charset="-128"/>
                        </a:defRPr>
                      </a:lvl4pPr>
                      <a:lvl5pPr>
                        <a:spcBef>
                          <a:spcPct val="20000"/>
                        </a:spcBef>
                        <a:defRPr sz="29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20000"/>
                        </a:spcBef>
                        <a:spcAft>
                          <a:spcPct val="0"/>
                        </a:spcAft>
                        <a:defRPr sz="2900">
                          <a:solidFill>
                            <a:schemeClr val="tx1"/>
                          </a:solidFill>
                          <a:latin typeface="Times" panose="02020603050405020304" pitchFamily="18" charset="0"/>
                          <a:ea typeface="ＭＳ Ｐゴシック" panose="020B0600070205080204" pitchFamily="34" charset="-128"/>
                        </a:defRPr>
                      </a:lvl9pPr>
                    </a:lstStyle>
                    <a:p>
                      <a:pPr marL="22860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altLang="en-US" sz="2700" b="0" i="0" u="none" strike="noStrike" cap="none" normalizeH="0" baseline="0" dirty="0">
                          <a:ln>
                            <a:noFill/>
                          </a:ln>
                          <a:solidFill>
                            <a:schemeClr val="tx1"/>
                          </a:solidFill>
                          <a:effectLst/>
                          <a:latin typeface="Geneva" pitchFamily="-64" charset="0"/>
                          <a:ea typeface="ＭＳ Ｐゴシック" panose="020B0600070205080204" pitchFamily="34" charset="-128"/>
                        </a:rPr>
                        <a:t>2.98</a:t>
                      </a:r>
                    </a:p>
                  </a:txBody>
                  <a:tcPr marL="130628" marR="130628" marT="60960" marB="6096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895377434"/>
                  </a:ext>
                </a:extLst>
              </a:tr>
            </a:tbl>
          </a:graphicData>
        </a:graphic>
      </p:graphicFrame>
      <p:pic>
        <p:nvPicPr>
          <p:cNvPr id="18449" name="Picture 29">
            <a:extLst>
              <a:ext uri="{FF2B5EF4-FFF2-40B4-BE49-F238E27FC236}">
                <a16:creationId xmlns:a16="http://schemas.microsoft.com/office/drawing/2014/main" id="{D9A4A0DC-AD7F-4AFF-8F2E-A0CD5EFB0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646" y="4497917"/>
            <a:ext cx="2208389" cy="144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Text Box 30">
            <a:extLst>
              <a:ext uri="{FF2B5EF4-FFF2-40B4-BE49-F238E27FC236}">
                <a16:creationId xmlns:a16="http://schemas.microsoft.com/office/drawing/2014/main" id="{BD080C7F-852C-44DA-B76B-DD70C386CFE9}"/>
              </a:ext>
            </a:extLst>
          </p:cNvPr>
          <p:cNvSpPr txBox="1">
            <a:spLocks noChangeArrowheads="1"/>
          </p:cNvSpPr>
          <p:nvPr/>
        </p:nvSpPr>
        <p:spPr bwMode="auto">
          <a:xfrm>
            <a:off x="376590" y="3361090"/>
            <a:ext cx="968214" cy="98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5556">
                <a:latin typeface="Symbol" panose="05050102010706020507" pitchFamily="18" charset="2"/>
                <a:sym typeface="Webdings" panose="05030102010509060703" pitchFamily="18" charset="2"/>
              </a:rPr>
              <a:t></a:t>
            </a:r>
            <a:endParaRPr lang="en-US" altLang="en-US" sz="3334">
              <a:latin typeface="Symbol" panose="05050102010706020507" pitchFamily="18" charset="2"/>
            </a:endParaRPr>
          </a:p>
        </p:txBody>
      </p:sp>
      <p:sp>
        <p:nvSpPr>
          <p:cNvPr id="18451" name="Text Box 31">
            <a:extLst>
              <a:ext uri="{FF2B5EF4-FFF2-40B4-BE49-F238E27FC236}">
                <a16:creationId xmlns:a16="http://schemas.microsoft.com/office/drawing/2014/main" id="{67E01E4D-C1CD-40BD-904E-294F5D15440A}"/>
              </a:ext>
            </a:extLst>
          </p:cNvPr>
          <p:cNvSpPr txBox="1">
            <a:spLocks noChangeArrowheads="1"/>
          </p:cNvSpPr>
          <p:nvPr/>
        </p:nvSpPr>
        <p:spPr bwMode="auto">
          <a:xfrm>
            <a:off x="381000" y="2667000"/>
            <a:ext cx="968214" cy="98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5556">
                <a:latin typeface="Symbol" panose="05050102010706020507" pitchFamily="18" charset="2"/>
                <a:sym typeface="Webdings" panose="05030102010509060703" pitchFamily="18" charset="2"/>
              </a:rPr>
              <a:t></a:t>
            </a:r>
            <a:endParaRPr lang="en-US" altLang="en-US" sz="3334">
              <a:latin typeface="Symbol" panose="05050102010706020507" pitchFamily="18" charset="2"/>
            </a:endParaRPr>
          </a:p>
        </p:txBody>
      </p:sp>
      <p:sp>
        <p:nvSpPr>
          <p:cNvPr id="18452" name="Text Box 32">
            <a:extLst>
              <a:ext uri="{FF2B5EF4-FFF2-40B4-BE49-F238E27FC236}">
                <a16:creationId xmlns:a16="http://schemas.microsoft.com/office/drawing/2014/main" id="{78F9C4D9-384A-4476-A97E-41E4FE75B1E2}"/>
              </a:ext>
            </a:extLst>
          </p:cNvPr>
          <p:cNvSpPr txBox="1">
            <a:spLocks noChangeArrowheads="1"/>
          </p:cNvSpPr>
          <p:nvPr/>
        </p:nvSpPr>
        <p:spPr bwMode="auto">
          <a:xfrm>
            <a:off x="304271" y="5744986"/>
            <a:ext cx="5918608"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2222">
                <a:latin typeface="Arial" panose="020B0604020202020204" pitchFamily="34" charset="0"/>
                <a:sym typeface="Webdings" panose="05030102010509060703" pitchFamily="18" charset="2"/>
              </a:rPr>
              <a:t>Higher ratings indicate a more negative view.</a:t>
            </a:r>
            <a:endParaRPr lang="en-US" altLang="en-US" sz="3334">
              <a:latin typeface="Symbol" panose="05050102010706020507" pitchFamily="18" charset="2"/>
            </a:endParaRPr>
          </a:p>
        </p:txBody>
      </p:sp>
    </p:spTree>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B6A1634-36DC-4355-BE79-84A6DFA1C618}"/>
              </a:ext>
            </a:extLst>
          </p:cNvPr>
          <p:cNvSpPr>
            <a:spLocks noGrp="1" noChangeArrowheads="1"/>
          </p:cNvSpPr>
          <p:nvPr>
            <p:ph type="title"/>
          </p:nvPr>
        </p:nvSpPr>
        <p:spPr/>
        <p:txBody>
          <a:bodyPr/>
          <a:lstStyle/>
          <a:p>
            <a:pPr eaLnBrk="1" hangingPunct="1"/>
            <a:r>
              <a:rPr lang="en-US" altLang="en-US"/>
              <a:t>Differences Between Means</a:t>
            </a:r>
          </a:p>
        </p:txBody>
      </p:sp>
      <p:sp>
        <p:nvSpPr>
          <p:cNvPr id="20483" name="Rectangle 3">
            <a:extLst>
              <a:ext uri="{FF2B5EF4-FFF2-40B4-BE49-F238E27FC236}">
                <a16:creationId xmlns:a16="http://schemas.microsoft.com/office/drawing/2014/main" id="{8E33E07B-1F65-4424-B9D5-12FC543025F5}"/>
              </a:ext>
            </a:extLst>
          </p:cNvPr>
          <p:cNvSpPr>
            <a:spLocks noGrp="1" noChangeArrowheads="1"/>
          </p:cNvSpPr>
          <p:nvPr>
            <p:ph type="body" idx="1"/>
          </p:nvPr>
        </p:nvSpPr>
        <p:spPr>
          <a:xfrm>
            <a:off x="685272" y="2142244"/>
            <a:ext cx="8227659" cy="4029604"/>
          </a:xfrm>
        </p:spPr>
        <p:txBody>
          <a:bodyPr/>
          <a:lstStyle/>
          <a:p>
            <a:pPr eaLnBrk="1" hangingPunct="1"/>
            <a:r>
              <a:rPr lang="en-US" altLang="en-US" sz="2500">
                <a:sym typeface="Webdings" panose="05030102010509060703" pitchFamily="18" charset="2"/>
              </a:rPr>
              <a:t>Difference between sample means</a:t>
            </a:r>
          </a:p>
          <a:p>
            <a:pPr lvl="1" eaLnBrk="1" hangingPunct="1"/>
            <a:r>
              <a:rPr lang="en-US" altLang="en-US" sz="2222">
                <a:ea typeface="ＭＳ Ｐゴシック" panose="020B0600070205080204" pitchFamily="34" charset="-128"/>
                <a:sym typeface="Webdings" panose="05030102010509060703" pitchFamily="18" charset="2"/>
              </a:rPr>
              <a:t>M</a:t>
            </a:r>
            <a:r>
              <a:rPr lang="en-US" altLang="en-US" sz="2222" baseline="-25000">
                <a:ea typeface="ＭＳ Ｐゴシック" panose="020B0600070205080204" pitchFamily="34" charset="-128"/>
                <a:sym typeface="Webdings" panose="05030102010509060703" pitchFamily="18" charset="2"/>
              </a:rPr>
              <a:t>females</a:t>
            </a:r>
            <a:r>
              <a:rPr lang="en-US" altLang="en-US" sz="2222">
                <a:ea typeface="ＭＳ Ｐゴシック" panose="020B0600070205080204" pitchFamily="34" charset="-128"/>
                <a:sym typeface="Webdings" panose="05030102010509060703" pitchFamily="18" charset="2"/>
              </a:rPr>
              <a:t>- M</a:t>
            </a:r>
            <a:r>
              <a:rPr lang="en-US" altLang="en-US" sz="2222" baseline="-25000">
                <a:ea typeface="ＭＳ Ｐゴシック" panose="020B0600070205080204" pitchFamily="34" charset="-128"/>
                <a:sym typeface="Webdings" panose="05030102010509060703" pitchFamily="18" charset="2"/>
              </a:rPr>
              <a:t>males</a:t>
            </a:r>
            <a:r>
              <a:rPr lang="en-US" altLang="en-US" sz="3889" baseline="-25000">
                <a:latin typeface="Symbol" panose="05050102010706020507" pitchFamily="18" charset="2"/>
                <a:ea typeface="ＭＳ Ｐゴシック" panose="020B0600070205080204" pitchFamily="34" charset="-128"/>
                <a:sym typeface="Webdings" panose="05030102010509060703" pitchFamily="18" charset="2"/>
              </a:rPr>
              <a:t> </a:t>
            </a:r>
            <a:r>
              <a:rPr lang="en-US" altLang="en-US" sz="2222">
                <a:ea typeface="ＭＳ Ｐゴシック" panose="020B0600070205080204" pitchFamily="34" charset="-128"/>
                <a:sym typeface="Webdings" panose="05030102010509060703" pitchFamily="18" charset="2"/>
              </a:rPr>
              <a:t>=</a:t>
            </a:r>
          </a:p>
          <a:p>
            <a:pPr lvl="1" eaLnBrk="1" hangingPunct="1"/>
            <a:r>
              <a:rPr lang="en-US" altLang="en-US" sz="2222">
                <a:ea typeface="ＭＳ Ｐゴシック" panose="020B0600070205080204" pitchFamily="34" charset="-128"/>
                <a:sym typeface="Webdings" panose="05030102010509060703" pitchFamily="18" charset="2"/>
              </a:rPr>
              <a:t>5.35 - 3.88 = 1.47</a:t>
            </a:r>
          </a:p>
          <a:p>
            <a:pPr eaLnBrk="1" hangingPunct="1"/>
            <a:endParaRPr lang="en-US" altLang="en-US" sz="2500">
              <a:sym typeface="Webdings" panose="05030102010509060703" pitchFamily="18" charset="2"/>
            </a:endParaRPr>
          </a:p>
          <a:p>
            <a:pPr eaLnBrk="1" hangingPunct="1"/>
            <a:r>
              <a:rPr lang="en-US" altLang="en-US" sz="2500">
                <a:sym typeface="Webdings" panose="05030102010509060703" pitchFamily="18" charset="2"/>
              </a:rPr>
              <a:t>Difference between the population means</a:t>
            </a:r>
          </a:p>
          <a:p>
            <a:pPr lvl="1" eaLnBrk="1" hangingPunct="1"/>
            <a:r>
              <a:rPr lang="en-US" altLang="en-US" sz="2222">
                <a:ea typeface="ＭＳ Ｐゴシック" panose="020B0600070205080204" pitchFamily="34" charset="-128"/>
              </a:rPr>
              <a:t>Estimated with sample differences</a:t>
            </a:r>
          </a:p>
        </p:txBody>
      </p:sp>
    </p:spTree>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09DBF32-8B45-4C32-9CD3-9C640BBBB615}"/>
              </a:ext>
            </a:extLst>
          </p:cNvPr>
          <p:cNvSpPr>
            <a:spLocks noGrp="1" noChangeArrowheads="1"/>
          </p:cNvSpPr>
          <p:nvPr>
            <p:ph type="title"/>
          </p:nvPr>
        </p:nvSpPr>
        <p:spPr/>
        <p:txBody>
          <a:bodyPr/>
          <a:lstStyle/>
          <a:p>
            <a:pPr eaLnBrk="1" hangingPunct="1"/>
            <a:r>
              <a:rPr lang="en-US" altLang="en-US"/>
              <a:t>Assumptions</a:t>
            </a:r>
          </a:p>
        </p:txBody>
      </p:sp>
      <p:sp>
        <p:nvSpPr>
          <p:cNvPr id="22531" name="Rectangle 3">
            <a:extLst>
              <a:ext uri="{FF2B5EF4-FFF2-40B4-BE49-F238E27FC236}">
                <a16:creationId xmlns:a16="http://schemas.microsoft.com/office/drawing/2014/main" id="{7C09C14B-3ECC-4792-BC6B-DC6FFD0A4A27}"/>
              </a:ext>
            </a:extLst>
          </p:cNvPr>
          <p:cNvSpPr>
            <a:spLocks noGrp="1" noChangeArrowheads="1"/>
          </p:cNvSpPr>
          <p:nvPr>
            <p:ph type="body" idx="1"/>
          </p:nvPr>
        </p:nvSpPr>
        <p:spPr/>
        <p:txBody>
          <a:bodyPr/>
          <a:lstStyle/>
          <a:p>
            <a:pPr marL="564490" indent="-564490">
              <a:buFont typeface="Times" panose="02020603050405020304" pitchFamily="18" charset="0"/>
              <a:buAutoNum type="arabicPeriod"/>
            </a:pPr>
            <a:r>
              <a:rPr lang="en-US" altLang="en-US"/>
              <a:t>Homogeneity of variance</a:t>
            </a:r>
          </a:p>
          <a:p>
            <a:pPr marL="564490" indent="-564490">
              <a:buFont typeface="Times" panose="02020603050405020304" pitchFamily="18" charset="0"/>
              <a:buAutoNum type="arabicPeriod"/>
            </a:pPr>
            <a:r>
              <a:rPr lang="en-US" altLang="en-US"/>
              <a:t>Populations are normally distribution</a:t>
            </a:r>
          </a:p>
          <a:p>
            <a:pPr marL="564490" indent="-564490">
              <a:buFont typeface="Times" panose="02020603050405020304" pitchFamily="18" charset="0"/>
              <a:buAutoNum type="arabicPeriod"/>
            </a:pPr>
            <a:r>
              <a:rPr lang="en-US" altLang="en-US"/>
              <a:t>Each value is sampled independently</a:t>
            </a:r>
          </a:p>
        </p:txBody>
      </p:sp>
    </p:spTree>
  </p:cSld>
  <p:clrMapOvr>
    <a:masterClrMapping/>
  </p:clrMapOvr>
  <mc:AlternateContent xmlns:mc="http://schemas.openxmlformats.org/markup-compatibility/2006" xmlns:p14="http://schemas.microsoft.com/office/powerpoint/2010/main">
    <mc:Choice Requires="p14">
      <p:transition spd="slow" p14:dur="2000" advTm="46000"/>
    </mc:Choice>
    <mc:Fallback xmlns="">
      <p:transition spd="slow" advTm="46000"/>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77F1173-9577-474A-896A-61D1A54ABBF6}"/>
              </a:ext>
            </a:extLst>
          </p:cNvPr>
          <p:cNvSpPr>
            <a:spLocks noGrp="1" noChangeArrowheads="1"/>
          </p:cNvSpPr>
          <p:nvPr>
            <p:ph type="title"/>
          </p:nvPr>
        </p:nvSpPr>
        <p:spPr/>
        <p:txBody>
          <a:bodyPr/>
          <a:lstStyle/>
          <a:p>
            <a:pPr eaLnBrk="1" hangingPunct="1"/>
            <a:r>
              <a:rPr lang="en-US" altLang="en-US"/>
              <a:t>Formula for Testing</a:t>
            </a:r>
          </a:p>
        </p:txBody>
      </p:sp>
      <p:grpSp>
        <p:nvGrpSpPr>
          <p:cNvPr id="24579" name="Group 14">
            <a:extLst>
              <a:ext uri="{FF2B5EF4-FFF2-40B4-BE49-F238E27FC236}">
                <a16:creationId xmlns:a16="http://schemas.microsoft.com/office/drawing/2014/main" id="{C817E749-BFC3-4C8E-B329-51EAE22F91B8}"/>
              </a:ext>
            </a:extLst>
          </p:cNvPr>
          <p:cNvGrpSpPr>
            <a:grpSpLocks/>
          </p:cNvGrpSpPr>
          <p:nvPr/>
        </p:nvGrpSpPr>
        <p:grpSpPr bwMode="auto">
          <a:xfrm>
            <a:off x="780522" y="2766659"/>
            <a:ext cx="7701515" cy="1269823"/>
            <a:chOff x="432" y="1732"/>
            <a:chExt cx="3396" cy="600"/>
          </a:xfrm>
        </p:grpSpPr>
        <p:sp>
          <p:nvSpPr>
            <p:cNvPr id="24580" name="Text Box 11">
              <a:extLst>
                <a:ext uri="{FF2B5EF4-FFF2-40B4-BE49-F238E27FC236}">
                  <a16:creationId xmlns:a16="http://schemas.microsoft.com/office/drawing/2014/main" id="{C8442155-0FF2-4841-B825-ED8792ACB17F}"/>
                </a:ext>
              </a:extLst>
            </p:cNvPr>
            <p:cNvSpPr txBox="1">
              <a:spLocks noChangeArrowheads="1"/>
            </p:cNvSpPr>
            <p:nvPr/>
          </p:nvSpPr>
          <p:spPr bwMode="auto">
            <a:xfrm>
              <a:off x="432" y="1920"/>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24581" name="Text Box 12">
              <a:extLst>
                <a:ext uri="{FF2B5EF4-FFF2-40B4-BE49-F238E27FC236}">
                  <a16:creationId xmlns:a16="http://schemas.microsoft.com/office/drawing/2014/main" id="{143C6589-88F6-4EAB-BC61-0F229983F5FA}"/>
                </a:ext>
              </a:extLst>
            </p:cNvPr>
            <p:cNvSpPr txBox="1">
              <a:spLocks noChangeArrowheads="1"/>
            </p:cNvSpPr>
            <p:nvPr/>
          </p:nvSpPr>
          <p:spPr bwMode="auto">
            <a:xfrm>
              <a:off x="776" y="1732"/>
              <a:ext cx="305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statistic - hypothesized value</a:t>
              </a:r>
            </a:p>
            <a:p>
              <a:pPr algn="ctr">
                <a:lnSpc>
                  <a:spcPct val="120000"/>
                </a:lnSpc>
              </a:pPr>
              <a:r>
                <a:rPr lang="en-US" altLang="en-US" sz="3334"/>
                <a:t>estimated standard error of the statistic </a:t>
              </a:r>
            </a:p>
          </p:txBody>
        </p:sp>
        <p:sp>
          <p:nvSpPr>
            <p:cNvPr id="24582" name="Line 13">
              <a:extLst>
                <a:ext uri="{FF2B5EF4-FFF2-40B4-BE49-F238E27FC236}">
                  <a16:creationId xmlns:a16="http://schemas.microsoft.com/office/drawing/2014/main" id="{9569F69A-945E-45C3-9698-C5C612D8ED90}"/>
                </a:ext>
              </a:extLst>
            </p:cNvPr>
            <p:cNvSpPr>
              <a:spLocks noChangeShapeType="1"/>
            </p:cNvSpPr>
            <p:nvPr/>
          </p:nvSpPr>
          <p:spPr bwMode="auto">
            <a:xfrm>
              <a:off x="768" y="2053"/>
              <a:ext cx="29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CB29EBE-4755-48C9-AD79-809B73D1470C}"/>
              </a:ext>
            </a:extLst>
          </p:cNvPr>
          <p:cNvSpPr>
            <a:spLocks noGrp="1" noChangeArrowheads="1"/>
          </p:cNvSpPr>
          <p:nvPr>
            <p:ph type="title"/>
          </p:nvPr>
        </p:nvSpPr>
        <p:spPr/>
        <p:txBody>
          <a:bodyPr/>
          <a:lstStyle/>
          <a:p>
            <a:pPr eaLnBrk="1" hangingPunct="1"/>
            <a:r>
              <a:rPr lang="en-US" altLang="en-US"/>
              <a:t>Formula for Testing</a:t>
            </a:r>
          </a:p>
        </p:txBody>
      </p:sp>
      <p:grpSp>
        <p:nvGrpSpPr>
          <p:cNvPr id="26627" name="Group 4">
            <a:extLst>
              <a:ext uri="{FF2B5EF4-FFF2-40B4-BE49-F238E27FC236}">
                <a16:creationId xmlns:a16="http://schemas.microsoft.com/office/drawing/2014/main" id="{FEBF9415-2EF1-4165-B0B0-F191C831F99C}"/>
              </a:ext>
            </a:extLst>
          </p:cNvPr>
          <p:cNvGrpSpPr>
            <a:grpSpLocks/>
          </p:cNvGrpSpPr>
          <p:nvPr/>
        </p:nvGrpSpPr>
        <p:grpSpPr bwMode="auto">
          <a:xfrm>
            <a:off x="780522" y="2766659"/>
            <a:ext cx="7701515" cy="1269823"/>
            <a:chOff x="432" y="1732"/>
            <a:chExt cx="3396" cy="600"/>
          </a:xfrm>
        </p:grpSpPr>
        <p:sp>
          <p:nvSpPr>
            <p:cNvPr id="26628" name="Text Box 5">
              <a:extLst>
                <a:ext uri="{FF2B5EF4-FFF2-40B4-BE49-F238E27FC236}">
                  <a16:creationId xmlns:a16="http://schemas.microsoft.com/office/drawing/2014/main" id="{1D6E90A1-2D89-46D7-B7D6-FABE650FBA4A}"/>
                </a:ext>
              </a:extLst>
            </p:cNvPr>
            <p:cNvSpPr txBox="1">
              <a:spLocks noChangeArrowheads="1"/>
            </p:cNvSpPr>
            <p:nvPr/>
          </p:nvSpPr>
          <p:spPr bwMode="auto">
            <a:xfrm>
              <a:off x="432" y="1920"/>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26629" name="Text Box 6">
              <a:extLst>
                <a:ext uri="{FF2B5EF4-FFF2-40B4-BE49-F238E27FC236}">
                  <a16:creationId xmlns:a16="http://schemas.microsoft.com/office/drawing/2014/main" id="{18EF1AF9-16CD-4843-A439-A12210168F10}"/>
                </a:ext>
              </a:extLst>
            </p:cNvPr>
            <p:cNvSpPr txBox="1">
              <a:spLocks noChangeArrowheads="1"/>
            </p:cNvSpPr>
            <p:nvPr/>
          </p:nvSpPr>
          <p:spPr bwMode="auto">
            <a:xfrm>
              <a:off x="776" y="1732"/>
              <a:ext cx="305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(M</a:t>
              </a:r>
              <a:r>
                <a:rPr lang="en-US" altLang="en-US" sz="3334" baseline="-25000"/>
                <a:t>females</a:t>
              </a:r>
              <a:r>
                <a:rPr lang="en-US" altLang="en-US" sz="3334"/>
                <a:t> - M</a:t>
              </a:r>
              <a:r>
                <a:rPr lang="en-US" altLang="en-US" sz="3334" baseline="-25000"/>
                <a:t>males</a:t>
              </a:r>
              <a:r>
                <a:rPr lang="en-US" altLang="en-US" sz="3334"/>
                <a:t>) - 0</a:t>
              </a:r>
            </a:p>
            <a:p>
              <a:pPr algn="ctr">
                <a:lnSpc>
                  <a:spcPct val="120000"/>
                </a:lnSpc>
              </a:pPr>
              <a:r>
                <a:rPr lang="en-US" altLang="en-US" sz="3334"/>
                <a:t>estimated standard error of the statistic </a:t>
              </a:r>
            </a:p>
          </p:txBody>
        </p:sp>
        <p:sp>
          <p:nvSpPr>
            <p:cNvPr id="26630" name="Line 7">
              <a:extLst>
                <a:ext uri="{FF2B5EF4-FFF2-40B4-BE49-F238E27FC236}">
                  <a16:creationId xmlns:a16="http://schemas.microsoft.com/office/drawing/2014/main" id="{091FB10E-9735-4A2E-91D1-40B15DC8938C}"/>
                </a:ext>
              </a:extLst>
            </p:cNvPr>
            <p:cNvSpPr>
              <a:spLocks noChangeShapeType="1"/>
            </p:cNvSpPr>
            <p:nvPr/>
          </p:nvSpPr>
          <p:spPr bwMode="auto">
            <a:xfrm>
              <a:off x="768" y="2053"/>
              <a:ext cx="29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31DC2DB-D8D1-41F8-AE52-05A002BA6145}"/>
              </a:ext>
            </a:extLst>
          </p:cNvPr>
          <p:cNvSpPr>
            <a:spLocks noGrp="1" noChangeArrowheads="1"/>
          </p:cNvSpPr>
          <p:nvPr>
            <p:ph type="title"/>
          </p:nvPr>
        </p:nvSpPr>
        <p:spPr/>
        <p:txBody>
          <a:bodyPr/>
          <a:lstStyle/>
          <a:p>
            <a:pPr eaLnBrk="1" hangingPunct="1"/>
            <a:r>
              <a:rPr lang="en-US" altLang="en-US"/>
              <a:t>Calculating the Statistic</a:t>
            </a:r>
          </a:p>
        </p:txBody>
      </p:sp>
      <p:sp>
        <p:nvSpPr>
          <p:cNvPr id="28675" name="Text Box 5">
            <a:extLst>
              <a:ext uri="{FF2B5EF4-FFF2-40B4-BE49-F238E27FC236}">
                <a16:creationId xmlns:a16="http://schemas.microsoft.com/office/drawing/2014/main" id="{3F1D1458-EB47-43C8-8EA0-B160C4066551}"/>
              </a:ext>
            </a:extLst>
          </p:cNvPr>
          <p:cNvSpPr txBox="1">
            <a:spLocks noChangeArrowheads="1"/>
          </p:cNvSpPr>
          <p:nvPr/>
        </p:nvSpPr>
        <p:spPr bwMode="auto">
          <a:xfrm>
            <a:off x="701146" y="2665237"/>
            <a:ext cx="7136694" cy="218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latin typeface="Geneva" pitchFamily="-64" charset="0"/>
              </a:rPr>
              <a:t>    statistic 	= M</a:t>
            </a:r>
            <a:r>
              <a:rPr lang="en-US" altLang="en-US" sz="3334" baseline="-25000">
                <a:latin typeface="Geneva" pitchFamily="-64" charset="0"/>
              </a:rPr>
              <a:t>females</a:t>
            </a:r>
            <a:r>
              <a:rPr lang="en-US" altLang="en-US" sz="3334">
                <a:latin typeface="Geneva" pitchFamily="-64" charset="0"/>
              </a:rPr>
              <a:t> - M</a:t>
            </a:r>
            <a:r>
              <a:rPr lang="en-US" altLang="en-US" sz="3334" baseline="-25000">
                <a:latin typeface="Geneva" pitchFamily="-64" charset="0"/>
              </a:rPr>
              <a:t>males</a:t>
            </a:r>
          </a:p>
          <a:p>
            <a:pPr>
              <a:spcBef>
                <a:spcPct val="50000"/>
              </a:spcBef>
            </a:pPr>
            <a:r>
              <a:rPr lang="en-US" altLang="en-US" sz="3334">
                <a:latin typeface="Geneva" pitchFamily="-64" charset="0"/>
              </a:rPr>
              <a:t>		= 5.35 - 3.88</a:t>
            </a:r>
          </a:p>
          <a:p>
            <a:pPr>
              <a:spcBef>
                <a:spcPct val="50000"/>
              </a:spcBef>
            </a:pPr>
            <a:r>
              <a:rPr lang="en-US" altLang="en-US" sz="3334">
                <a:latin typeface="Geneva" pitchFamily="-64" charset="0"/>
              </a:rPr>
              <a:t>		= 1.47</a:t>
            </a:r>
          </a:p>
        </p:txBody>
      </p:sp>
    </p:spTree>
  </p:cSld>
  <p:clrMapOvr>
    <a:masterClrMapping/>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3E9BA776-B45D-4A12-BA3B-3C29CD8846F5}"/>
              </a:ext>
            </a:extLst>
          </p:cNvPr>
          <p:cNvSpPr>
            <a:spLocks noGrp="1" noChangeArrowheads="1"/>
          </p:cNvSpPr>
          <p:nvPr>
            <p:ph type="title"/>
          </p:nvPr>
        </p:nvSpPr>
        <p:spPr/>
        <p:txBody>
          <a:bodyPr/>
          <a:lstStyle/>
          <a:p>
            <a:pPr eaLnBrk="1" hangingPunct="1"/>
            <a:r>
              <a:rPr lang="en-US" altLang="en-US"/>
              <a:t>Next Step</a:t>
            </a:r>
          </a:p>
        </p:txBody>
      </p:sp>
      <p:grpSp>
        <p:nvGrpSpPr>
          <p:cNvPr id="30723" name="Group 10">
            <a:extLst>
              <a:ext uri="{FF2B5EF4-FFF2-40B4-BE49-F238E27FC236}">
                <a16:creationId xmlns:a16="http://schemas.microsoft.com/office/drawing/2014/main" id="{7EEC27AB-DFE3-4D32-996B-9FF15550BDE2}"/>
              </a:ext>
            </a:extLst>
          </p:cNvPr>
          <p:cNvGrpSpPr>
            <a:grpSpLocks/>
          </p:cNvGrpSpPr>
          <p:nvPr/>
        </p:nvGrpSpPr>
        <p:grpSpPr bwMode="auto">
          <a:xfrm>
            <a:off x="780522" y="2300992"/>
            <a:ext cx="7701515" cy="1269823"/>
            <a:chOff x="432" y="1732"/>
            <a:chExt cx="3396" cy="600"/>
          </a:xfrm>
        </p:grpSpPr>
        <p:sp>
          <p:nvSpPr>
            <p:cNvPr id="30724" name="Text Box 11">
              <a:extLst>
                <a:ext uri="{FF2B5EF4-FFF2-40B4-BE49-F238E27FC236}">
                  <a16:creationId xmlns:a16="http://schemas.microsoft.com/office/drawing/2014/main" id="{AF53F986-9FA9-4C7B-90AF-0CAB3B79503F}"/>
                </a:ext>
              </a:extLst>
            </p:cNvPr>
            <p:cNvSpPr txBox="1">
              <a:spLocks noChangeArrowheads="1"/>
            </p:cNvSpPr>
            <p:nvPr/>
          </p:nvSpPr>
          <p:spPr bwMode="auto">
            <a:xfrm>
              <a:off x="432" y="1920"/>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30725" name="Text Box 12">
              <a:extLst>
                <a:ext uri="{FF2B5EF4-FFF2-40B4-BE49-F238E27FC236}">
                  <a16:creationId xmlns:a16="http://schemas.microsoft.com/office/drawing/2014/main" id="{7C516E0E-3569-41F5-BB26-111B04A72D5B}"/>
                </a:ext>
              </a:extLst>
            </p:cNvPr>
            <p:cNvSpPr txBox="1">
              <a:spLocks noChangeArrowheads="1"/>
            </p:cNvSpPr>
            <p:nvPr/>
          </p:nvSpPr>
          <p:spPr bwMode="auto">
            <a:xfrm>
              <a:off x="776" y="1732"/>
              <a:ext cx="305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M</a:t>
              </a:r>
              <a:r>
                <a:rPr lang="en-US" altLang="en-US" sz="3334" baseline="-25000"/>
                <a:t>females</a:t>
              </a:r>
              <a:r>
                <a:rPr lang="en-US" altLang="en-US" sz="3334"/>
                <a:t> - M</a:t>
              </a:r>
              <a:r>
                <a:rPr lang="en-US" altLang="en-US" sz="3334" baseline="-25000"/>
                <a:t>males</a:t>
              </a:r>
              <a:endParaRPr lang="en-US" altLang="en-US" sz="3334"/>
            </a:p>
            <a:p>
              <a:pPr algn="ctr">
                <a:lnSpc>
                  <a:spcPct val="120000"/>
                </a:lnSpc>
              </a:pPr>
              <a:r>
                <a:rPr lang="en-US" altLang="en-US" sz="3334"/>
                <a:t>estimated standard error of the statistic </a:t>
              </a:r>
            </a:p>
          </p:txBody>
        </p:sp>
        <p:sp>
          <p:nvSpPr>
            <p:cNvPr id="30726" name="Line 13">
              <a:extLst>
                <a:ext uri="{FF2B5EF4-FFF2-40B4-BE49-F238E27FC236}">
                  <a16:creationId xmlns:a16="http://schemas.microsoft.com/office/drawing/2014/main" id="{DD3675B9-9DB0-4746-849C-847AE6264251}"/>
                </a:ext>
              </a:extLst>
            </p:cNvPr>
            <p:cNvSpPr>
              <a:spLocks noChangeShapeType="1"/>
            </p:cNvSpPr>
            <p:nvPr/>
          </p:nvSpPr>
          <p:spPr bwMode="auto">
            <a:xfrm>
              <a:off x="768" y="2053"/>
              <a:ext cx="29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C88D7011-3A70-4766-93D5-5BB808D417E9}"/>
              </a:ext>
            </a:extLst>
          </p:cNvPr>
          <p:cNvSpPr>
            <a:spLocks noGrp="1" noChangeArrowheads="1"/>
          </p:cNvSpPr>
          <p:nvPr>
            <p:ph type="title"/>
          </p:nvPr>
        </p:nvSpPr>
        <p:spPr/>
        <p:txBody>
          <a:bodyPr/>
          <a:lstStyle/>
          <a:p>
            <a:pPr eaLnBrk="1" hangingPunct="1"/>
            <a:r>
              <a:rPr lang="en-US" altLang="en-US"/>
              <a:t>Next Step</a:t>
            </a:r>
          </a:p>
        </p:txBody>
      </p:sp>
      <p:grpSp>
        <p:nvGrpSpPr>
          <p:cNvPr id="32772" name="Group 3">
            <a:extLst>
              <a:ext uri="{FF2B5EF4-FFF2-40B4-BE49-F238E27FC236}">
                <a16:creationId xmlns:a16="http://schemas.microsoft.com/office/drawing/2014/main" id="{4FCC3880-C3F5-4D37-A7AF-934D472E4227}"/>
              </a:ext>
            </a:extLst>
          </p:cNvPr>
          <p:cNvGrpSpPr>
            <a:grpSpLocks/>
          </p:cNvGrpSpPr>
          <p:nvPr/>
        </p:nvGrpSpPr>
        <p:grpSpPr bwMode="auto">
          <a:xfrm>
            <a:off x="780522" y="4023431"/>
            <a:ext cx="7533569" cy="1325563"/>
            <a:chOff x="344" y="1600"/>
            <a:chExt cx="3322" cy="626"/>
          </a:xfrm>
        </p:grpSpPr>
        <p:sp>
          <p:nvSpPr>
            <p:cNvPr id="32777" name="Text Box 4">
              <a:extLst>
                <a:ext uri="{FF2B5EF4-FFF2-40B4-BE49-F238E27FC236}">
                  <a16:creationId xmlns:a16="http://schemas.microsoft.com/office/drawing/2014/main" id="{02F46987-8B62-4973-99A9-4D1B634F5478}"/>
                </a:ext>
              </a:extLst>
            </p:cNvPr>
            <p:cNvSpPr txBox="1">
              <a:spLocks noChangeArrowheads="1"/>
            </p:cNvSpPr>
            <p:nvPr/>
          </p:nvSpPr>
          <p:spPr bwMode="auto">
            <a:xfrm>
              <a:off x="344" y="1788"/>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32778" name="Text Box 5">
              <a:extLst>
                <a:ext uri="{FF2B5EF4-FFF2-40B4-BE49-F238E27FC236}">
                  <a16:creationId xmlns:a16="http://schemas.microsoft.com/office/drawing/2014/main" id="{BFCB6143-458D-4F96-AD79-759B248581DA}"/>
                </a:ext>
              </a:extLst>
            </p:cNvPr>
            <p:cNvSpPr txBox="1">
              <a:spLocks noChangeArrowheads="1"/>
            </p:cNvSpPr>
            <p:nvPr/>
          </p:nvSpPr>
          <p:spPr bwMode="auto">
            <a:xfrm>
              <a:off x="1585" y="1600"/>
              <a:ext cx="1257"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M</a:t>
              </a:r>
              <a:r>
                <a:rPr lang="en-US" altLang="en-US" sz="3334" baseline="-25000"/>
                <a:t>females</a:t>
              </a:r>
              <a:r>
                <a:rPr lang="en-US" altLang="en-US" sz="3334"/>
                <a:t> - M</a:t>
              </a:r>
              <a:r>
                <a:rPr lang="en-US" altLang="en-US" sz="3334" baseline="-25000"/>
                <a:t>males</a:t>
              </a:r>
              <a:endParaRPr lang="en-US" altLang="en-US" sz="3334"/>
            </a:p>
            <a:p>
              <a:pPr algn="ctr">
                <a:lnSpc>
                  <a:spcPct val="120000"/>
                </a:lnSpc>
              </a:pPr>
              <a:endParaRPr lang="en-US" altLang="en-US" sz="3334"/>
            </a:p>
          </p:txBody>
        </p:sp>
        <p:sp>
          <p:nvSpPr>
            <p:cNvPr id="32779" name="Line 6">
              <a:extLst>
                <a:ext uri="{FF2B5EF4-FFF2-40B4-BE49-F238E27FC236}">
                  <a16:creationId xmlns:a16="http://schemas.microsoft.com/office/drawing/2014/main" id="{A94EFC1F-68B6-4DD4-97A2-A3EF8973D35E}"/>
                </a:ext>
              </a:extLst>
            </p:cNvPr>
            <p:cNvSpPr>
              <a:spLocks noChangeShapeType="1"/>
            </p:cNvSpPr>
            <p:nvPr/>
          </p:nvSpPr>
          <p:spPr bwMode="auto">
            <a:xfrm flipV="1">
              <a:off x="711" y="1932"/>
              <a:ext cx="2955" cy="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aphicFrame>
          <p:nvGraphicFramePr>
            <p:cNvPr id="32770" name="Object 2">
              <a:extLst>
                <a:ext uri="{FF2B5EF4-FFF2-40B4-BE49-F238E27FC236}">
                  <a16:creationId xmlns:a16="http://schemas.microsoft.com/office/drawing/2014/main" id="{50B42FF8-4879-4D1F-A5D0-339F39C56096}"/>
                </a:ext>
              </a:extLst>
            </p:cNvPr>
            <p:cNvGraphicFramePr>
              <a:graphicFrameLocks noChangeAspect="1"/>
            </p:cNvGraphicFramePr>
            <p:nvPr/>
          </p:nvGraphicFramePr>
          <p:xfrm>
            <a:off x="1977" y="1930"/>
            <a:ext cx="496" cy="296"/>
          </p:xfrm>
          <a:graphic>
            <a:graphicData uri="http://schemas.openxmlformats.org/presentationml/2006/ole">
              <mc:AlternateContent xmlns:mc="http://schemas.openxmlformats.org/markup-compatibility/2006">
                <mc:Choice xmlns:v="urn:schemas-microsoft-com:vml" Requires="v">
                  <p:oleObj spid="_x0000_s44036" name="Equation" r:id="rId4" imgW="787400" imgH="469900" progId="Equation.3">
                    <p:embed/>
                  </p:oleObj>
                </mc:Choice>
                <mc:Fallback>
                  <p:oleObj name="Equation" r:id="rId4" imgW="787400" imgH="469900" progId="Equation.3">
                    <p:embed/>
                    <p:pic>
                      <p:nvPicPr>
                        <p:cNvPr id="32770" name="Object 2">
                          <a:extLst>
                            <a:ext uri="{FF2B5EF4-FFF2-40B4-BE49-F238E27FC236}">
                              <a16:creationId xmlns:a16="http://schemas.microsoft.com/office/drawing/2014/main" id="{50B42FF8-4879-4D1F-A5D0-339F39C56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 y="1930"/>
                          <a:ext cx="49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773" name="Group 8">
            <a:extLst>
              <a:ext uri="{FF2B5EF4-FFF2-40B4-BE49-F238E27FC236}">
                <a16:creationId xmlns:a16="http://schemas.microsoft.com/office/drawing/2014/main" id="{A9EC5FCB-6EC0-41F2-B832-2EBCA124E16A}"/>
              </a:ext>
            </a:extLst>
          </p:cNvPr>
          <p:cNvGrpSpPr>
            <a:grpSpLocks/>
          </p:cNvGrpSpPr>
          <p:nvPr/>
        </p:nvGrpSpPr>
        <p:grpSpPr bwMode="auto">
          <a:xfrm>
            <a:off x="780522" y="2300992"/>
            <a:ext cx="7701515" cy="1269823"/>
            <a:chOff x="432" y="1732"/>
            <a:chExt cx="3396" cy="600"/>
          </a:xfrm>
        </p:grpSpPr>
        <p:sp>
          <p:nvSpPr>
            <p:cNvPr id="32774" name="Text Box 9">
              <a:extLst>
                <a:ext uri="{FF2B5EF4-FFF2-40B4-BE49-F238E27FC236}">
                  <a16:creationId xmlns:a16="http://schemas.microsoft.com/office/drawing/2014/main" id="{CCD74841-2074-44EC-A1BD-EBB139657F44}"/>
                </a:ext>
              </a:extLst>
            </p:cNvPr>
            <p:cNvSpPr txBox="1">
              <a:spLocks noChangeArrowheads="1"/>
            </p:cNvSpPr>
            <p:nvPr/>
          </p:nvSpPr>
          <p:spPr bwMode="auto">
            <a:xfrm>
              <a:off x="432" y="1920"/>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32775" name="Text Box 10">
              <a:extLst>
                <a:ext uri="{FF2B5EF4-FFF2-40B4-BE49-F238E27FC236}">
                  <a16:creationId xmlns:a16="http://schemas.microsoft.com/office/drawing/2014/main" id="{E374FD59-7E8E-4C8C-BC49-21CE534FC885}"/>
                </a:ext>
              </a:extLst>
            </p:cNvPr>
            <p:cNvSpPr txBox="1">
              <a:spLocks noChangeArrowheads="1"/>
            </p:cNvSpPr>
            <p:nvPr/>
          </p:nvSpPr>
          <p:spPr bwMode="auto">
            <a:xfrm>
              <a:off x="776" y="1732"/>
              <a:ext cx="3052"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M</a:t>
              </a:r>
              <a:r>
                <a:rPr lang="en-US" altLang="en-US" sz="3334" baseline="-25000"/>
                <a:t>females</a:t>
              </a:r>
              <a:r>
                <a:rPr lang="en-US" altLang="en-US" sz="3334"/>
                <a:t> - M</a:t>
              </a:r>
              <a:r>
                <a:rPr lang="en-US" altLang="en-US" sz="3334" baseline="-25000"/>
                <a:t>males</a:t>
              </a:r>
              <a:endParaRPr lang="en-US" altLang="en-US" sz="3334"/>
            </a:p>
            <a:p>
              <a:pPr algn="ctr">
                <a:lnSpc>
                  <a:spcPct val="120000"/>
                </a:lnSpc>
              </a:pPr>
              <a:r>
                <a:rPr lang="en-US" altLang="en-US" sz="3334"/>
                <a:t>estimated standard error of the statistic </a:t>
              </a:r>
            </a:p>
          </p:txBody>
        </p:sp>
        <p:sp>
          <p:nvSpPr>
            <p:cNvPr id="32776" name="Line 11">
              <a:extLst>
                <a:ext uri="{FF2B5EF4-FFF2-40B4-BE49-F238E27FC236}">
                  <a16:creationId xmlns:a16="http://schemas.microsoft.com/office/drawing/2014/main" id="{70C7935B-1D0A-4827-82BB-DF90FF4149E4}"/>
                </a:ext>
              </a:extLst>
            </p:cNvPr>
            <p:cNvSpPr>
              <a:spLocks noChangeShapeType="1"/>
            </p:cNvSpPr>
            <p:nvPr/>
          </p:nvSpPr>
          <p:spPr bwMode="auto">
            <a:xfrm>
              <a:off x="768" y="2053"/>
              <a:ext cx="29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a:extLst>
              <a:ext uri="{FF2B5EF4-FFF2-40B4-BE49-F238E27FC236}">
                <a16:creationId xmlns:a16="http://schemas.microsoft.com/office/drawing/2014/main" id="{AC7281E1-F7DC-4622-A0F4-70B354598B98}"/>
              </a:ext>
            </a:extLst>
          </p:cNvPr>
          <p:cNvGraphicFramePr>
            <a:graphicFrameLocks noChangeAspect="1"/>
          </p:cNvGraphicFramePr>
          <p:nvPr/>
        </p:nvGraphicFramePr>
        <p:xfrm>
          <a:off x="2013480" y="2729618"/>
          <a:ext cx="4645201" cy="1588382"/>
        </p:xfrm>
        <a:graphic>
          <a:graphicData uri="http://schemas.openxmlformats.org/presentationml/2006/ole">
            <mc:AlternateContent xmlns:mc="http://schemas.openxmlformats.org/markup-compatibility/2006">
              <mc:Choice xmlns:v="urn:schemas-microsoft-com:vml" Requires="v">
                <p:oleObj spid="_x0000_s45060" name="Equation" r:id="rId4" imgW="1765300" imgH="647700" progId="Equation.3">
                  <p:embed/>
                </p:oleObj>
              </mc:Choice>
              <mc:Fallback>
                <p:oleObj name="Equation" r:id="rId4" imgW="1765300" imgH="647700" progId="Equation.3">
                  <p:embed/>
                  <p:pic>
                    <p:nvPicPr>
                      <p:cNvPr id="34818" name="Object 2">
                        <a:extLst>
                          <a:ext uri="{FF2B5EF4-FFF2-40B4-BE49-F238E27FC236}">
                            <a16:creationId xmlns:a16="http://schemas.microsoft.com/office/drawing/2014/main" id="{AC7281E1-F7DC-4622-A0F4-70B354598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480" y="2729618"/>
                        <a:ext cx="4645201" cy="158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CF0FE3A-6625-4053-B421-1E8DC7CA3063}"/>
              </a:ext>
            </a:extLst>
          </p:cNvPr>
          <p:cNvSpPr>
            <a:spLocks noGrp="1" noChangeArrowheads="1"/>
          </p:cNvSpPr>
          <p:nvPr>
            <p:ph type="title"/>
          </p:nvPr>
        </p:nvSpPr>
        <p:spPr/>
        <p:txBody>
          <a:bodyPr/>
          <a:lstStyle/>
          <a:p>
            <a:r>
              <a:rPr lang="en-US" altLang="en-US"/>
              <a:t>df for Estimates</a:t>
            </a:r>
          </a:p>
        </p:txBody>
      </p:sp>
      <p:sp>
        <p:nvSpPr>
          <p:cNvPr id="38915" name="Rectangle 3">
            <a:extLst>
              <a:ext uri="{FF2B5EF4-FFF2-40B4-BE49-F238E27FC236}">
                <a16:creationId xmlns:a16="http://schemas.microsoft.com/office/drawing/2014/main" id="{328EBAA4-C107-4C41-81D1-E505C6C4171A}"/>
              </a:ext>
            </a:extLst>
          </p:cNvPr>
          <p:cNvSpPr>
            <a:spLocks noGrp="1" noChangeArrowheads="1"/>
          </p:cNvSpPr>
          <p:nvPr>
            <p:ph type="body" idx="1"/>
          </p:nvPr>
        </p:nvSpPr>
        <p:spPr/>
        <p:txBody>
          <a:bodyPr/>
          <a:lstStyle/>
          <a:p>
            <a:r>
              <a:rPr lang="en-US" altLang="en-US"/>
              <a:t>If N = 12</a:t>
            </a:r>
          </a:p>
          <a:p>
            <a:r>
              <a:rPr lang="en-US" altLang="en-US"/>
              <a:t>df = N - 1 = 11</a:t>
            </a:r>
          </a:p>
        </p:txBody>
      </p:sp>
      <p:pic>
        <p:nvPicPr>
          <p:cNvPr id="38917" name="Picture 5">
            <a:extLst>
              <a:ext uri="{FF2B5EF4-FFF2-40B4-BE49-F238E27FC236}">
                <a16:creationId xmlns:a16="http://schemas.microsoft.com/office/drawing/2014/main" id="{130571CB-2D42-4C0C-AC51-7A034659D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090" y="3657600"/>
            <a:ext cx="2521857" cy="117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a:extLst>
              <a:ext uri="{FF2B5EF4-FFF2-40B4-BE49-F238E27FC236}">
                <a16:creationId xmlns:a16="http://schemas.microsoft.com/office/drawing/2014/main" id="{3537178C-96BB-4128-A7D4-56E68A9D9F1F}"/>
              </a:ext>
            </a:extLst>
          </p:cNvPr>
          <p:cNvSpPr>
            <a:spLocks noGrp="1" noChangeArrowheads="1"/>
          </p:cNvSpPr>
          <p:nvPr>
            <p:ph type="title"/>
          </p:nvPr>
        </p:nvSpPr>
        <p:spPr/>
        <p:txBody>
          <a:bodyPr>
            <a:normAutofit fontScale="90000"/>
          </a:bodyPr>
          <a:lstStyle/>
          <a:p>
            <a:pPr eaLnBrk="1" hangingPunct="1"/>
            <a:r>
              <a:rPr lang="en-US" altLang="en-US"/>
              <a:t>Compute Standard </a:t>
            </a:r>
            <a:br>
              <a:rPr lang="en-US" altLang="en-US"/>
            </a:br>
            <a:r>
              <a:rPr lang="en-US" altLang="en-US"/>
              <a:t>Error of the Difference</a:t>
            </a:r>
          </a:p>
        </p:txBody>
      </p:sp>
      <p:sp>
        <p:nvSpPr>
          <p:cNvPr id="36869" name="Rectangle 4">
            <a:extLst>
              <a:ext uri="{FF2B5EF4-FFF2-40B4-BE49-F238E27FC236}">
                <a16:creationId xmlns:a16="http://schemas.microsoft.com/office/drawing/2014/main" id="{1FAB4A09-B716-467B-A9DD-88B4C4109F0D}"/>
              </a:ext>
            </a:extLst>
          </p:cNvPr>
          <p:cNvSpPr>
            <a:spLocks noGrp="1" noChangeArrowheads="1"/>
          </p:cNvSpPr>
          <p:nvPr>
            <p:ph type="body" idx="1"/>
          </p:nvPr>
        </p:nvSpPr>
        <p:spPr>
          <a:xfrm>
            <a:off x="702910" y="4224514"/>
            <a:ext cx="7774340" cy="1862667"/>
          </a:xfrm>
          <a:noFill/>
        </p:spPr>
        <p:txBody>
          <a:bodyPr/>
          <a:lstStyle/>
          <a:p>
            <a:pPr algn="ctr" eaLnBrk="1" hangingPunct="1">
              <a:buFontTx/>
              <a:buNone/>
            </a:pPr>
            <a:r>
              <a:rPr lang="en-US" altLang="en-US"/>
              <a:t>Variances are equal, so… </a:t>
            </a:r>
          </a:p>
        </p:txBody>
      </p:sp>
      <p:graphicFrame>
        <p:nvGraphicFramePr>
          <p:cNvPr id="36866" name="Object 2">
            <a:extLst>
              <a:ext uri="{FF2B5EF4-FFF2-40B4-BE49-F238E27FC236}">
                <a16:creationId xmlns:a16="http://schemas.microsoft.com/office/drawing/2014/main" id="{E52F04D1-3F57-4EC9-8E53-E56020BBDF2B}"/>
              </a:ext>
            </a:extLst>
          </p:cNvPr>
          <p:cNvGraphicFramePr>
            <a:graphicFrameLocks noChangeAspect="1"/>
          </p:cNvGraphicFramePr>
          <p:nvPr/>
        </p:nvGraphicFramePr>
        <p:xfrm>
          <a:off x="3374320" y="5020910"/>
          <a:ext cx="1887361" cy="642937"/>
        </p:xfrm>
        <a:graphic>
          <a:graphicData uri="http://schemas.openxmlformats.org/presentationml/2006/ole">
            <mc:AlternateContent xmlns:mc="http://schemas.openxmlformats.org/markup-compatibility/2006">
              <mc:Choice xmlns:v="urn:schemas-microsoft-com:vml" Requires="v">
                <p:oleObj spid="_x0000_s46086" name="Equation" r:id="rId4" imgW="1320800" imgH="482600" progId="Equation.3">
                  <p:embed/>
                </p:oleObj>
              </mc:Choice>
              <mc:Fallback>
                <p:oleObj name="Equation" r:id="rId4" imgW="1320800" imgH="482600" progId="Equation.3">
                  <p:embed/>
                  <p:pic>
                    <p:nvPicPr>
                      <p:cNvPr id="36866" name="Object 2">
                        <a:extLst>
                          <a:ext uri="{FF2B5EF4-FFF2-40B4-BE49-F238E27FC236}">
                            <a16:creationId xmlns:a16="http://schemas.microsoft.com/office/drawing/2014/main" id="{E52F04D1-3F57-4EC9-8E53-E56020BBD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320" y="5020910"/>
                        <a:ext cx="1887361"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3">
            <a:extLst>
              <a:ext uri="{FF2B5EF4-FFF2-40B4-BE49-F238E27FC236}">
                <a16:creationId xmlns:a16="http://schemas.microsoft.com/office/drawing/2014/main" id="{D26E59A8-F7E5-47D7-B18E-B4A93F377950}"/>
              </a:ext>
            </a:extLst>
          </p:cNvPr>
          <p:cNvGraphicFramePr>
            <a:graphicFrameLocks noChangeAspect="1"/>
          </p:cNvGraphicFramePr>
          <p:nvPr/>
        </p:nvGraphicFramePr>
        <p:xfrm>
          <a:off x="372181" y="2480911"/>
          <a:ext cx="8402285" cy="1337909"/>
        </p:xfrm>
        <a:graphic>
          <a:graphicData uri="http://schemas.openxmlformats.org/presentationml/2006/ole">
            <mc:AlternateContent xmlns:mc="http://schemas.openxmlformats.org/markup-compatibility/2006">
              <mc:Choice xmlns:v="urn:schemas-microsoft-com:vml" Requires="v">
                <p:oleObj spid="_x0000_s46087" name="Equation" r:id="rId6" imgW="5880100" imgH="1003300" progId="Equation.3">
                  <p:embed/>
                </p:oleObj>
              </mc:Choice>
              <mc:Fallback>
                <p:oleObj name="Equation" r:id="rId6" imgW="5880100" imgH="1003300" progId="Equation.3">
                  <p:embed/>
                  <p:pic>
                    <p:nvPicPr>
                      <p:cNvPr id="36867" name="Object 3">
                        <a:extLst>
                          <a:ext uri="{FF2B5EF4-FFF2-40B4-BE49-F238E27FC236}">
                            <a16:creationId xmlns:a16="http://schemas.microsoft.com/office/drawing/2014/main" id="{D26E59A8-F7E5-47D7-B18E-B4A93F377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181" y="2480911"/>
                        <a:ext cx="8402285" cy="133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2EDCB00-1525-43C6-BF57-5BA90F0ECB19}"/>
              </a:ext>
            </a:extLst>
          </p:cNvPr>
          <p:cNvSpPr>
            <a:spLocks noGrp="1" noChangeArrowheads="1"/>
          </p:cNvSpPr>
          <p:nvPr>
            <p:ph type="title"/>
          </p:nvPr>
        </p:nvSpPr>
        <p:spPr/>
        <p:txBody>
          <a:bodyPr/>
          <a:lstStyle/>
          <a:p>
            <a:pPr eaLnBrk="1" hangingPunct="1"/>
            <a:r>
              <a:rPr lang="en-US" altLang="en-US"/>
              <a:t>Wait a minute!!!</a:t>
            </a:r>
          </a:p>
        </p:txBody>
      </p:sp>
      <p:sp>
        <p:nvSpPr>
          <p:cNvPr id="38915" name="Rectangle 3">
            <a:extLst>
              <a:ext uri="{FF2B5EF4-FFF2-40B4-BE49-F238E27FC236}">
                <a16:creationId xmlns:a16="http://schemas.microsoft.com/office/drawing/2014/main" id="{8A47C8FD-57BE-4F5E-95C2-3D3C0A5171E7}"/>
              </a:ext>
            </a:extLst>
          </p:cNvPr>
          <p:cNvSpPr>
            <a:spLocks noGrp="1" noChangeArrowheads="1"/>
          </p:cNvSpPr>
          <p:nvPr>
            <p:ph type="body" idx="1"/>
          </p:nvPr>
        </p:nvSpPr>
        <p:spPr/>
        <p:txBody>
          <a:bodyPr/>
          <a:lstStyle/>
          <a:p>
            <a:pPr eaLnBrk="1" hangingPunct="1"/>
            <a:r>
              <a:rPr lang="en-US" altLang="en-US"/>
              <a:t>We have two different variance values</a:t>
            </a:r>
            <a:br>
              <a:rPr lang="en-US" altLang="en-US"/>
            </a:br>
            <a:r>
              <a:rPr lang="en-US" altLang="en-US"/>
              <a:t>For the females: s</a:t>
            </a:r>
            <a:r>
              <a:rPr lang="en-US" altLang="en-US" baseline="30000"/>
              <a:t>2</a:t>
            </a:r>
            <a:r>
              <a:rPr lang="en-US" altLang="en-US"/>
              <a:t> = 2.743</a:t>
            </a:r>
            <a:br>
              <a:rPr lang="en-US" altLang="en-US"/>
            </a:br>
            <a:r>
              <a:rPr lang="en-US" altLang="en-US"/>
              <a:t>For the males:    s</a:t>
            </a:r>
            <a:r>
              <a:rPr lang="en-US" altLang="en-US" baseline="30000"/>
              <a:t>2</a:t>
            </a:r>
            <a:r>
              <a:rPr lang="en-US" altLang="en-US"/>
              <a:t> = 2.985</a:t>
            </a:r>
          </a:p>
          <a:p>
            <a:pPr eaLnBrk="1" hangingPunct="1"/>
            <a:r>
              <a:rPr lang="en-US" altLang="en-US"/>
              <a:t>Which one do we use??</a:t>
            </a:r>
          </a:p>
        </p:txBody>
      </p:sp>
    </p:spTree>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D47BD985-C28D-4B15-BFC1-237168B54584}"/>
              </a:ext>
            </a:extLst>
          </p:cNvPr>
          <p:cNvSpPr>
            <a:spLocks noGrp="1" noChangeArrowheads="1"/>
          </p:cNvSpPr>
          <p:nvPr>
            <p:ph type="title"/>
          </p:nvPr>
        </p:nvSpPr>
        <p:spPr/>
        <p:txBody>
          <a:bodyPr/>
          <a:lstStyle/>
          <a:p>
            <a:pPr eaLnBrk="1" hangingPunct="1"/>
            <a:r>
              <a:rPr lang="en-US" altLang="en-US"/>
              <a:t>Average Them!!</a:t>
            </a:r>
          </a:p>
        </p:txBody>
      </p:sp>
      <p:sp>
        <p:nvSpPr>
          <p:cNvPr id="40965" name="Rectangle 3">
            <a:extLst>
              <a:ext uri="{FF2B5EF4-FFF2-40B4-BE49-F238E27FC236}">
                <a16:creationId xmlns:a16="http://schemas.microsoft.com/office/drawing/2014/main" id="{DE7D8CFD-C9C9-4F80-B1CB-714D5B53EB50}"/>
              </a:ext>
            </a:extLst>
          </p:cNvPr>
          <p:cNvSpPr>
            <a:spLocks noGrp="1" noChangeArrowheads="1"/>
          </p:cNvSpPr>
          <p:nvPr>
            <p:ph type="body" idx="1"/>
          </p:nvPr>
        </p:nvSpPr>
        <p:spPr/>
        <p:txBody>
          <a:bodyPr/>
          <a:lstStyle/>
          <a:p>
            <a:pPr eaLnBrk="1" hangingPunct="1"/>
            <a:r>
              <a:rPr lang="en-US" altLang="en-US"/>
              <a:t>Average the two variances</a:t>
            </a:r>
          </a:p>
          <a:p>
            <a:pPr eaLnBrk="1" hangingPunct="1"/>
            <a:endParaRPr lang="en-US" altLang="en-US"/>
          </a:p>
          <a:p>
            <a:pPr eaLnBrk="1" hangingPunct="1"/>
            <a:endParaRPr lang="en-US" altLang="en-US"/>
          </a:p>
          <a:p>
            <a:pPr eaLnBrk="1" hangingPunct="1"/>
            <a:r>
              <a:rPr lang="en-US" altLang="en-US"/>
              <a:t>For our example:</a:t>
            </a:r>
          </a:p>
        </p:txBody>
      </p:sp>
      <p:graphicFrame>
        <p:nvGraphicFramePr>
          <p:cNvPr id="40962" name="Object 2">
            <a:extLst>
              <a:ext uri="{FF2B5EF4-FFF2-40B4-BE49-F238E27FC236}">
                <a16:creationId xmlns:a16="http://schemas.microsoft.com/office/drawing/2014/main" id="{45187866-7629-4C02-9BE6-C673CF3EEF7F}"/>
              </a:ext>
            </a:extLst>
          </p:cNvPr>
          <p:cNvGraphicFramePr>
            <a:graphicFrameLocks noChangeAspect="1"/>
          </p:cNvGraphicFramePr>
          <p:nvPr/>
        </p:nvGraphicFramePr>
        <p:xfrm>
          <a:off x="2050521" y="4665486"/>
          <a:ext cx="5080000" cy="913694"/>
        </p:xfrm>
        <a:graphic>
          <a:graphicData uri="http://schemas.openxmlformats.org/presentationml/2006/ole">
            <mc:AlternateContent xmlns:mc="http://schemas.openxmlformats.org/markup-compatibility/2006">
              <mc:Choice xmlns:v="urn:schemas-microsoft-com:vml" Requires="v">
                <p:oleObj spid="_x0000_s47110" name="Equation" r:id="rId4" imgW="3556000" imgH="685800" progId="Equation.3">
                  <p:embed/>
                </p:oleObj>
              </mc:Choice>
              <mc:Fallback>
                <p:oleObj name="Equation" r:id="rId4" imgW="3556000" imgH="685800" progId="Equation.3">
                  <p:embed/>
                  <p:pic>
                    <p:nvPicPr>
                      <p:cNvPr id="40962" name="Object 2">
                        <a:extLst>
                          <a:ext uri="{FF2B5EF4-FFF2-40B4-BE49-F238E27FC236}">
                            <a16:creationId xmlns:a16="http://schemas.microsoft.com/office/drawing/2014/main" id="{45187866-7629-4C02-9BE6-C673CF3EE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0521" y="4665486"/>
                        <a:ext cx="5080000" cy="9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a:extLst>
              <a:ext uri="{FF2B5EF4-FFF2-40B4-BE49-F238E27FC236}">
                <a16:creationId xmlns:a16="http://schemas.microsoft.com/office/drawing/2014/main" id="{171DE1C2-FA98-454D-B142-1C4ED78ED286}"/>
              </a:ext>
            </a:extLst>
          </p:cNvPr>
          <p:cNvGraphicFramePr>
            <a:graphicFrameLocks noChangeAspect="1"/>
          </p:cNvGraphicFramePr>
          <p:nvPr/>
        </p:nvGraphicFramePr>
        <p:xfrm>
          <a:off x="3166181" y="2810757"/>
          <a:ext cx="2485319" cy="965729"/>
        </p:xfrm>
        <a:graphic>
          <a:graphicData uri="http://schemas.openxmlformats.org/presentationml/2006/ole">
            <mc:AlternateContent xmlns:mc="http://schemas.openxmlformats.org/markup-compatibility/2006">
              <mc:Choice xmlns:v="urn:schemas-microsoft-com:vml" Requires="v">
                <p:oleObj spid="_x0000_s47111" name="Equation" r:id="rId6" imgW="1739900" imgH="723900" progId="Equation.3">
                  <p:embed/>
                </p:oleObj>
              </mc:Choice>
              <mc:Fallback>
                <p:oleObj name="Equation" r:id="rId6" imgW="1739900" imgH="723900" progId="Equation.3">
                  <p:embed/>
                  <p:pic>
                    <p:nvPicPr>
                      <p:cNvPr id="40963" name="Object 3">
                        <a:extLst>
                          <a:ext uri="{FF2B5EF4-FFF2-40B4-BE49-F238E27FC236}">
                            <a16:creationId xmlns:a16="http://schemas.microsoft.com/office/drawing/2014/main" id="{171DE1C2-FA98-454D-B142-1C4ED78ED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6181" y="2810757"/>
                        <a:ext cx="2485319" cy="96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60028069-DC6D-4427-AFD5-E004D7F0932E}"/>
              </a:ext>
            </a:extLst>
          </p:cNvPr>
          <p:cNvSpPr>
            <a:spLocks noGrp="1" noChangeArrowheads="1"/>
          </p:cNvSpPr>
          <p:nvPr>
            <p:ph type="title"/>
          </p:nvPr>
        </p:nvSpPr>
        <p:spPr/>
        <p:txBody>
          <a:bodyPr>
            <a:normAutofit fontScale="90000"/>
          </a:bodyPr>
          <a:lstStyle/>
          <a:p>
            <a:pPr eaLnBrk="1" hangingPunct="1"/>
            <a:r>
              <a:rPr lang="en-US" altLang="en-US"/>
              <a:t>Standard Error </a:t>
            </a:r>
            <a:br>
              <a:rPr lang="en-US" altLang="en-US"/>
            </a:br>
            <a:r>
              <a:rPr lang="en-US" altLang="en-US"/>
              <a:t>of the Difference</a:t>
            </a:r>
          </a:p>
        </p:txBody>
      </p:sp>
      <p:graphicFrame>
        <p:nvGraphicFramePr>
          <p:cNvPr id="43010" name="Object 2">
            <a:extLst>
              <a:ext uri="{FF2B5EF4-FFF2-40B4-BE49-F238E27FC236}">
                <a16:creationId xmlns:a16="http://schemas.microsoft.com/office/drawing/2014/main" id="{7BFF27B4-2C1E-4EB2-BA17-CE3B647F59B6}"/>
              </a:ext>
            </a:extLst>
          </p:cNvPr>
          <p:cNvGraphicFramePr>
            <a:graphicFrameLocks noChangeAspect="1"/>
          </p:cNvGraphicFramePr>
          <p:nvPr/>
        </p:nvGraphicFramePr>
        <p:xfrm>
          <a:off x="2219855" y="2379486"/>
          <a:ext cx="4101042" cy="1646591"/>
        </p:xfrm>
        <a:graphic>
          <a:graphicData uri="http://schemas.openxmlformats.org/presentationml/2006/ole">
            <mc:AlternateContent xmlns:mc="http://schemas.openxmlformats.org/markup-compatibility/2006">
              <mc:Choice xmlns:v="urn:schemas-microsoft-com:vml" Requires="v">
                <p:oleObj spid="_x0000_s48134" name="Equation" r:id="rId4" imgW="1003300" imgH="431800" progId="Equation.3">
                  <p:embed/>
                </p:oleObj>
              </mc:Choice>
              <mc:Fallback>
                <p:oleObj name="Equation" r:id="rId4" imgW="1003300" imgH="431800" progId="Equation.3">
                  <p:embed/>
                  <p:pic>
                    <p:nvPicPr>
                      <p:cNvPr id="43010" name="Object 2">
                        <a:extLst>
                          <a:ext uri="{FF2B5EF4-FFF2-40B4-BE49-F238E27FC236}">
                            <a16:creationId xmlns:a16="http://schemas.microsoft.com/office/drawing/2014/main" id="{7BFF27B4-2C1E-4EB2-BA17-CE3B647F5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855" y="2379486"/>
                        <a:ext cx="4101042" cy="164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1" name="Object 3">
            <a:extLst>
              <a:ext uri="{FF2B5EF4-FFF2-40B4-BE49-F238E27FC236}">
                <a16:creationId xmlns:a16="http://schemas.microsoft.com/office/drawing/2014/main" id="{58F1BBCF-5060-4F2F-8660-49E00F9E860D}"/>
              </a:ext>
            </a:extLst>
          </p:cNvPr>
          <p:cNvGraphicFramePr>
            <a:graphicFrameLocks noChangeAspect="1"/>
          </p:cNvGraphicFramePr>
          <p:nvPr/>
        </p:nvGraphicFramePr>
        <p:xfrm>
          <a:off x="2174876" y="4242153"/>
          <a:ext cx="4390319" cy="1489604"/>
        </p:xfrm>
        <a:graphic>
          <a:graphicData uri="http://schemas.openxmlformats.org/presentationml/2006/ole">
            <mc:AlternateContent xmlns:mc="http://schemas.openxmlformats.org/markup-compatibility/2006">
              <mc:Choice xmlns:v="urn:schemas-microsoft-com:vml" Requires="v">
                <p:oleObj spid="_x0000_s48135" name="Equation" r:id="rId6" imgW="1117600" imgH="406400" progId="Equation.3">
                  <p:embed/>
                </p:oleObj>
              </mc:Choice>
              <mc:Fallback>
                <p:oleObj name="Equation" r:id="rId6" imgW="1117600" imgH="406400" progId="Equation.3">
                  <p:embed/>
                  <p:pic>
                    <p:nvPicPr>
                      <p:cNvPr id="43011" name="Object 3">
                        <a:extLst>
                          <a:ext uri="{FF2B5EF4-FFF2-40B4-BE49-F238E27FC236}">
                            <a16:creationId xmlns:a16="http://schemas.microsoft.com/office/drawing/2014/main" id="{58F1BBCF-5060-4F2F-8660-49E00F9E86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876" y="4242153"/>
                        <a:ext cx="4390319" cy="148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08D296D2-1FD2-4799-BAAB-7D84C0C05881}"/>
              </a:ext>
            </a:extLst>
          </p:cNvPr>
          <p:cNvSpPr>
            <a:spLocks noGrp="1" noChangeArrowheads="1"/>
          </p:cNvSpPr>
          <p:nvPr>
            <p:ph type="title"/>
          </p:nvPr>
        </p:nvSpPr>
        <p:spPr/>
        <p:txBody>
          <a:bodyPr>
            <a:normAutofit fontScale="90000"/>
          </a:bodyPr>
          <a:lstStyle/>
          <a:p>
            <a:pPr eaLnBrk="1" hangingPunct="1"/>
            <a:r>
              <a:rPr lang="en-US" altLang="en-US"/>
              <a:t>Estimated Standard Error </a:t>
            </a:r>
            <a:br>
              <a:rPr lang="en-US" altLang="en-US"/>
            </a:br>
            <a:r>
              <a:rPr lang="en-US" altLang="en-US"/>
              <a:t>of the Difference</a:t>
            </a:r>
          </a:p>
        </p:txBody>
      </p:sp>
      <p:sp>
        <p:nvSpPr>
          <p:cNvPr id="45060" name="Rectangle 3">
            <a:extLst>
              <a:ext uri="{FF2B5EF4-FFF2-40B4-BE49-F238E27FC236}">
                <a16:creationId xmlns:a16="http://schemas.microsoft.com/office/drawing/2014/main" id="{604211F5-FBE6-4633-98BC-C0DE650E2C9D}"/>
              </a:ext>
            </a:extLst>
          </p:cNvPr>
          <p:cNvSpPr>
            <a:spLocks noGrp="1" noChangeArrowheads="1"/>
          </p:cNvSpPr>
          <p:nvPr>
            <p:ph type="body" idx="1"/>
          </p:nvPr>
        </p:nvSpPr>
        <p:spPr/>
        <p:txBody>
          <a:bodyPr/>
          <a:lstStyle/>
          <a:p>
            <a:pPr eaLnBrk="1" hangingPunct="1"/>
            <a:endParaRPr lang="en-US" altLang="en-US"/>
          </a:p>
          <a:p>
            <a:pPr eaLnBrk="1" hangingPunct="1">
              <a:buFontTx/>
              <a:buNone/>
            </a:pPr>
            <a:r>
              <a:rPr lang="en-US" altLang="en-US"/>
              <a:t>n</a:t>
            </a:r>
            <a:r>
              <a:rPr lang="en-US" altLang="en-US" baseline="-25000"/>
              <a:t>1</a:t>
            </a:r>
            <a:r>
              <a:rPr lang="en-US" altLang="en-US"/>
              <a:t> = 17 and n</a:t>
            </a:r>
            <a:r>
              <a:rPr lang="en-US" altLang="en-US" baseline="-25000"/>
              <a:t>2</a:t>
            </a:r>
            <a:r>
              <a:rPr lang="en-US" altLang="en-US"/>
              <a:t> = 17, so n = 17 </a:t>
            </a:r>
          </a:p>
        </p:txBody>
      </p:sp>
      <p:graphicFrame>
        <p:nvGraphicFramePr>
          <p:cNvPr id="45058" name="Object 2">
            <a:extLst>
              <a:ext uri="{FF2B5EF4-FFF2-40B4-BE49-F238E27FC236}">
                <a16:creationId xmlns:a16="http://schemas.microsoft.com/office/drawing/2014/main" id="{8B517704-9523-42D2-9C58-491831715146}"/>
              </a:ext>
            </a:extLst>
          </p:cNvPr>
          <p:cNvGraphicFramePr>
            <a:graphicFrameLocks noChangeAspect="1"/>
          </p:cNvGraphicFramePr>
          <p:nvPr/>
        </p:nvGraphicFramePr>
        <p:xfrm>
          <a:off x="1040695" y="3750910"/>
          <a:ext cx="6622521" cy="1185333"/>
        </p:xfrm>
        <a:graphic>
          <a:graphicData uri="http://schemas.openxmlformats.org/presentationml/2006/ole">
            <mc:AlternateContent xmlns:mc="http://schemas.openxmlformats.org/markup-compatibility/2006">
              <mc:Choice xmlns:v="urn:schemas-microsoft-com:vml" Requires="v">
                <p:oleObj spid="_x0000_s49156" name="Equation" r:id="rId4" imgW="4635500" imgH="889000" progId="Equation.3">
                  <p:embed/>
                </p:oleObj>
              </mc:Choice>
              <mc:Fallback>
                <p:oleObj name="Equation" r:id="rId4" imgW="4635500" imgH="889000" progId="Equation.3">
                  <p:embed/>
                  <p:pic>
                    <p:nvPicPr>
                      <p:cNvPr id="45058" name="Object 2">
                        <a:extLst>
                          <a:ext uri="{FF2B5EF4-FFF2-40B4-BE49-F238E27FC236}">
                            <a16:creationId xmlns:a16="http://schemas.microsoft.com/office/drawing/2014/main" id="{8B517704-9523-42D2-9C58-491831715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695" y="3750910"/>
                        <a:ext cx="6622521" cy="118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1000"/>
    </mc:Choice>
    <mc:Fallback xmlns="">
      <p:transition spd="slow" advTm="11000"/>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8DDBCE61-3E87-470F-9DA7-25B70EE6FFEE}"/>
              </a:ext>
            </a:extLst>
          </p:cNvPr>
          <p:cNvSpPr>
            <a:spLocks noGrp="1" noChangeArrowheads="1"/>
          </p:cNvSpPr>
          <p:nvPr>
            <p:ph type="title"/>
          </p:nvPr>
        </p:nvSpPr>
        <p:spPr/>
        <p:txBody>
          <a:bodyPr/>
          <a:lstStyle/>
          <a:p>
            <a:pPr eaLnBrk="1" hangingPunct="1"/>
            <a:r>
              <a:rPr lang="en-US" altLang="en-US"/>
              <a:t>Calculating t</a:t>
            </a:r>
          </a:p>
        </p:txBody>
      </p:sp>
      <p:grpSp>
        <p:nvGrpSpPr>
          <p:cNvPr id="47108" name="Group 9">
            <a:extLst>
              <a:ext uri="{FF2B5EF4-FFF2-40B4-BE49-F238E27FC236}">
                <a16:creationId xmlns:a16="http://schemas.microsoft.com/office/drawing/2014/main" id="{04E6352F-0A92-4B5B-B2F5-F9BE304E2E0F}"/>
              </a:ext>
            </a:extLst>
          </p:cNvPr>
          <p:cNvGrpSpPr>
            <a:grpSpLocks/>
          </p:cNvGrpSpPr>
          <p:nvPr/>
        </p:nvGrpSpPr>
        <p:grpSpPr bwMode="auto">
          <a:xfrm>
            <a:off x="2326569" y="2044347"/>
            <a:ext cx="4290660" cy="1325563"/>
            <a:chOff x="1026" y="1721"/>
            <a:chExt cx="1892" cy="626"/>
          </a:xfrm>
        </p:grpSpPr>
        <p:sp>
          <p:nvSpPr>
            <p:cNvPr id="47116" name="Text Box 5">
              <a:extLst>
                <a:ext uri="{FF2B5EF4-FFF2-40B4-BE49-F238E27FC236}">
                  <a16:creationId xmlns:a16="http://schemas.microsoft.com/office/drawing/2014/main" id="{9A40206D-0E97-41B1-8C47-DA27FA34D60F}"/>
                </a:ext>
              </a:extLst>
            </p:cNvPr>
            <p:cNvSpPr txBox="1">
              <a:spLocks noChangeArrowheads="1"/>
            </p:cNvSpPr>
            <p:nvPr/>
          </p:nvSpPr>
          <p:spPr bwMode="auto">
            <a:xfrm>
              <a:off x="1026" y="1909"/>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47117" name="Text Box 6">
              <a:extLst>
                <a:ext uri="{FF2B5EF4-FFF2-40B4-BE49-F238E27FC236}">
                  <a16:creationId xmlns:a16="http://schemas.microsoft.com/office/drawing/2014/main" id="{DF198ECF-2A29-4182-AE89-DA0F6CE51FAE}"/>
                </a:ext>
              </a:extLst>
            </p:cNvPr>
            <p:cNvSpPr txBox="1">
              <a:spLocks noChangeArrowheads="1"/>
            </p:cNvSpPr>
            <p:nvPr/>
          </p:nvSpPr>
          <p:spPr bwMode="auto">
            <a:xfrm>
              <a:off x="1585" y="1721"/>
              <a:ext cx="1257"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M</a:t>
              </a:r>
              <a:r>
                <a:rPr lang="en-US" altLang="en-US" sz="3334" baseline="-25000"/>
                <a:t>females</a:t>
              </a:r>
              <a:r>
                <a:rPr lang="en-US" altLang="en-US" sz="3334"/>
                <a:t> - M</a:t>
              </a:r>
              <a:r>
                <a:rPr lang="en-US" altLang="en-US" sz="3334" baseline="-25000"/>
                <a:t>males</a:t>
              </a:r>
              <a:endParaRPr lang="en-US" altLang="en-US" sz="3334"/>
            </a:p>
            <a:p>
              <a:pPr algn="ctr">
                <a:lnSpc>
                  <a:spcPct val="120000"/>
                </a:lnSpc>
              </a:pPr>
              <a:endParaRPr lang="en-US" altLang="en-US" sz="3334"/>
            </a:p>
          </p:txBody>
        </p:sp>
        <p:sp>
          <p:nvSpPr>
            <p:cNvPr id="47118" name="Line 7">
              <a:extLst>
                <a:ext uri="{FF2B5EF4-FFF2-40B4-BE49-F238E27FC236}">
                  <a16:creationId xmlns:a16="http://schemas.microsoft.com/office/drawing/2014/main" id="{D50A522A-9E48-4BEC-9CE3-959770562597}"/>
                </a:ext>
              </a:extLst>
            </p:cNvPr>
            <p:cNvSpPr>
              <a:spLocks noChangeShapeType="1"/>
            </p:cNvSpPr>
            <p:nvPr/>
          </p:nvSpPr>
          <p:spPr bwMode="auto">
            <a:xfrm flipV="1">
              <a:off x="1510" y="2053"/>
              <a:ext cx="14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aphicFrame>
          <p:nvGraphicFramePr>
            <p:cNvPr id="47106" name="Object 2">
              <a:extLst>
                <a:ext uri="{FF2B5EF4-FFF2-40B4-BE49-F238E27FC236}">
                  <a16:creationId xmlns:a16="http://schemas.microsoft.com/office/drawing/2014/main" id="{D95BAD5C-9770-48B1-BFF1-53E9DE9F6628}"/>
                </a:ext>
              </a:extLst>
            </p:cNvPr>
            <p:cNvGraphicFramePr>
              <a:graphicFrameLocks noChangeAspect="1"/>
            </p:cNvGraphicFramePr>
            <p:nvPr/>
          </p:nvGraphicFramePr>
          <p:xfrm>
            <a:off x="1977" y="2051"/>
            <a:ext cx="496" cy="296"/>
          </p:xfrm>
          <a:graphic>
            <a:graphicData uri="http://schemas.openxmlformats.org/presentationml/2006/ole">
              <mc:AlternateContent xmlns:mc="http://schemas.openxmlformats.org/markup-compatibility/2006">
                <mc:Choice xmlns:v="urn:schemas-microsoft-com:vml" Requires="v">
                  <p:oleObj spid="_x0000_s50180" name="Equation" r:id="rId6" imgW="787400" imgH="469900" progId="Equation.3">
                    <p:embed/>
                  </p:oleObj>
                </mc:Choice>
                <mc:Fallback>
                  <p:oleObj name="Equation" r:id="rId6" imgW="787400" imgH="469900" progId="Equation.3">
                    <p:embed/>
                    <p:pic>
                      <p:nvPicPr>
                        <p:cNvPr id="47106" name="Object 2">
                          <a:extLst>
                            <a:ext uri="{FF2B5EF4-FFF2-40B4-BE49-F238E27FC236}">
                              <a16:creationId xmlns:a16="http://schemas.microsoft.com/office/drawing/2014/main" id="{D95BAD5C-9770-48B1-BFF1-53E9DE9F66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7" y="2051"/>
                          <a:ext cx="49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109" name="Group 20">
            <a:extLst>
              <a:ext uri="{FF2B5EF4-FFF2-40B4-BE49-F238E27FC236}">
                <a16:creationId xmlns:a16="http://schemas.microsoft.com/office/drawing/2014/main" id="{4E23E495-3A01-474E-9602-937B4729644F}"/>
              </a:ext>
            </a:extLst>
          </p:cNvPr>
          <p:cNvGrpSpPr>
            <a:grpSpLocks/>
          </p:cNvGrpSpPr>
          <p:nvPr/>
        </p:nvGrpSpPr>
        <p:grpSpPr bwMode="auto">
          <a:xfrm>
            <a:off x="2326569" y="3481917"/>
            <a:ext cx="4290660" cy="1269823"/>
            <a:chOff x="1045" y="1465"/>
            <a:chExt cx="1892" cy="600"/>
          </a:xfrm>
        </p:grpSpPr>
        <p:sp>
          <p:nvSpPr>
            <p:cNvPr id="47113" name="Text Box 12">
              <a:extLst>
                <a:ext uri="{FF2B5EF4-FFF2-40B4-BE49-F238E27FC236}">
                  <a16:creationId xmlns:a16="http://schemas.microsoft.com/office/drawing/2014/main" id="{67DF194F-0D12-4CA9-AAD3-305EA3DBAEEC}"/>
                </a:ext>
              </a:extLst>
            </p:cNvPr>
            <p:cNvSpPr txBox="1">
              <a:spLocks noChangeArrowheads="1"/>
            </p:cNvSpPr>
            <p:nvPr/>
          </p:nvSpPr>
          <p:spPr bwMode="auto">
            <a:xfrm>
              <a:off x="1045" y="1653"/>
              <a:ext cx="33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47114" name="Text Box 13">
              <a:extLst>
                <a:ext uri="{FF2B5EF4-FFF2-40B4-BE49-F238E27FC236}">
                  <a16:creationId xmlns:a16="http://schemas.microsoft.com/office/drawing/2014/main" id="{B357E84E-9225-4ACA-A945-24EFEFDEED18}"/>
                </a:ext>
              </a:extLst>
            </p:cNvPr>
            <p:cNvSpPr txBox="1">
              <a:spLocks noChangeArrowheads="1"/>
            </p:cNvSpPr>
            <p:nvPr/>
          </p:nvSpPr>
          <p:spPr bwMode="auto">
            <a:xfrm>
              <a:off x="1934" y="1465"/>
              <a:ext cx="599"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lnSpc>
                  <a:spcPct val="120000"/>
                </a:lnSpc>
              </a:pPr>
              <a:r>
                <a:rPr lang="en-US" altLang="en-US" sz="3334"/>
                <a:t>1.470</a:t>
              </a:r>
            </a:p>
            <a:p>
              <a:pPr algn="ctr">
                <a:lnSpc>
                  <a:spcPct val="120000"/>
                </a:lnSpc>
              </a:pPr>
              <a:r>
                <a:rPr lang="en-US" altLang="en-US" sz="3334"/>
                <a:t>0.5805</a:t>
              </a:r>
            </a:p>
          </p:txBody>
        </p:sp>
        <p:sp>
          <p:nvSpPr>
            <p:cNvPr id="47115" name="Line 14">
              <a:extLst>
                <a:ext uri="{FF2B5EF4-FFF2-40B4-BE49-F238E27FC236}">
                  <a16:creationId xmlns:a16="http://schemas.microsoft.com/office/drawing/2014/main" id="{C8CC673F-E32E-4B3F-9ECE-9B20BCE75C2A}"/>
                </a:ext>
              </a:extLst>
            </p:cNvPr>
            <p:cNvSpPr>
              <a:spLocks noChangeShapeType="1"/>
            </p:cNvSpPr>
            <p:nvPr/>
          </p:nvSpPr>
          <p:spPr bwMode="auto">
            <a:xfrm flipV="1">
              <a:off x="1529" y="1797"/>
              <a:ext cx="14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grpSp>
      <p:sp>
        <p:nvSpPr>
          <p:cNvPr id="47110" name="Text Box 19">
            <a:extLst>
              <a:ext uri="{FF2B5EF4-FFF2-40B4-BE49-F238E27FC236}">
                <a16:creationId xmlns:a16="http://schemas.microsoft.com/office/drawing/2014/main" id="{493AD2C3-51A3-473E-ADC6-DF841CE47B8E}"/>
              </a:ext>
            </a:extLst>
          </p:cNvPr>
          <p:cNvSpPr txBox="1">
            <a:spLocks noChangeArrowheads="1"/>
          </p:cNvSpPr>
          <p:nvPr/>
        </p:nvSpPr>
        <p:spPr bwMode="auto">
          <a:xfrm>
            <a:off x="2326569" y="5154083"/>
            <a:ext cx="762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t>t = </a:t>
            </a:r>
          </a:p>
        </p:txBody>
      </p:sp>
      <p:sp>
        <p:nvSpPr>
          <p:cNvPr id="47111" name="Text Box 21">
            <a:extLst>
              <a:ext uri="{FF2B5EF4-FFF2-40B4-BE49-F238E27FC236}">
                <a16:creationId xmlns:a16="http://schemas.microsoft.com/office/drawing/2014/main" id="{75FCA552-F4E9-449B-B2D9-C9BE5249E156}"/>
              </a:ext>
            </a:extLst>
          </p:cNvPr>
          <p:cNvSpPr txBox="1">
            <a:spLocks noChangeArrowheads="1"/>
          </p:cNvSpPr>
          <p:nvPr/>
        </p:nvSpPr>
        <p:spPr bwMode="auto">
          <a:xfrm>
            <a:off x="3553355" y="5196417"/>
            <a:ext cx="3070931"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spcBef>
                <a:spcPct val="50000"/>
              </a:spcBef>
            </a:pPr>
            <a:r>
              <a:rPr lang="en-US" altLang="en-US" sz="3334"/>
              <a:t>2.533</a:t>
            </a:r>
          </a:p>
        </p:txBody>
      </p:sp>
      <p:pic>
        <p:nvPicPr>
          <p:cNvPr id="73750" name="Picture 22">
            <a:hlinkClick r:id="" action="ppaction://media"/>
            <a:extLst>
              <a:ext uri="{FF2B5EF4-FFF2-40B4-BE49-F238E27FC236}">
                <a16:creationId xmlns:a16="http://schemas.microsoft.com/office/drawing/2014/main" id="{A99300B6-E9E9-455C-B13E-C594EA3A1403}"/>
              </a:ext>
            </a:extLst>
          </p:cNvPr>
          <p:cNvPicPr>
            <a:picLocks noChangeAspect="1" noChangeArrowheads="1"/>
          </p:cNvPicPr>
          <p:nvPr>
            <a:audioFile r:link="rId3"/>
            <p:extLst>
              <p:ext uri="{DAA4B4D4-6D71-4841-9C94-3DE7FCFB9230}">
                <p14:media xmlns:p14="http://schemas.microsoft.com/office/powerpoint/2010/main" r:embed="rId2"/>
              </p:ext>
            </p:extLst>
          </p:nvPr>
        </p:nvPicPr>
        <p:blipFill>
          <a:blip r:embed="rId8">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3000"/>
    </mc:Choice>
    <mc:Fallback xmlns="">
      <p:transition spd="slow" advTm="23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3475" fill="hold"/>
                                        <p:tgtEl>
                                          <p:spTgt spid="737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3750"/>
                </p:tgtEl>
              </p:cMediaNode>
            </p:audio>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87287CC-959E-48ED-8A63-CBD1A2E4652D}"/>
              </a:ext>
            </a:extLst>
          </p:cNvPr>
          <p:cNvSpPr>
            <a:spLocks noGrp="1" noChangeArrowheads="1"/>
          </p:cNvSpPr>
          <p:nvPr>
            <p:ph type="title"/>
          </p:nvPr>
        </p:nvSpPr>
        <p:spPr/>
        <p:txBody>
          <a:bodyPr/>
          <a:lstStyle/>
          <a:p>
            <a:pPr eaLnBrk="1" hangingPunct="1"/>
            <a:r>
              <a:rPr lang="en-US" altLang="en-US"/>
              <a:t>Testing the Statistic</a:t>
            </a:r>
          </a:p>
        </p:txBody>
      </p:sp>
      <p:sp>
        <p:nvSpPr>
          <p:cNvPr id="49155" name="Rectangle 3">
            <a:extLst>
              <a:ext uri="{FF2B5EF4-FFF2-40B4-BE49-F238E27FC236}">
                <a16:creationId xmlns:a16="http://schemas.microsoft.com/office/drawing/2014/main" id="{77539166-B4C5-4396-963A-BF46A5F30A77}"/>
              </a:ext>
            </a:extLst>
          </p:cNvPr>
          <p:cNvSpPr>
            <a:spLocks noGrp="1" noChangeArrowheads="1"/>
          </p:cNvSpPr>
          <p:nvPr>
            <p:ph type="body" idx="1"/>
          </p:nvPr>
        </p:nvSpPr>
        <p:spPr/>
        <p:txBody>
          <a:bodyPr/>
          <a:lstStyle/>
          <a:p>
            <a:pPr eaLnBrk="1" hangingPunct="1"/>
            <a:r>
              <a:rPr lang="en-US" altLang="en-US"/>
              <a:t>Probability of t = 2.53 or larger?</a:t>
            </a:r>
          </a:p>
          <a:p>
            <a:pPr eaLnBrk="1" hangingPunct="1"/>
            <a:r>
              <a:rPr lang="en-US" altLang="en-US"/>
              <a:t>Degrees of freedom</a:t>
            </a:r>
          </a:p>
          <a:p>
            <a:pPr lvl="1" eaLnBrk="1" hangingPunct="1">
              <a:buFontTx/>
              <a:buNone/>
            </a:pPr>
            <a:r>
              <a:rPr lang="en-US" altLang="en-US">
                <a:ea typeface="ＭＳ Ｐゴシック" panose="020B0600070205080204" pitchFamily="34" charset="-128"/>
              </a:rPr>
              <a:t>	df = (n</a:t>
            </a:r>
            <a:r>
              <a:rPr lang="en-US" altLang="en-US" baseline="-25000">
                <a:ea typeface="ＭＳ Ｐゴシック" panose="020B0600070205080204" pitchFamily="34" charset="-128"/>
              </a:rPr>
              <a:t>1</a:t>
            </a:r>
            <a:r>
              <a:rPr lang="en-US" altLang="en-US">
                <a:ea typeface="ＭＳ Ｐゴシック" panose="020B0600070205080204" pitchFamily="34" charset="-128"/>
              </a:rPr>
              <a:t> - 1) + (n</a:t>
            </a:r>
            <a:r>
              <a:rPr lang="en-US" altLang="en-US" baseline="-25000">
                <a:ea typeface="ＭＳ Ｐゴシック" panose="020B0600070205080204" pitchFamily="34" charset="-128"/>
              </a:rPr>
              <a:t>2</a:t>
            </a:r>
            <a:r>
              <a:rPr lang="en-US" altLang="en-US">
                <a:ea typeface="ＭＳ Ｐゴシック" panose="020B0600070205080204" pitchFamily="34" charset="-128"/>
              </a:rPr>
              <a:t> - 1) </a:t>
            </a:r>
            <a:br>
              <a:rPr lang="en-US" altLang="en-US">
                <a:ea typeface="ＭＳ Ｐゴシック" panose="020B0600070205080204" pitchFamily="34" charset="-128"/>
              </a:rPr>
            </a:br>
            <a:r>
              <a:rPr lang="en-US" altLang="en-US">
                <a:ea typeface="ＭＳ Ｐゴシック" panose="020B0600070205080204" pitchFamily="34" charset="-128"/>
              </a:rPr>
              <a:t>df = (17- 1) + (17- 1)</a:t>
            </a:r>
            <a:br>
              <a:rPr lang="en-US" altLang="en-US">
                <a:ea typeface="ＭＳ Ｐゴシック" panose="020B0600070205080204" pitchFamily="34" charset="-128"/>
              </a:rPr>
            </a:br>
            <a:r>
              <a:rPr lang="en-US" altLang="en-US">
                <a:ea typeface="ＭＳ Ｐゴシック" panose="020B0600070205080204" pitchFamily="34" charset="-128"/>
              </a:rPr>
              <a:t>df = 32</a:t>
            </a:r>
          </a:p>
        </p:txBody>
      </p:sp>
    </p:spTree>
  </p:cSld>
  <p:clrMapOvr>
    <a:masterClrMapping/>
  </p:clrMapOvr>
  <mc:AlternateContent xmlns:mc="http://schemas.openxmlformats.org/markup-compatibility/2006" xmlns:p14="http://schemas.microsoft.com/office/powerpoint/2010/main">
    <mc:Choice Requires="p14">
      <p:transition spd="slow" p14:dur="2000" advTm="31000"/>
    </mc:Choice>
    <mc:Fallback xmlns="">
      <p:transition spd="slow" advTm="31000"/>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E056489-80EF-435E-975E-AE5DA9FE1FE3}"/>
              </a:ext>
            </a:extLst>
          </p:cNvPr>
          <p:cNvSpPr>
            <a:spLocks noGrp="1" noChangeArrowheads="1"/>
          </p:cNvSpPr>
          <p:nvPr>
            <p:ph type="title"/>
          </p:nvPr>
        </p:nvSpPr>
        <p:spPr/>
        <p:txBody>
          <a:bodyPr/>
          <a:lstStyle/>
          <a:p>
            <a:pPr eaLnBrk="1" hangingPunct="1"/>
            <a:r>
              <a:rPr lang="en-US" altLang="en-US"/>
              <a:t>Back to Our Example</a:t>
            </a:r>
          </a:p>
        </p:txBody>
      </p:sp>
      <p:sp>
        <p:nvSpPr>
          <p:cNvPr id="55299" name="Rectangle 3">
            <a:extLst>
              <a:ext uri="{FF2B5EF4-FFF2-40B4-BE49-F238E27FC236}">
                <a16:creationId xmlns:a16="http://schemas.microsoft.com/office/drawing/2014/main" id="{9A2B1593-1629-4641-BCC1-458F122391D6}"/>
              </a:ext>
            </a:extLst>
          </p:cNvPr>
          <p:cNvSpPr>
            <a:spLocks noGrp="1" noChangeArrowheads="1"/>
          </p:cNvSpPr>
          <p:nvPr>
            <p:ph type="body" idx="1"/>
          </p:nvPr>
        </p:nvSpPr>
        <p:spPr/>
        <p:txBody>
          <a:bodyPr/>
          <a:lstStyle/>
          <a:p>
            <a:pPr eaLnBrk="1" hangingPunct="1"/>
            <a:r>
              <a:rPr lang="en-US" altLang="en-US"/>
              <a:t>M</a:t>
            </a:r>
            <a:r>
              <a:rPr lang="en-US" altLang="en-US" baseline="-25000"/>
              <a:t>Females</a:t>
            </a:r>
            <a:r>
              <a:rPr lang="en-US" altLang="en-US"/>
              <a:t> - M</a:t>
            </a:r>
            <a:r>
              <a:rPr lang="en-US" altLang="en-US" baseline="-25000"/>
              <a:t>Males</a:t>
            </a:r>
            <a:r>
              <a:rPr lang="en-US" altLang="en-US"/>
              <a:t> = 1.47</a:t>
            </a:r>
          </a:p>
          <a:p>
            <a:pPr eaLnBrk="1" hangingPunct="1"/>
            <a:r>
              <a:rPr lang="en-US" altLang="en-US"/>
              <a:t>p = 0.0164</a:t>
            </a:r>
          </a:p>
        </p:txBody>
      </p:sp>
      <p:pic>
        <p:nvPicPr>
          <p:cNvPr id="55300" name="Picture 4">
            <a:extLst>
              <a:ext uri="{FF2B5EF4-FFF2-40B4-BE49-F238E27FC236}">
                <a16:creationId xmlns:a16="http://schemas.microsoft.com/office/drawing/2014/main" id="{C35A7EEA-BE0E-4F79-B75A-E4B1753F3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035" y="2961569"/>
            <a:ext cx="2209271" cy="144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Differences between two means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3539004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9E1BE4B4-E840-4416-83E2-A09A32165228}"/>
              </a:ext>
            </a:extLst>
          </p:cNvPr>
          <p:cNvSpPr>
            <a:spLocks noGrp="1" noChangeArrowheads="1"/>
          </p:cNvSpPr>
          <p:nvPr>
            <p:ph type="title"/>
          </p:nvPr>
        </p:nvSpPr>
        <p:spPr/>
        <p:txBody>
          <a:bodyPr/>
          <a:lstStyle/>
          <a:p>
            <a:pPr eaLnBrk="1" hangingPunct="1"/>
            <a:r>
              <a:rPr lang="en-US" altLang="en-US"/>
              <a:t>Weapons and Aggression Study</a:t>
            </a:r>
          </a:p>
        </p:txBody>
      </p:sp>
      <p:graphicFrame>
        <p:nvGraphicFramePr>
          <p:cNvPr id="1026" name="Object 2">
            <a:extLst>
              <a:ext uri="{FF2B5EF4-FFF2-40B4-BE49-F238E27FC236}">
                <a16:creationId xmlns:a16="http://schemas.microsoft.com/office/drawing/2014/main" id="{2A5D6C15-FEAA-408A-B4C9-45B9528FC653}"/>
              </a:ext>
            </a:extLst>
          </p:cNvPr>
          <p:cNvGraphicFramePr>
            <a:graphicFrameLocks noGrp="1" noChangeAspect="1"/>
          </p:cNvGraphicFramePr>
          <p:nvPr>
            <p:ph idx="1"/>
          </p:nvPr>
        </p:nvGraphicFramePr>
        <p:xfrm>
          <a:off x="1415522" y="1905000"/>
          <a:ext cx="6422319" cy="4252736"/>
        </p:xfrm>
        <a:graphic>
          <a:graphicData uri="http://schemas.openxmlformats.org/presentationml/2006/ole">
            <mc:AlternateContent xmlns:mc="http://schemas.openxmlformats.org/markup-compatibility/2006">
              <mc:Choice xmlns:v="urn:schemas-microsoft-com:vml" Requires="v">
                <p:oleObj spid="_x0000_s51204" name="Bitmap Image" r:id="rId5" imgW="5706272" imgH="4048690" progId="Paint.Picture">
                  <p:embed/>
                </p:oleObj>
              </mc:Choice>
              <mc:Fallback>
                <p:oleObj name="Bitmap Image" r:id="rId5" imgW="5706272" imgH="4048690" progId="Paint.Picture">
                  <p:embed/>
                  <p:pic>
                    <p:nvPicPr>
                      <p:cNvPr id="1026" name="Object 2">
                        <a:extLst>
                          <a:ext uri="{FF2B5EF4-FFF2-40B4-BE49-F238E27FC236}">
                            <a16:creationId xmlns:a16="http://schemas.microsoft.com/office/drawing/2014/main" id="{2A5D6C15-FEAA-408A-B4C9-45B9528FC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5522" y="1905000"/>
                        <a:ext cx="6422319" cy="4252736"/>
                      </a:xfrm>
                      <a:prstGeom prst="rect">
                        <a:avLst/>
                      </a:prstGeom>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AutoShape 9">
            <a:extLst>
              <a:ext uri="{FF2B5EF4-FFF2-40B4-BE49-F238E27FC236}">
                <a16:creationId xmlns:a16="http://schemas.microsoft.com/office/drawing/2014/main" id="{F166BABF-16FA-4732-8446-D4B32AAEB326}"/>
              </a:ext>
            </a:extLst>
          </p:cNvPr>
          <p:cNvSpPr>
            <a:spLocks noChangeArrowheads="1"/>
          </p:cNvSpPr>
          <p:nvPr/>
        </p:nvSpPr>
        <p:spPr bwMode="auto">
          <a:xfrm>
            <a:off x="4027841" y="2210153"/>
            <a:ext cx="1414639" cy="553861"/>
          </a:xfrm>
          <a:prstGeom prst="wedgeRoundRectCallout">
            <a:avLst>
              <a:gd name="adj1" fmla="val -70194"/>
              <a:gd name="adj2" fmla="val 119847"/>
              <a:gd name="adj3" fmla="val 16667"/>
            </a:avLst>
          </a:prstGeom>
          <a:solidFill>
            <a:schemeClr val="bg1"/>
          </a:solidFill>
          <a:ln w="9525">
            <a:solidFill>
              <a:schemeClr val="tx1"/>
            </a:solidFill>
            <a:miter lim="800000"/>
            <a:headEnd/>
            <a:tailEnd/>
          </a:ln>
        </p:spPr>
        <p:txBody>
          <a:bodyPr lIns="127000" tIns="63500" rIns="127000" bIns="63500"/>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2500">
                <a:latin typeface="Geneva" charset="0"/>
              </a:rPr>
              <a:t>Injure</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31000"/>
    </mc:Choice>
    <mc:Fallback xmlns="">
      <p:transition spd="slow" advTm="31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Estimators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4912607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DAA888B-A151-49C4-9580-3B89F16E2542}"/>
              </a:ext>
            </a:extLst>
          </p:cNvPr>
          <p:cNvSpPr>
            <a:spLocks noGrp="1" noChangeArrowheads="1"/>
          </p:cNvSpPr>
          <p:nvPr>
            <p:ph type="title"/>
          </p:nvPr>
        </p:nvSpPr>
        <p:spPr>
          <a:xfrm>
            <a:off x="685272" y="922514"/>
            <a:ext cx="7773458" cy="1016000"/>
          </a:xfrm>
        </p:spPr>
        <p:txBody>
          <a:bodyPr/>
          <a:lstStyle/>
          <a:p>
            <a:pPr eaLnBrk="1" hangingPunct="1"/>
            <a:r>
              <a:rPr lang="en-US" altLang="en-US"/>
              <a:t>Description of Conditions</a:t>
            </a:r>
          </a:p>
        </p:txBody>
      </p:sp>
      <p:graphicFrame>
        <p:nvGraphicFramePr>
          <p:cNvPr id="26666" name="Group 42">
            <a:extLst>
              <a:ext uri="{FF2B5EF4-FFF2-40B4-BE49-F238E27FC236}">
                <a16:creationId xmlns:a16="http://schemas.microsoft.com/office/drawing/2014/main" id="{2107ABF4-0FD9-4B7C-B268-326ADF9FCB0D}"/>
              </a:ext>
            </a:extLst>
          </p:cNvPr>
          <p:cNvGraphicFramePr>
            <a:graphicFrameLocks noGrp="1"/>
          </p:cNvGraphicFramePr>
          <p:nvPr>
            <p:ph idx="1"/>
          </p:nvPr>
        </p:nvGraphicFramePr>
        <p:xfrm>
          <a:off x="870479" y="2006424"/>
          <a:ext cx="7620000" cy="4154841"/>
        </p:xfrm>
        <a:graphic>
          <a:graphicData uri="http://schemas.openxmlformats.org/drawingml/2006/table">
            <a:tbl>
              <a:tblPr/>
              <a:tblGrid>
                <a:gridCol w="1569357">
                  <a:extLst>
                    <a:ext uri="{9D8B030D-6E8A-4147-A177-3AD203B41FA5}">
                      <a16:colId xmlns:a16="http://schemas.microsoft.com/office/drawing/2014/main" val="20000"/>
                    </a:ext>
                  </a:extLst>
                </a:gridCol>
                <a:gridCol w="6050643">
                  <a:extLst>
                    <a:ext uri="{9D8B030D-6E8A-4147-A177-3AD203B41FA5}">
                      <a16:colId xmlns:a16="http://schemas.microsoft.com/office/drawing/2014/main" val="20001"/>
                    </a:ext>
                  </a:extLst>
                </a:gridCol>
              </a:tblGrid>
              <a:tr h="74087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Variable</a:t>
                      </a:r>
                    </a:p>
                  </a:txBody>
                  <a:tcPr marL="130628" marR="130628" marT="60964" marB="609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Description</a:t>
                      </a:r>
                    </a:p>
                  </a:txBody>
                  <a:tcPr marL="130628" marR="130628" marT="60964" marB="60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349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aw</a:t>
                      </a:r>
                    </a:p>
                  </a:txBody>
                  <a:tcPr marL="130628" marR="130628" marT="60964" marB="609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time to name an aggressive word following a weapon word prime</a:t>
                      </a:r>
                    </a:p>
                  </a:txBody>
                  <a:tcPr marL="130628" marR="130628" marT="60964" marB="60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349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an</a:t>
                      </a:r>
                    </a:p>
                  </a:txBody>
                  <a:tcPr marL="130628" marR="130628" marT="60964" marB="609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time to name an aggressive word following a non-weapon word prime</a:t>
                      </a:r>
                    </a:p>
                  </a:txBody>
                  <a:tcPr marL="130628" marR="130628" marT="60964" marB="60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349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cw</a:t>
                      </a:r>
                    </a:p>
                  </a:txBody>
                  <a:tcPr marL="130628" marR="130628" marT="60964" marB="609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time to name a control word following a weapon word prime</a:t>
                      </a:r>
                    </a:p>
                  </a:txBody>
                  <a:tcPr marL="130628" marR="130628" marT="60964" marB="60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5349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cn</a:t>
                      </a:r>
                    </a:p>
                  </a:txBody>
                  <a:tcPr marL="130628" marR="130628" marT="60964" marB="609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time to name a control word following a non-weapon word prime</a:t>
                      </a:r>
                    </a:p>
                  </a:txBody>
                  <a:tcPr marL="130628" marR="130628" marT="60964" marB="60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advTm="20000"/>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9">
            <a:extLst>
              <a:ext uri="{FF2B5EF4-FFF2-40B4-BE49-F238E27FC236}">
                <a16:creationId xmlns:a16="http://schemas.microsoft.com/office/drawing/2014/main" id="{2FF3A489-D0BF-4E03-8B6B-FDD65ECAAF27}"/>
              </a:ext>
            </a:extLst>
          </p:cNvPr>
          <p:cNvSpPr>
            <a:spLocks noGrp="1" noChangeArrowheads="1"/>
          </p:cNvSpPr>
          <p:nvPr>
            <p:ph type="title"/>
          </p:nvPr>
        </p:nvSpPr>
        <p:spPr>
          <a:xfrm>
            <a:off x="685272" y="922514"/>
            <a:ext cx="7773458" cy="1016000"/>
          </a:xfrm>
        </p:spPr>
        <p:txBody>
          <a:bodyPr/>
          <a:lstStyle/>
          <a:p>
            <a:pPr eaLnBrk="1" hangingPunct="1"/>
            <a:r>
              <a:rPr lang="en-US" altLang="en-US"/>
              <a:t>Data</a:t>
            </a:r>
          </a:p>
        </p:txBody>
      </p:sp>
      <p:graphicFrame>
        <p:nvGraphicFramePr>
          <p:cNvPr id="29748" name="Group 52">
            <a:extLst>
              <a:ext uri="{FF2B5EF4-FFF2-40B4-BE49-F238E27FC236}">
                <a16:creationId xmlns:a16="http://schemas.microsoft.com/office/drawing/2014/main" id="{96249FCD-4560-48C6-8E10-AD056D889234}"/>
              </a:ext>
            </a:extLst>
          </p:cNvPr>
          <p:cNvGraphicFramePr>
            <a:graphicFrameLocks noGrp="1"/>
          </p:cNvGraphicFramePr>
          <p:nvPr>
            <p:ph idx="1"/>
          </p:nvPr>
        </p:nvGraphicFramePr>
        <p:xfrm>
          <a:off x="653522" y="2006424"/>
          <a:ext cx="7774339" cy="4030486"/>
        </p:xfrm>
        <a:graphic>
          <a:graphicData uri="http://schemas.openxmlformats.org/drawingml/2006/table">
            <a:tbl>
              <a:tblPr/>
              <a:tblGrid>
                <a:gridCol w="1632883">
                  <a:extLst>
                    <a:ext uri="{9D8B030D-6E8A-4147-A177-3AD203B41FA5}">
                      <a16:colId xmlns:a16="http://schemas.microsoft.com/office/drawing/2014/main" val="20000"/>
                    </a:ext>
                  </a:extLst>
                </a:gridCol>
                <a:gridCol w="1476399">
                  <a:extLst>
                    <a:ext uri="{9D8B030D-6E8A-4147-A177-3AD203B41FA5}">
                      <a16:colId xmlns:a16="http://schemas.microsoft.com/office/drawing/2014/main" val="20001"/>
                    </a:ext>
                  </a:extLst>
                </a:gridCol>
                <a:gridCol w="1555775">
                  <a:extLst>
                    <a:ext uri="{9D8B030D-6E8A-4147-A177-3AD203B41FA5}">
                      <a16:colId xmlns:a16="http://schemas.microsoft.com/office/drawing/2014/main" val="20002"/>
                    </a:ext>
                  </a:extLst>
                </a:gridCol>
                <a:gridCol w="1553507">
                  <a:extLst>
                    <a:ext uri="{9D8B030D-6E8A-4147-A177-3AD203B41FA5}">
                      <a16:colId xmlns:a16="http://schemas.microsoft.com/office/drawing/2014/main" val="20003"/>
                    </a:ext>
                  </a:extLst>
                </a:gridCol>
                <a:gridCol w="1555775">
                  <a:extLst>
                    <a:ext uri="{9D8B030D-6E8A-4147-A177-3AD203B41FA5}">
                      <a16:colId xmlns:a16="http://schemas.microsoft.com/office/drawing/2014/main" val="20004"/>
                    </a:ext>
                  </a:extLst>
                </a:gridCol>
              </a:tblGrid>
              <a:tr h="673159">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Subject</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aw</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an</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cw</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cn</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925">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1</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447</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440</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432</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452</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3159">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2</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427</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437</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469</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451</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3159">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417</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418</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445</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434</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925">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348</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371</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353</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344</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3159">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5</a:t>
                      </a:r>
                    </a:p>
                  </a:txBody>
                  <a:tcPr marL="130631" marR="130631" marT="60966" marB="6096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471</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443</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462</a:t>
                      </a:r>
                    </a:p>
                  </a:txBody>
                  <a:tcPr marL="130631" marR="130631" marT="60966" marB="6096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463</a:t>
                      </a:r>
                    </a:p>
                  </a:txBody>
                  <a:tcPr marL="130631" marR="130631" marT="60966" marB="6096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advTm="14000"/>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14" name="Group 74">
            <a:extLst>
              <a:ext uri="{FF2B5EF4-FFF2-40B4-BE49-F238E27FC236}">
                <a16:creationId xmlns:a16="http://schemas.microsoft.com/office/drawing/2014/main" id="{39166B40-10DB-4B59-A478-B0E41FCAA0E5}"/>
              </a:ext>
            </a:extLst>
          </p:cNvPr>
          <p:cNvGraphicFramePr>
            <a:graphicFrameLocks noGrp="1"/>
          </p:cNvGraphicFramePr>
          <p:nvPr>
            <p:ph idx="1"/>
          </p:nvPr>
        </p:nvGraphicFramePr>
        <p:xfrm>
          <a:off x="1088320" y="2311577"/>
          <a:ext cx="6967361" cy="3610682"/>
        </p:xfrm>
        <a:graphic>
          <a:graphicData uri="http://schemas.openxmlformats.org/drawingml/2006/table">
            <a:tbl>
              <a:tblPr/>
              <a:tblGrid>
                <a:gridCol w="1474611">
                  <a:extLst>
                    <a:ext uri="{9D8B030D-6E8A-4147-A177-3AD203B41FA5}">
                      <a16:colId xmlns:a16="http://schemas.microsoft.com/office/drawing/2014/main" val="20000"/>
                    </a:ext>
                  </a:extLst>
                </a:gridCol>
                <a:gridCol w="1106841">
                  <a:extLst>
                    <a:ext uri="{9D8B030D-6E8A-4147-A177-3AD203B41FA5}">
                      <a16:colId xmlns:a16="http://schemas.microsoft.com/office/drawing/2014/main" val="20001"/>
                    </a:ext>
                  </a:extLst>
                </a:gridCol>
                <a:gridCol w="1104194">
                  <a:extLst>
                    <a:ext uri="{9D8B030D-6E8A-4147-A177-3AD203B41FA5}">
                      <a16:colId xmlns:a16="http://schemas.microsoft.com/office/drawing/2014/main" val="20002"/>
                    </a:ext>
                  </a:extLst>
                </a:gridCol>
                <a:gridCol w="1106840">
                  <a:extLst>
                    <a:ext uri="{9D8B030D-6E8A-4147-A177-3AD203B41FA5}">
                      <a16:colId xmlns:a16="http://schemas.microsoft.com/office/drawing/2014/main" val="20003"/>
                    </a:ext>
                  </a:extLst>
                </a:gridCol>
                <a:gridCol w="1104194">
                  <a:extLst>
                    <a:ext uri="{9D8B030D-6E8A-4147-A177-3AD203B41FA5}">
                      <a16:colId xmlns:a16="http://schemas.microsoft.com/office/drawing/2014/main" val="20004"/>
                    </a:ext>
                  </a:extLst>
                </a:gridCol>
                <a:gridCol w="1070681">
                  <a:extLst>
                    <a:ext uri="{9D8B030D-6E8A-4147-A177-3AD203B41FA5}">
                      <a16:colId xmlns:a16="http://schemas.microsoft.com/office/drawing/2014/main" val="20005"/>
                    </a:ext>
                  </a:extLst>
                </a:gridCol>
              </a:tblGrid>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Subject</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aw</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an</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cw</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cn</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L</a:t>
                      </a:r>
                      <a:r>
                        <a:rPr kumimoji="0" lang="en-US" sz="2100" b="0" i="0" u="none" strike="noStrike" cap="none" normalizeH="0" baseline="-25000">
                          <a:ln>
                            <a:noFill/>
                          </a:ln>
                          <a:solidFill>
                            <a:schemeClr val="tx1"/>
                          </a:solidFill>
                          <a:effectLst/>
                          <a:latin typeface="Geneva" charset="0"/>
                          <a:ea typeface="ＭＳ Ｐゴシック" pitchFamily="34" charset="-128"/>
                        </a:rPr>
                        <a:t>1</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884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440</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452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13</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2</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427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469</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451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-8</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417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418</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445</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434</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-10</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884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348</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371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353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344</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14</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5</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471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dirty="0">
                          <a:ln>
                            <a:noFill/>
                          </a:ln>
                          <a:solidFill>
                            <a:schemeClr val="tx1"/>
                          </a:solidFill>
                          <a:effectLst/>
                          <a:latin typeface="Geneva" charset="0"/>
                          <a:ea typeface="ＭＳ Ｐゴシック" pitchFamily="34" charset="-128"/>
                        </a:rPr>
                        <a:t>-27</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221" name="Text Box 68">
            <a:extLst>
              <a:ext uri="{FF2B5EF4-FFF2-40B4-BE49-F238E27FC236}">
                <a16:creationId xmlns:a16="http://schemas.microsoft.com/office/drawing/2014/main" id="{94F6F61E-43CA-4529-B2F5-BF5359176587}"/>
              </a:ext>
            </a:extLst>
          </p:cNvPr>
          <p:cNvSpPr txBox="1">
            <a:spLocks noChangeArrowheads="1"/>
          </p:cNvSpPr>
          <p:nvPr/>
        </p:nvSpPr>
        <p:spPr bwMode="auto">
          <a:xfrm>
            <a:off x="1959681" y="1091847"/>
            <a:ext cx="598663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b="1">
                <a:solidFill>
                  <a:srgbClr val="0000FF"/>
                </a:solidFill>
                <a:latin typeface="Geneva" charset="0"/>
              </a:rPr>
              <a:t>L</a:t>
            </a:r>
            <a:r>
              <a:rPr lang="en-US" altLang="en-US" sz="3334" b="1" baseline="-25000">
                <a:solidFill>
                  <a:srgbClr val="0000FF"/>
                </a:solidFill>
                <a:latin typeface="Geneva" charset="0"/>
              </a:rPr>
              <a:t>1</a:t>
            </a:r>
            <a:r>
              <a:rPr lang="en-US" altLang="en-US" sz="3334" b="1">
                <a:solidFill>
                  <a:srgbClr val="0000FF"/>
                </a:solidFill>
                <a:latin typeface="Geneva" charset="0"/>
              </a:rPr>
              <a:t> = (an + cn) - (aw + cw)</a:t>
            </a:r>
          </a:p>
        </p:txBody>
      </p:sp>
    </p:spTree>
    <p:custDataLst>
      <p:tags r:id="rId1"/>
    </p:custDataLst>
  </p:cSld>
  <p:clrMapOvr>
    <a:masterClrMapping/>
  </p:clrMapOvr>
  <p:transition advTm="49000"/>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D30D2ED4-36F9-4DFA-A745-61487BCACEBE}"/>
              </a:ext>
            </a:extLst>
          </p:cNvPr>
          <p:cNvSpPr>
            <a:spLocks noGrp="1" noChangeArrowheads="1"/>
          </p:cNvSpPr>
          <p:nvPr>
            <p:ph type="title"/>
          </p:nvPr>
        </p:nvSpPr>
        <p:spPr/>
        <p:txBody>
          <a:bodyPr/>
          <a:lstStyle/>
          <a:p>
            <a:pPr eaLnBrk="1" hangingPunct="1"/>
            <a:r>
              <a:rPr lang="en-US" altLang="en-US"/>
              <a:t>Is L</a:t>
            </a:r>
            <a:r>
              <a:rPr lang="en-US" altLang="en-US" baseline="-25000"/>
              <a:t>1</a:t>
            </a:r>
            <a:r>
              <a:rPr lang="en-US" altLang="en-US"/>
              <a:t> significant?</a:t>
            </a:r>
          </a:p>
        </p:txBody>
      </p:sp>
      <p:sp>
        <p:nvSpPr>
          <p:cNvPr id="2053" name="Rectangle 3">
            <a:extLst>
              <a:ext uri="{FF2B5EF4-FFF2-40B4-BE49-F238E27FC236}">
                <a16:creationId xmlns:a16="http://schemas.microsoft.com/office/drawing/2014/main" id="{15B3CBC3-DAB1-42AA-9E1C-177DD8C0EB8C}"/>
              </a:ext>
            </a:extLst>
          </p:cNvPr>
          <p:cNvSpPr>
            <a:spLocks noGrp="1" noChangeArrowheads="1"/>
          </p:cNvSpPr>
          <p:nvPr>
            <p:ph type="body" idx="1"/>
          </p:nvPr>
        </p:nvSpPr>
        <p:spPr>
          <a:xfrm>
            <a:off x="677333" y="2074334"/>
            <a:ext cx="7774341" cy="4030486"/>
          </a:xfrm>
        </p:spPr>
        <p:txBody>
          <a:body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2054" name="Text Box 8">
            <a:extLst>
              <a:ext uri="{FF2B5EF4-FFF2-40B4-BE49-F238E27FC236}">
                <a16:creationId xmlns:a16="http://schemas.microsoft.com/office/drawing/2014/main" id="{9BD270A4-2928-4BCC-9253-E318B44755CA}"/>
              </a:ext>
            </a:extLst>
          </p:cNvPr>
          <p:cNvSpPr txBox="1">
            <a:spLocks noChangeArrowheads="1"/>
          </p:cNvSpPr>
          <p:nvPr/>
        </p:nvSpPr>
        <p:spPr bwMode="auto">
          <a:xfrm>
            <a:off x="1100667" y="1989667"/>
            <a:ext cx="6966479" cy="295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a:latin typeface="Geneva" charset="0"/>
              </a:rPr>
              <a:t>Mean of L</a:t>
            </a:r>
            <a:r>
              <a:rPr lang="en-US" altLang="en-US" sz="3334" baseline="-25000">
                <a:latin typeface="Geneva" charset="0"/>
              </a:rPr>
              <a:t>1</a:t>
            </a:r>
            <a:r>
              <a:rPr lang="en-US" altLang="en-US" sz="3334">
                <a:latin typeface="Geneva" charset="0"/>
              </a:rPr>
              <a:t> = 5.875</a:t>
            </a:r>
          </a:p>
          <a:p>
            <a:pPr>
              <a:spcBef>
                <a:spcPct val="50000"/>
              </a:spcBef>
            </a:pPr>
            <a:r>
              <a:rPr lang="en-US" altLang="en-US" sz="3334">
                <a:latin typeface="Geneva" charset="0"/>
              </a:rPr>
              <a:t>SD of L</a:t>
            </a:r>
            <a:r>
              <a:rPr lang="en-US" altLang="en-US" sz="3334" baseline="-25000">
                <a:latin typeface="Geneva" charset="0"/>
              </a:rPr>
              <a:t>1</a:t>
            </a:r>
            <a:r>
              <a:rPr lang="en-US" altLang="en-US" sz="3334">
                <a:latin typeface="Geneva" charset="0"/>
              </a:rPr>
              <a:t> = 24.124</a:t>
            </a:r>
          </a:p>
          <a:p>
            <a:pPr>
              <a:spcBef>
                <a:spcPct val="50000"/>
              </a:spcBef>
            </a:pPr>
            <a:r>
              <a:rPr lang="en-US" altLang="en-US" sz="3334">
                <a:latin typeface="Geneva" charset="0"/>
              </a:rPr>
              <a:t>Std Err of Mean =</a:t>
            </a:r>
          </a:p>
          <a:p>
            <a:pPr>
              <a:spcBef>
                <a:spcPct val="50000"/>
              </a:spcBef>
            </a:pPr>
            <a:r>
              <a:rPr lang="en-US" altLang="en-US" sz="3334">
                <a:latin typeface="Geneva" charset="0"/>
              </a:rPr>
              <a:t>                      </a:t>
            </a:r>
          </a:p>
        </p:txBody>
      </p:sp>
      <p:graphicFrame>
        <p:nvGraphicFramePr>
          <p:cNvPr id="2050" name="Object 2">
            <a:extLst>
              <a:ext uri="{FF2B5EF4-FFF2-40B4-BE49-F238E27FC236}">
                <a16:creationId xmlns:a16="http://schemas.microsoft.com/office/drawing/2014/main" id="{A1D93BDB-0A72-42A8-ABE6-044A86C17CDB}"/>
              </a:ext>
            </a:extLst>
          </p:cNvPr>
          <p:cNvGraphicFramePr>
            <a:graphicFrameLocks noChangeAspect="1"/>
          </p:cNvGraphicFramePr>
          <p:nvPr/>
        </p:nvGraphicFramePr>
        <p:xfrm>
          <a:off x="5207000" y="3471334"/>
          <a:ext cx="3324931" cy="1191507"/>
        </p:xfrm>
        <a:graphic>
          <a:graphicData uri="http://schemas.openxmlformats.org/presentationml/2006/ole">
            <mc:AlternateContent xmlns:mc="http://schemas.openxmlformats.org/markup-compatibility/2006">
              <mc:Choice xmlns:v="urn:schemas-microsoft-com:vml" Requires="v">
                <p:oleObj spid="_x0000_s52230" name="Equation" r:id="rId5" imgW="1422400" imgH="546100" progId="Equation.3">
                  <p:embed/>
                </p:oleObj>
              </mc:Choice>
              <mc:Fallback>
                <p:oleObj name="Equation" r:id="rId5" imgW="1422400" imgH="546100" progId="Equation.3">
                  <p:embed/>
                  <p:pic>
                    <p:nvPicPr>
                      <p:cNvPr id="2050" name="Object 2">
                        <a:extLst>
                          <a:ext uri="{FF2B5EF4-FFF2-40B4-BE49-F238E27FC236}">
                            <a16:creationId xmlns:a16="http://schemas.microsoft.com/office/drawing/2014/main" id="{A1D93BDB-0A72-42A8-ABE6-044A86C17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00" y="3471334"/>
                        <a:ext cx="3324931" cy="119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a:extLst>
              <a:ext uri="{FF2B5EF4-FFF2-40B4-BE49-F238E27FC236}">
                <a16:creationId xmlns:a16="http://schemas.microsoft.com/office/drawing/2014/main" id="{F71327CB-2BF5-4557-A592-FBF77BD13E91}"/>
              </a:ext>
            </a:extLst>
          </p:cNvPr>
          <p:cNvGraphicFramePr>
            <a:graphicFrameLocks noChangeAspect="1"/>
          </p:cNvGraphicFramePr>
          <p:nvPr/>
        </p:nvGraphicFramePr>
        <p:xfrm>
          <a:off x="1227667" y="4741333"/>
          <a:ext cx="3483681" cy="1100667"/>
        </p:xfrm>
        <a:graphic>
          <a:graphicData uri="http://schemas.openxmlformats.org/presentationml/2006/ole">
            <mc:AlternateContent xmlns:mc="http://schemas.openxmlformats.org/markup-compatibility/2006">
              <mc:Choice xmlns:v="urn:schemas-microsoft-com:vml" Requires="v">
                <p:oleObj spid="_x0000_s52231" name="Equation" r:id="rId7" imgW="1574800" imgH="533400" progId="Equation.3">
                  <p:embed/>
                </p:oleObj>
              </mc:Choice>
              <mc:Fallback>
                <p:oleObj name="Equation" r:id="rId7" imgW="1574800" imgH="533400" progId="Equation.3">
                  <p:embed/>
                  <p:pic>
                    <p:nvPicPr>
                      <p:cNvPr id="2051" name="Object 3">
                        <a:extLst>
                          <a:ext uri="{FF2B5EF4-FFF2-40B4-BE49-F238E27FC236}">
                            <a16:creationId xmlns:a16="http://schemas.microsoft.com/office/drawing/2014/main" id="{F71327CB-2BF5-4557-A592-FBF77BD13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7667" y="4741333"/>
                        <a:ext cx="3483681" cy="110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72BCC6B-ED14-43E6-991A-3518E11D25AB}"/>
              </a:ext>
            </a:extLst>
          </p:cNvPr>
          <p:cNvSpPr>
            <a:spLocks noGrp="1" noChangeArrowheads="1"/>
          </p:cNvSpPr>
          <p:nvPr>
            <p:ph type="title"/>
          </p:nvPr>
        </p:nvSpPr>
        <p:spPr/>
        <p:txBody>
          <a:bodyPr/>
          <a:lstStyle/>
          <a:p>
            <a:pPr eaLnBrk="1" hangingPunct="1"/>
            <a:r>
              <a:rPr lang="en-US" altLang="en-US"/>
              <a:t>Is L</a:t>
            </a:r>
            <a:r>
              <a:rPr lang="en-US" altLang="en-US" baseline="-25000"/>
              <a:t>1</a:t>
            </a:r>
            <a:r>
              <a:rPr lang="en-US" altLang="en-US"/>
              <a:t> significant?</a:t>
            </a:r>
          </a:p>
        </p:txBody>
      </p:sp>
      <p:pic>
        <p:nvPicPr>
          <p:cNvPr id="8195" name="Picture 14">
            <a:extLst>
              <a:ext uri="{FF2B5EF4-FFF2-40B4-BE49-F238E27FC236}">
                <a16:creationId xmlns:a16="http://schemas.microsoft.com/office/drawing/2014/main" id="{358D228E-89A9-4F1F-B3F0-3AECBE215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160" y="482424"/>
            <a:ext cx="6277681" cy="5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4EA0A342-0CC0-4238-892C-6E4CEF89E502}"/>
              </a:ext>
            </a:extLst>
          </p:cNvPr>
          <p:cNvSpPr>
            <a:spLocks noGrp="1" noChangeArrowheads="1"/>
          </p:cNvSpPr>
          <p:nvPr>
            <p:ph type="title"/>
          </p:nvPr>
        </p:nvSpPr>
        <p:spPr/>
        <p:txBody>
          <a:bodyPr/>
          <a:lstStyle/>
          <a:p>
            <a:pPr eaLnBrk="1" hangingPunct="1"/>
            <a:r>
              <a:rPr lang="en-US" altLang="en-US"/>
              <a:t>Another Question</a:t>
            </a:r>
          </a:p>
        </p:txBody>
      </p:sp>
      <p:sp>
        <p:nvSpPr>
          <p:cNvPr id="3076" name="Rectangle 5">
            <a:extLst>
              <a:ext uri="{FF2B5EF4-FFF2-40B4-BE49-F238E27FC236}">
                <a16:creationId xmlns:a16="http://schemas.microsoft.com/office/drawing/2014/main" id="{6A4FE6DC-6960-45A9-A11B-2BC7F635DD73}"/>
              </a:ext>
            </a:extLst>
          </p:cNvPr>
          <p:cNvSpPr>
            <a:spLocks noGrp="1" noChangeArrowheads="1"/>
          </p:cNvSpPr>
          <p:nvPr>
            <p:ph sz="half" idx="1"/>
          </p:nvPr>
        </p:nvSpPr>
        <p:spPr>
          <a:xfrm>
            <a:off x="979841" y="2006424"/>
            <a:ext cx="7370409" cy="4030486"/>
          </a:xfrm>
        </p:spPr>
        <p:txBody>
          <a:bodyPr/>
          <a:lstStyle/>
          <a:p>
            <a:pPr eaLnBrk="1" hangingPunct="1">
              <a:buFontTx/>
              <a:buNone/>
            </a:pPr>
            <a:endParaRPr lang="en-US" altLang="en-US" sz="2778"/>
          </a:p>
          <a:p>
            <a:pPr eaLnBrk="1" hangingPunct="1">
              <a:buFontTx/>
              <a:buNone/>
            </a:pPr>
            <a:endParaRPr lang="en-US" altLang="en-US" sz="2778"/>
          </a:p>
          <a:p>
            <a:pPr eaLnBrk="1" hangingPunct="1">
              <a:buFontTx/>
              <a:buNone/>
            </a:pPr>
            <a:endParaRPr lang="en-US" altLang="en-US" sz="2778"/>
          </a:p>
          <a:p>
            <a:pPr eaLnBrk="1" hangingPunct="1">
              <a:buFontTx/>
              <a:buNone/>
            </a:pPr>
            <a:endParaRPr lang="en-US" altLang="en-US" sz="2778"/>
          </a:p>
          <a:p>
            <a:pPr algn="ctr" eaLnBrk="1" hangingPunct="1">
              <a:buFontTx/>
              <a:buNone/>
            </a:pPr>
            <a:endParaRPr lang="en-US" altLang="en-US" sz="2778"/>
          </a:p>
          <a:p>
            <a:pPr algn="ctr" eaLnBrk="1" hangingPunct="1">
              <a:buFontTx/>
              <a:buNone/>
            </a:pPr>
            <a:r>
              <a:rPr lang="en-US" altLang="en-US" sz="2778"/>
              <a:t>L</a:t>
            </a:r>
            <a:r>
              <a:rPr lang="en-US" altLang="en-US" sz="2778" baseline="-25000"/>
              <a:t>2</a:t>
            </a:r>
            <a:r>
              <a:rPr lang="en-US" altLang="en-US" sz="2778"/>
              <a:t> = (an – aw) – (cn – cw)</a:t>
            </a:r>
          </a:p>
        </p:txBody>
      </p:sp>
      <p:pic>
        <p:nvPicPr>
          <p:cNvPr id="3077" name="Picture 7" descr="boxing">
            <a:extLst>
              <a:ext uri="{FF2B5EF4-FFF2-40B4-BE49-F238E27FC236}">
                <a16:creationId xmlns:a16="http://schemas.microsoft.com/office/drawing/2014/main" id="{2ED2162C-3959-46C1-9740-84B6C39C8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320" y="1905000"/>
            <a:ext cx="2122841" cy="198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2">
            <a:extLst>
              <a:ext uri="{FF2B5EF4-FFF2-40B4-BE49-F238E27FC236}">
                <a16:creationId xmlns:a16="http://schemas.microsoft.com/office/drawing/2014/main" id="{9EF23E40-F3D2-46F8-B235-315F265CBE48}"/>
              </a:ext>
            </a:extLst>
          </p:cNvPr>
          <p:cNvGraphicFramePr>
            <a:graphicFrameLocks noGrp="1" noChangeAspect="1"/>
          </p:cNvGraphicFramePr>
          <p:nvPr>
            <p:ph sz="half" idx="2"/>
          </p:nvPr>
        </p:nvGraphicFramePr>
        <p:xfrm>
          <a:off x="870480" y="2107847"/>
          <a:ext cx="3062111" cy="1384653"/>
        </p:xfrm>
        <a:graphic>
          <a:graphicData uri="http://schemas.openxmlformats.org/presentationml/2006/ole">
            <mc:AlternateContent xmlns:mc="http://schemas.openxmlformats.org/markup-compatibility/2006">
              <mc:Choice xmlns:v="urn:schemas-microsoft-com:vml" Requires="v">
                <p:oleObj spid="_x0000_s53252" name="Bitmap Image" r:id="rId6" imgW="2142857" imgH="1038370" progId="Paint.Picture">
                  <p:embed/>
                </p:oleObj>
              </mc:Choice>
              <mc:Fallback>
                <p:oleObj name="Bitmap Image" r:id="rId6" imgW="2142857" imgH="1038370" progId="Paint.Picture">
                  <p:embed/>
                  <p:pic>
                    <p:nvPicPr>
                      <p:cNvPr id="3074" name="Object 2">
                        <a:extLst>
                          <a:ext uri="{FF2B5EF4-FFF2-40B4-BE49-F238E27FC236}">
                            <a16:creationId xmlns:a16="http://schemas.microsoft.com/office/drawing/2014/main" id="{9EF23E40-F3D2-46F8-B235-315F265CBE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480" y="2107847"/>
                        <a:ext cx="3062111" cy="1384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Text Box 10">
            <a:extLst>
              <a:ext uri="{FF2B5EF4-FFF2-40B4-BE49-F238E27FC236}">
                <a16:creationId xmlns:a16="http://schemas.microsoft.com/office/drawing/2014/main" id="{91D14755-7895-4550-9474-A282B869414B}"/>
              </a:ext>
            </a:extLst>
          </p:cNvPr>
          <p:cNvSpPr txBox="1">
            <a:spLocks noChangeArrowheads="1"/>
          </p:cNvSpPr>
          <p:nvPr/>
        </p:nvSpPr>
        <p:spPr bwMode="auto">
          <a:xfrm>
            <a:off x="2394480" y="5054424"/>
            <a:ext cx="2069042"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endParaRPr lang="en-US" altLang="en-US" sz="3334"/>
          </a:p>
        </p:txBody>
      </p:sp>
      <p:sp>
        <p:nvSpPr>
          <p:cNvPr id="3079" name="Text Box 11">
            <a:extLst>
              <a:ext uri="{FF2B5EF4-FFF2-40B4-BE49-F238E27FC236}">
                <a16:creationId xmlns:a16="http://schemas.microsoft.com/office/drawing/2014/main" id="{65C9196F-B60C-4495-8908-6FAD65EB0060}"/>
              </a:ext>
            </a:extLst>
          </p:cNvPr>
          <p:cNvSpPr txBox="1">
            <a:spLocks noChangeArrowheads="1"/>
          </p:cNvSpPr>
          <p:nvPr/>
        </p:nvSpPr>
        <p:spPr bwMode="auto">
          <a:xfrm>
            <a:off x="2612319" y="5258153"/>
            <a:ext cx="206816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endParaRPr lang="en-US" altLang="en-US" sz="3334"/>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55000"/>
    </mc:Choice>
    <mc:Fallback xmlns="">
      <p:transition spd="slow" advTm="55000"/>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Group 2">
            <a:extLst>
              <a:ext uri="{FF2B5EF4-FFF2-40B4-BE49-F238E27FC236}">
                <a16:creationId xmlns:a16="http://schemas.microsoft.com/office/drawing/2014/main" id="{01301302-1620-40A5-910B-7A6408ACF20A}"/>
              </a:ext>
            </a:extLst>
          </p:cNvPr>
          <p:cNvGraphicFramePr>
            <a:graphicFrameLocks noGrp="1"/>
          </p:cNvGraphicFramePr>
          <p:nvPr>
            <p:ph idx="1"/>
          </p:nvPr>
        </p:nvGraphicFramePr>
        <p:xfrm>
          <a:off x="1088320" y="2311577"/>
          <a:ext cx="6967361" cy="3610682"/>
        </p:xfrm>
        <a:graphic>
          <a:graphicData uri="http://schemas.openxmlformats.org/drawingml/2006/table">
            <a:tbl>
              <a:tblPr/>
              <a:tblGrid>
                <a:gridCol w="1474611">
                  <a:extLst>
                    <a:ext uri="{9D8B030D-6E8A-4147-A177-3AD203B41FA5}">
                      <a16:colId xmlns:a16="http://schemas.microsoft.com/office/drawing/2014/main" val="20000"/>
                    </a:ext>
                  </a:extLst>
                </a:gridCol>
                <a:gridCol w="1106841">
                  <a:extLst>
                    <a:ext uri="{9D8B030D-6E8A-4147-A177-3AD203B41FA5}">
                      <a16:colId xmlns:a16="http://schemas.microsoft.com/office/drawing/2014/main" val="20001"/>
                    </a:ext>
                  </a:extLst>
                </a:gridCol>
                <a:gridCol w="1104194">
                  <a:extLst>
                    <a:ext uri="{9D8B030D-6E8A-4147-A177-3AD203B41FA5}">
                      <a16:colId xmlns:a16="http://schemas.microsoft.com/office/drawing/2014/main" val="20002"/>
                    </a:ext>
                  </a:extLst>
                </a:gridCol>
                <a:gridCol w="1106840">
                  <a:extLst>
                    <a:ext uri="{9D8B030D-6E8A-4147-A177-3AD203B41FA5}">
                      <a16:colId xmlns:a16="http://schemas.microsoft.com/office/drawing/2014/main" val="20003"/>
                    </a:ext>
                  </a:extLst>
                </a:gridCol>
                <a:gridCol w="1104194">
                  <a:extLst>
                    <a:ext uri="{9D8B030D-6E8A-4147-A177-3AD203B41FA5}">
                      <a16:colId xmlns:a16="http://schemas.microsoft.com/office/drawing/2014/main" val="20004"/>
                    </a:ext>
                  </a:extLst>
                </a:gridCol>
                <a:gridCol w="1070681">
                  <a:extLst>
                    <a:ext uri="{9D8B030D-6E8A-4147-A177-3AD203B41FA5}">
                      <a16:colId xmlns:a16="http://schemas.microsoft.com/office/drawing/2014/main" val="20005"/>
                    </a:ext>
                  </a:extLst>
                </a:gridCol>
              </a:tblGrid>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Subject</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aw</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an</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cw</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cn</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L</a:t>
                      </a:r>
                      <a:r>
                        <a:rPr kumimoji="0" lang="en-US" sz="2100" b="0" i="0" u="none" strike="noStrike" cap="none" normalizeH="0" baseline="-25000">
                          <a:ln>
                            <a:noFill/>
                          </a:ln>
                          <a:solidFill>
                            <a:schemeClr val="tx1"/>
                          </a:solidFill>
                          <a:effectLst/>
                          <a:latin typeface="Geneva" charset="0"/>
                          <a:ea typeface="ＭＳ Ｐゴシック" pitchFamily="34" charset="-128"/>
                        </a:rPr>
                        <a:t>2</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884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440</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452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-27</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2</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427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469</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451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28</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417</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418</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445</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434</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12</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8841">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348</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371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353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344</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32</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325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5</a:t>
                      </a:r>
                    </a:p>
                  </a:txBody>
                  <a:tcPr marL="130628" marR="130628" marT="60960" marB="60960"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471</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443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462</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ea typeface="ＭＳ Ｐゴシック" pitchFamily="34" charset="-128"/>
                        </a:rPr>
                        <a:t>463</a:t>
                      </a:r>
                    </a:p>
                  </a:txBody>
                  <a:tcPr marL="130628" marR="130628" marT="60960" marB="6096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dirty="0">
                          <a:ln>
                            <a:noFill/>
                          </a:ln>
                          <a:solidFill>
                            <a:schemeClr val="tx1"/>
                          </a:solidFill>
                          <a:effectLst/>
                          <a:latin typeface="Geneva" charset="0"/>
                          <a:ea typeface="ＭＳ Ｐゴシック" pitchFamily="34" charset="-128"/>
                        </a:rPr>
                        <a:t>-29</a:t>
                      </a:r>
                    </a:p>
                  </a:txBody>
                  <a:tcPr marL="130628" marR="130628" marT="60960" marB="60960"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269" name="Text Box 53">
            <a:extLst>
              <a:ext uri="{FF2B5EF4-FFF2-40B4-BE49-F238E27FC236}">
                <a16:creationId xmlns:a16="http://schemas.microsoft.com/office/drawing/2014/main" id="{D3117468-3D17-40DF-9951-0D6C0F65D346}"/>
              </a:ext>
            </a:extLst>
          </p:cNvPr>
          <p:cNvSpPr txBox="1">
            <a:spLocks noChangeArrowheads="1"/>
          </p:cNvSpPr>
          <p:nvPr/>
        </p:nvSpPr>
        <p:spPr bwMode="auto">
          <a:xfrm>
            <a:off x="1959681" y="1091847"/>
            <a:ext cx="598663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b="1">
                <a:solidFill>
                  <a:srgbClr val="0000FF"/>
                </a:solidFill>
                <a:latin typeface="Geneva" charset="0"/>
              </a:rPr>
              <a:t>L</a:t>
            </a:r>
            <a:r>
              <a:rPr lang="en-US" altLang="en-US" sz="3334" b="1" baseline="-25000">
                <a:solidFill>
                  <a:srgbClr val="0000FF"/>
                </a:solidFill>
                <a:latin typeface="Geneva" charset="0"/>
              </a:rPr>
              <a:t>2</a:t>
            </a:r>
            <a:r>
              <a:rPr lang="en-US" altLang="en-US" sz="3334" b="1">
                <a:solidFill>
                  <a:srgbClr val="0000FF"/>
                </a:solidFill>
                <a:latin typeface="Geneva" charset="0"/>
              </a:rPr>
              <a:t> = (an - aw) - (cn - cw)</a:t>
            </a:r>
            <a:r>
              <a:rPr lang="en-US" altLang="en-US" sz="3334" b="1">
                <a:latin typeface="Geneva" charset="0"/>
              </a:rPr>
              <a:t> </a:t>
            </a:r>
          </a:p>
        </p:txBody>
      </p:sp>
    </p:spTree>
    <p:custDataLst>
      <p:tags r:id="rId1"/>
    </p:custDataLst>
  </p:cSld>
  <p:clrMapOvr>
    <a:masterClrMapping/>
  </p:clrMapOvr>
  <p:transition advTm="8000"/>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7D6CB95-0928-4FF1-B497-1AB076FF2EC2}"/>
              </a:ext>
            </a:extLst>
          </p:cNvPr>
          <p:cNvSpPr>
            <a:spLocks noGrp="1" noChangeArrowheads="1"/>
          </p:cNvSpPr>
          <p:nvPr>
            <p:ph type="title"/>
          </p:nvPr>
        </p:nvSpPr>
        <p:spPr/>
        <p:txBody>
          <a:bodyPr/>
          <a:lstStyle/>
          <a:p>
            <a:pPr eaLnBrk="1" hangingPunct="1"/>
            <a:r>
              <a:rPr lang="en-US" altLang="en-US"/>
              <a:t>Conclusion</a:t>
            </a:r>
          </a:p>
        </p:txBody>
      </p:sp>
      <p:sp>
        <p:nvSpPr>
          <p:cNvPr id="10243" name="Rectangle 3">
            <a:extLst>
              <a:ext uri="{FF2B5EF4-FFF2-40B4-BE49-F238E27FC236}">
                <a16:creationId xmlns:a16="http://schemas.microsoft.com/office/drawing/2014/main" id="{620803B5-DF65-40F5-BBFB-7419C2BE9646}"/>
              </a:ext>
            </a:extLst>
          </p:cNvPr>
          <p:cNvSpPr>
            <a:spLocks noGrp="1" noChangeArrowheads="1"/>
          </p:cNvSpPr>
          <p:nvPr>
            <p:ph type="body" idx="1"/>
          </p:nvPr>
        </p:nvSpPr>
        <p:spPr>
          <a:xfrm>
            <a:off x="0" y="2107848"/>
            <a:ext cx="8622771" cy="4030486"/>
          </a:xfrm>
        </p:spPr>
        <p:txBody>
          <a:bodyPr/>
          <a:lstStyle/>
          <a:p>
            <a:pPr lvl="1" indent="-239908">
              <a:buNone/>
            </a:pPr>
            <a:r>
              <a:rPr lang="en-US" altLang="en-US" sz="3056">
                <a:ea typeface="ＭＳ Ｐゴシック" panose="020B0600070205080204" pitchFamily="34" charset="-128"/>
              </a:rPr>
              <a:t>Mean of L</a:t>
            </a:r>
            <a:r>
              <a:rPr lang="en-US" altLang="en-US" sz="3056" baseline="-25000">
                <a:ea typeface="ＭＳ Ｐゴシック" panose="020B0600070205080204" pitchFamily="34" charset="-128"/>
              </a:rPr>
              <a:t>2</a:t>
            </a:r>
            <a:r>
              <a:rPr lang="en-US" altLang="en-US" sz="3056">
                <a:ea typeface="ＭＳ Ｐゴシック" panose="020B0600070205080204" pitchFamily="34" charset="-128"/>
              </a:rPr>
              <a:t> = 8.438</a:t>
            </a:r>
          </a:p>
          <a:p>
            <a:pPr lvl="1" indent="-239908">
              <a:buNone/>
            </a:pPr>
            <a:r>
              <a:rPr lang="en-US" altLang="en-US" sz="3056">
                <a:ea typeface="ＭＳ Ｐゴシック" panose="020B0600070205080204" pitchFamily="34" charset="-128"/>
              </a:rPr>
              <a:t>Standard error of the mean = 3.913</a:t>
            </a:r>
          </a:p>
          <a:p>
            <a:pPr lvl="1" indent="-239908" algn="ctr">
              <a:buNone/>
            </a:pPr>
            <a:endParaRPr lang="en-US" altLang="en-US" sz="2500">
              <a:ea typeface="ＭＳ Ｐゴシック" panose="020B0600070205080204" pitchFamily="34" charset="-128"/>
            </a:endParaRPr>
          </a:p>
          <a:p>
            <a:pPr lvl="1" indent="-239908" algn="ctr">
              <a:buNone/>
            </a:pPr>
            <a:r>
              <a:rPr lang="en-US" altLang="en-US" sz="3056">
                <a:ea typeface="ＭＳ Ｐゴシック" panose="020B0600070205080204" pitchFamily="34" charset="-128"/>
              </a:rPr>
              <a:t>t(31) = 2.156, p = .039</a:t>
            </a:r>
          </a:p>
          <a:p>
            <a:pPr lvl="1" indent="-239908" algn="ctr">
              <a:buNone/>
            </a:pPr>
            <a:endParaRPr lang="en-US" altLang="en-US" sz="2500">
              <a:ea typeface="ＭＳ Ｐゴシック" panose="020B0600070205080204" pitchFamily="34" charset="-128"/>
            </a:endParaRPr>
          </a:p>
          <a:p>
            <a:pPr lvl="1" indent="-239908">
              <a:buNone/>
            </a:pPr>
            <a:r>
              <a:rPr lang="en-US" altLang="en-US" sz="3056">
                <a:ea typeface="ＭＳ Ｐゴシック" panose="020B0600070205080204" pitchFamily="34" charset="-128"/>
              </a:rPr>
              <a:t>Weapon words prime aggressive words more than they prime non-aggressive words!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5515191-9166-4DA6-88D7-35F4C1FD7375}"/>
              </a:ext>
            </a:extLst>
          </p:cNvPr>
          <p:cNvSpPr>
            <a:spLocks noGrp="1" noChangeArrowheads="1"/>
          </p:cNvSpPr>
          <p:nvPr>
            <p:ph type="title"/>
          </p:nvPr>
        </p:nvSpPr>
        <p:spPr/>
        <p:txBody>
          <a:bodyPr/>
          <a:lstStyle/>
          <a:p>
            <a:pPr eaLnBrk="1" hangingPunct="1"/>
            <a:r>
              <a:rPr lang="en-US" altLang="en-US"/>
              <a:t>Multiple Comparisons</a:t>
            </a:r>
          </a:p>
        </p:txBody>
      </p:sp>
      <p:sp>
        <p:nvSpPr>
          <p:cNvPr id="11267" name="AutoShape 6">
            <a:extLst>
              <a:ext uri="{FF2B5EF4-FFF2-40B4-BE49-F238E27FC236}">
                <a16:creationId xmlns:a16="http://schemas.microsoft.com/office/drawing/2014/main" id="{0F37B42A-ED5B-4EAD-9B5F-B44EAEE9FCAD}"/>
              </a:ext>
            </a:extLst>
          </p:cNvPr>
          <p:cNvSpPr>
            <a:spLocks noChangeArrowheads="1"/>
          </p:cNvSpPr>
          <p:nvPr/>
        </p:nvSpPr>
        <p:spPr bwMode="auto">
          <a:xfrm>
            <a:off x="2830160" y="2210153"/>
            <a:ext cx="3163534" cy="3758847"/>
          </a:xfrm>
          <a:prstGeom prst="roundRect">
            <a:avLst>
              <a:gd name="adj" fmla="val 16667"/>
            </a:avLst>
          </a:prstGeom>
          <a:solidFill>
            <a:srgbClr val="FFFF00"/>
          </a:solidFill>
          <a:ln w="9525">
            <a:solidFill>
              <a:schemeClr val="tx1"/>
            </a:solidFill>
            <a:round/>
            <a:headEnd/>
            <a:tailEnd/>
          </a:ln>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endParaRPr lang="en-US" altLang="en-US" sz="3334"/>
          </a:p>
          <a:p>
            <a:pPr algn="ctr"/>
            <a:endParaRPr lang="en-US" altLang="en-US" sz="3334"/>
          </a:p>
          <a:p>
            <a:pPr algn="ctr"/>
            <a:r>
              <a:rPr lang="en-US" altLang="en-US" sz="2500">
                <a:latin typeface="Geneva" charset="0"/>
              </a:rPr>
              <a:t>BEWARE OF </a:t>
            </a:r>
          </a:p>
          <a:p>
            <a:pPr algn="ctr"/>
            <a:r>
              <a:rPr lang="en-US" altLang="en-US" sz="2500">
                <a:latin typeface="Geneva" charset="0"/>
              </a:rPr>
              <a:t>INFLATING THE </a:t>
            </a:r>
          </a:p>
          <a:p>
            <a:pPr algn="ctr"/>
            <a:r>
              <a:rPr lang="en-US" altLang="en-US" sz="2500">
                <a:latin typeface="Geneva" charset="0"/>
              </a:rPr>
              <a:t>FAMILYWISE </a:t>
            </a:r>
          </a:p>
          <a:p>
            <a:pPr algn="ctr"/>
            <a:r>
              <a:rPr lang="en-US" altLang="en-US" sz="2500">
                <a:latin typeface="Geneva" charset="0"/>
              </a:rPr>
              <a:t>ERROR RATE</a:t>
            </a:r>
          </a:p>
        </p:txBody>
      </p:sp>
      <p:sp>
        <p:nvSpPr>
          <p:cNvPr id="11268" name="Rectangle 7">
            <a:extLst>
              <a:ext uri="{FF2B5EF4-FFF2-40B4-BE49-F238E27FC236}">
                <a16:creationId xmlns:a16="http://schemas.microsoft.com/office/drawing/2014/main" id="{86EEBA28-45D1-4A4D-A5E5-DDA657D54FC8}"/>
              </a:ext>
            </a:extLst>
          </p:cNvPr>
          <p:cNvSpPr>
            <a:spLocks noChangeArrowheads="1"/>
          </p:cNvSpPr>
          <p:nvPr/>
        </p:nvSpPr>
        <p:spPr bwMode="auto">
          <a:xfrm>
            <a:off x="3265841" y="2718153"/>
            <a:ext cx="2176639" cy="748771"/>
          </a:xfrm>
          <a:prstGeom prst="rect">
            <a:avLst/>
          </a:prstGeom>
          <a:solidFill>
            <a:schemeClr val="tx1"/>
          </a:solidFill>
          <a:ln w="9525">
            <a:solidFill>
              <a:schemeClr val="tx1"/>
            </a:solidFill>
            <a:miter lim="800000"/>
            <a:headEnd/>
            <a:tailEnd/>
          </a:ln>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3334" b="1">
                <a:solidFill>
                  <a:srgbClr val="FFFF00"/>
                </a:solidFill>
                <a:latin typeface="Geneva" charset="0"/>
              </a:rPr>
              <a:t>CAUTION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spd="slow" advTm="17000"/>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Specific comparisons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716018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a:extLst>
              <a:ext uri="{FF2B5EF4-FFF2-40B4-BE49-F238E27FC236}">
                <a16:creationId xmlns:a16="http://schemas.microsoft.com/office/drawing/2014/main" id="{DE5D8B0B-107A-40CE-8AC8-D55A8CF77B9D}"/>
              </a:ext>
            </a:extLst>
          </p:cNvPr>
          <p:cNvSpPr>
            <a:spLocks noGrp="1" noChangeArrowheads="1"/>
          </p:cNvSpPr>
          <p:nvPr>
            <p:ph type="title"/>
          </p:nvPr>
        </p:nvSpPr>
        <p:spPr/>
        <p:txBody>
          <a:bodyPr/>
          <a:lstStyle/>
          <a:p>
            <a:pPr eaLnBrk="1" hangingPunct="1"/>
            <a:r>
              <a:rPr lang="en-US" altLang="en-US"/>
              <a:t>Characteristics of Estimators</a:t>
            </a:r>
          </a:p>
        </p:txBody>
      </p:sp>
      <p:sp>
        <p:nvSpPr>
          <p:cNvPr id="14339" name="Rectangle 11">
            <a:extLst>
              <a:ext uri="{FF2B5EF4-FFF2-40B4-BE49-F238E27FC236}">
                <a16:creationId xmlns:a16="http://schemas.microsoft.com/office/drawing/2014/main" id="{569D9AEC-764F-4D6D-A363-75176125F36C}"/>
              </a:ext>
            </a:extLst>
          </p:cNvPr>
          <p:cNvSpPr>
            <a:spLocks noGrp="1" noChangeArrowheads="1"/>
          </p:cNvSpPr>
          <p:nvPr>
            <p:ph type="body" idx="1"/>
          </p:nvPr>
        </p:nvSpPr>
        <p:spPr/>
        <p:txBody>
          <a:bodyPr/>
          <a:lstStyle/>
          <a:p>
            <a:pPr marL="1270102"/>
            <a:endParaRPr lang="en-US" altLang="en-US"/>
          </a:p>
          <a:p>
            <a:pPr marL="1270102"/>
            <a:r>
              <a:rPr lang="en-US" altLang="en-US"/>
              <a:t>Bias</a:t>
            </a:r>
          </a:p>
          <a:p>
            <a:pPr marL="1270102"/>
            <a:endParaRPr lang="en-US" altLang="en-US"/>
          </a:p>
          <a:p>
            <a:pPr marL="1270102"/>
            <a:r>
              <a:rPr lang="en-US" altLang="en-US"/>
              <a:t>Precision</a:t>
            </a:r>
          </a:p>
          <a:p>
            <a:pPr marL="1677593" lvl="1">
              <a:buNone/>
            </a:pPr>
            <a:br>
              <a:rPr lang="en-US" altLang="en-US"/>
            </a:br>
            <a:br>
              <a:rPr lang="en-US" altLang="en-US"/>
            </a:br>
            <a:endParaRPr lang="en-US" altLang="en-US"/>
          </a:p>
        </p:txBody>
      </p:sp>
    </p:spTree>
  </p:cSld>
  <p:clrMapOvr>
    <a:masterClrMapping/>
  </p:clrMapOvr>
  <p:transition advTm="17536"/>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6421F29-4DCA-4FBE-A3FE-55A9D9ED4F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Testing Means</a:t>
            </a:r>
          </a:p>
        </p:txBody>
      </p:sp>
      <p:sp>
        <p:nvSpPr>
          <p:cNvPr id="17411" name="Rectangle 3">
            <a:extLst>
              <a:ext uri="{FF2B5EF4-FFF2-40B4-BE49-F238E27FC236}">
                <a16:creationId xmlns:a16="http://schemas.microsoft.com/office/drawing/2014/main" id="{4011B687-0AAB-4234-93C5-CFCAFD0366C1}"/>
              </a:ext>
            </a:extLst>
          </p:cNvPr>
          <p:cNvSpPr>
            <a:spLocks noGrp="1" noChangeArrowheads="1"/>
          </p:cNvSpPr>
          <p:nvPr>
            <p:ph type="body" idx="1"/>
          </p:nvPr>
        </p:nvSpPr>
        <p:spPr/>
        <p:txBody>
          <a:bodyPr/>
          <a:lstStyle/>
          <a:p>
            <a:pPr eaLnBrk="1" hangingPunct="1">
              <a:buFontTx/>
              <a:buNone/>
            </a:pPr>
            <a:endParaRPr lang="en-US" altLang="en-US">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	Complex, planned comparisons</a:t>
            </a:r>
          </a:p>
        </p:txBody>
      </p:sp>
    </p:spTree>
  </p:cSld>
  <p:clrMapOvr>
    <a:masterClrMapping/>
  </p:clrMapOvr>
  <p:transition advTm="24000"/>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FBD430F-0DBF-48B6-9024-2F16C870B886}"/>
              </a:ext>
            </a:extLst>
          </p:cNvPr>
          <p:cNvSpPr>
            <a:spLocks noGrp="1" noChangeArrowheads="1"/>
          </p:cNvSpPr>
          <p:nvPr>
            <p:ph type="title" sz="quarter"/>
          </p:nvPr>
        </p:nvSpPr>
        <p:spPr>
          <a:xfrm>
            <a:off x="685272" y="922514"/>
            <a:ext cx="7773458" cy="1016000"/>
          </a:xfrm>
        </p:spPr>
        <p:txBody>
          <a:bodyPr/>
          <a:lstStyle/>
          <a:p>
            <a:pPr eaLnBrk="1" hangingPunct="1"/>
            <a:r>
              <a:rPr lang="en-US" altLang="en-US">
                <a:ea typeface="ＭＳ Ｐゴシック" panose="020B0600070205080204" pitchFamily="34" charset="-128"/>
              </a:rPr>
              <a:t>A Hypothetical Experiment</a:t>
            </a:r>
          </a:p>
        </p:txBody>
      </p:sp>
      <p:pic>
        <p:nvPicPr>
          <p:cNvPr id="19459" name="Picture 148" descr="students">
            <a:extLst>
              <a:ext uri="{FF2B5EF4-FFF2-40B4-BE49-F238E27FC236}">
                <a16:creationId xmlns:a16="http://schemas.microsoft.com/office/drawing/2014/main" id="{FFB4C178-F353-4371-8F38-6E95B261709B}"/>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979841" y="2718153"/>
            <a:ext cx="1605139" cy="1270000"/>
          </a:xfrm>
          <a:noFill/>
        </p:spPr>
      </p:pic>
      <p:pic>
        <p:nvPicPr>
          <p:cNvPr id="19460" name="Picture 154" descr="ThumbUp">
            <a:extLst>
              <a:ext uri="{FF2B5EF4-FFF2-40B4-BE49-F238E27FC236}">
                <a16:creationId xmlns:a16="http://schemas.microsoft.com/office/drawing/2014/main" id="{FC87EC80-1C55-4095-B36F-88725B6D7A62}"/>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a:xfrm>
            <a:off x="4027841" y="2615848"/>
            <a:ext cx="762000" cy="711729"/>
          </a:xfrm>
          <a:noFill/>
        </p:spPr>
      </p:pic>
      <p:pic>
        <p:nvPicPr>
          <p:cNvPr id="19461" name="Picture 159" descr="ThumbDown">
            <a:extLst>
              <a:ext uri="{FF2B5EF4-FFF2-40B4-BE49-F238E27FC236}">
                <a16:creationId xmlns:a16="http://schemas.microsoft.com/office/drawing/2014/main" id="{BA8F6A43-6146-4B05-BB9F-B1AD582636B3}"/>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4027841" y="3631848"/>
            <a:ext cx="762000" cy="711729"/>
          </a:xfrm>
          <a:noFill/>
        </p:spPr>
      </p:pic>
      <p:sp>
        <p:nvSpPr>
          <p:cNvPr id="19462" name="Rectangle 160">
            <a:extLst>
              <a:ext uri="{FF2B5EF4-FFF2-40B4-BE49-F238E27FC236}">
                <a16:creationId xmlns:a16="http://schemas.microsoft.com/office/drawing/2014/main" id="{192CC3C4-B62F-42C8-8330-4E4EE4597845}"/>
              </a:ext>
            </a:extLst>
          </p:cNvPr>
          <p:cNvSpPr>
            <a:spLocks noChangeArrowheads="1"/>
          </p:cNvSpPr>
          <p:nvPr/>
        </p:nvSpPr>
        <p:spPr bwMode="auto">
          <a:xfrm>
            <a:off x="6096001" y="2210153"/>
            <a:ext cx="2394479" cy="254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222" i="1">
                <a:latin typeface="Arial Narrow" panose="020B0606020202030204" pitchFamily="34" charset="0"/>
              </a:rPr>
              <a:t>How much of your</a:t>
            </a:r>
          </a:p>
          <a:p>
            <a:r>
              <a:rPr lang="en-US" altLang="en-US" sz="2222" i="1">
                <a:latin typeface="Arial Narrow" panose="020B0606020202030204" pitchFamily="34" charset="0"/>
              </a:rPr>
              <a:t>outcome was due</a:t>
            </a:r>
          </a:p>
          <a:p>
            <a:r>
              <a:rPr lang="en-US" altLang="en-US" sz="2222" i="1">
                <a:latin typeface="Arial Narrow" panose="020B0606020202030204" pitchFamily="34" charset="0"/>
              </a:rPr>
              <a:t>to you and not the</a:t>
            </a:r>
          </a:p>
          <a:p>
            <a:r>
              <a:rPr lang="en-US" altLang="en-US" sz="2222" i="1">
                <a:latin typeface="Arial Narrow" panose="020B0606020202030204" pitchFamily="34" charset="0"/>
              </a:rPr>
              <a:t>task?</a:t>
            </a:r>
          </a:p>
        </p:txBody>
      </p:sp>
      <p:sp>
        <p:nvSpPr>
          <p:cNvPr id="19463" name="Rectangle 161">
            <a:extLst>
              <a:ext uri="{FF2B5EF4-FFF2-40B4-BE49-F238E27FC236}">
                <a16:creationId xmlns:a16="http://schemas.microsoft.com/office/drawing/2014/main" id="{67F46244-A034-4559-8F35-F2BA850A5D99}"/>
              </a:ext>
            </a:extLst>
          </p:cNvPr>
          <p:cNvSpPr>
            <a:spLocks noChangeArrowheads="1"/>
          </p:cNvSpPr>
          <p:nvPr/>
        </p:nvSpPr>
        <p:spPr bwMode="auto">
          <a:xfrm>
            <a:off x="870480" y="4546424"/>
            <a:ext cx="1959681" cy="7117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1945"/>
              <a:t>Participants of high </a:t>
            </a:r>
          </a:p>
          <a:p>
            <a:pPr algn="ctr"/>
            <a:r>
              <a:rPr lang="en-US" altLang="en-US" sz="1945"/>
              <a:t>and low self-esteem</a:t>
            </a:r>
          </a:p>
          <a:p>
            <a:pPr algn="ctr"/>
            <a:r>
              <a:rPr lang="en-US" altLang="en-US" sz="1945"/>
              <a:t>do a task</a:t>
            </a:r>
          </a:p>
        </p:txBody>
      </p:sp>
      <p:sp>
        <p:nvSpPr>
          <p:cNvPr id="19464" name="Rectangle 162">
            <a:extLst>
              <a:ext uri="{FF2B5EF4-FFF2-40B4-BE49-F238E27FC236}">
                <a16:creationId xmlns:a16="http://schemas.microsoft.com/office/drawing/2014/main" id="{169A1EB7-BE02-48FD-A3F0-361D010B3091}"/>
              </a:ext>
            </a:extLst>
          </p:cNvPr>
          <p:cNvSpPr>
            <a:spLocks noChangeArrowheads="1"/>
          </p:cNvSpPr>
          <p:nvPr/>
        </p:nvSpPr>
        <p:spPr bwMode="auto">
          <a:xfrm>
            <a:off x="3592160" y="4750153"/>
            <a:ext cx="1959681" cy="7108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1945"/>
              <a:t>get outcome feedback</a:t>
            </a:r>
          </a:p>
        </p:txBody>
      </p:sp>
      <p:sp>
        <p:nvSpPr>
          <p:cNvPr id="19465" name="Rectangle 163">
            <a:extLst>
              <a:ext uri="{FF2B5EF4-FFF2-40B4-BE49-F238E27FC236}">
                <a16:creationId xmlns:a16="http://schemas.microsoft.com/office/drawing/2014/main" id="{50E69AE5-CE3D-45A2-BE47-4176EEF1C5F6}"/>
              </a:ext>
            </a:extLst>
          </p:cNvPr>
          <p:cNvSpPr>
            <a:spLocks noChangeArrowheads="1"/>
          </p:cNvSpPr>
          <p:nvPr/>
        </p:nvSpPr>
        <p:spPr bwMode="auto">
          <a:xfrm>
            <a:off x="6313841" y="5054424"/>
            <a:ext cx="1959681" cy="7117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1945"/>
              <a:t>and make a rating</a:t>
            </a:r>
          </a:p>
        </p:txBody>
      </p:sp>
      <p:sp>
        <p:nvSpPr>
          <p:cNvPr id="19466" name="AutoShape 164">
            <a:extLst>
              <a:ext uri="{FF2B5EF4-FFF2-40B4-BE49-F238E27FC236}">
                <a16:creationId xmlns:a16="http://schemas.microsoft.com/office/drawing/2014/main" id="{92F13157-BDFF-41F5-A018-4EDE104850F4}"/>
              </a:ext>
            </a:extLst>
          </p:cNvPr>
          <p:cNvSpPr>
            <a:spLocks noChangeArrowheads="1"/>
          </p:cNvSpPr>
          <p:nvPr/>
        </p:nvSpPr>
        <p:spPr bwMode="auto">
          <a:xfrm>
            <a:off x="2830160" y="3429000"/>
            <a:ext cx="871361" cy="270757"/>
          </a:xfrm>
          <a:prstGeom prst="rightArrow">
            <a:avLst>
              <a:gd name="adj1" fmla="val 50000"/>
              <a:gd name="adj2" fmla="val 75092"/>
            </a:avLst>
          </a:prstGeom>
          <a:solidFill>
            <a:srgbClr val="000080"/>
          </a:solidFill>
          <a:ln w="9525">
            <a:solidFill>
              <a:schemeClr val="tx1"/>
            </a:solidFill>
            <a:miter lim="800000"/>
            <a:headEnd/>
            <a:tailEnd/>
          </a:ln>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
        <p:nvSpPr>
          <p:cNvPr id="19467" name="AutoShape 165">
            <a:extLst>
              <a:ext uri="{FF2B5EF4-FFF2-40B4-BE49-F238E27FC236}">
                <a16:creationId xmlns:a16="http://schemas.microsoft.com/office/drawing/2014/main" id="{0A0F3158-B9D9-4F5A-9F98-32CB65D346FD}"/>
              </a:ext>
            </a:extLst>
          </p:cNvPr>
          <p:cNvSpPr>
            <a:spLocks noChangeArrowheads="1"/>
          </p:cNvSpPr>
          <p:nvPr/>
        </p:nvSpPr>
        <p:spPr bwMode="auto">
          <a:xfrm>
            <a:off x="5007681" y="3429000"/>
            <a:ext cx="870479" cy="270757"/>
          </a:xfrm>
          <a:prstGeom prst="rightArrow">
            <a:avLst>
              <a:gd name="adj1" fmla="val 50000"/>
              <a:gd name="adj2" fmla="val 75016"/>
            </a:avLst>
          </a:prstGeom>
          <a:solidFill>
            <a:srgbClr val="000080"/>
          </a:solidFill>
          <a:ln w="9525">
            <a:solidFill>
              <a:schemeClr val="tx1"/>
            </a:solidFill>
            <a:miter lim="800000"/>
            <a:headEnd/>
            <a:tailEnd/>
          </a:ln>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Tree>
  </p:cSld>
  <p:clrMapOvr>
    <a:masterClrMapping/>
  </p:clrMapOvr>
  <p:transition advTm="38000"/>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02">
            <a:extLst>
              <a:ext uri="{FF2B5EF4-FFF2-40B4-BE49-F238E27FC236}">
                <a16:creationId xmlns:a16="http://schemas.microsoft.com/office/drawing/2014/main" id="{1D1D1AB4-2DEA-4CF5-8A72-76C84CD1F4FC}"/>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399771" y="381000"/>
            <a:ext cx="4857750" cy="6096000"/>
          </a:xfrm>
          <a:noFill/>
        </p:spPr>
      </p:pic>
    </p:spTree>
  </p:cSld>
  <p:clrMapOvr>
    <a:masterClrMapping/>
  </p:clrMapOvr>
  <p:transition advTm="39000"/>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02">
            <a:extLst>
              <a:ext uri="{FF2B5EF4-FFF2-40B4-BE49-F238E27FC236}">
                <a16:creationId xmlns:a16="http://schemas.microsoft.com/office/drawing/2014/main" id="{847DF10F-4637-4297-830C-408246311327}"/>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399771" y="381000"/>
            <a:ext cx="4857750" cy="6096000"/>
          </a:xfrm>
          <a:noFill/>
        </p:spPr>
      </p:pic>
      <p:sp>
        <p:nvSpPr>
          <p:cNvPr id="23555" name="Right Arrow 2">
            <a:extLst>
              <a:ext uri="{FF2B5EF4-FFF2-40B4-BE49-F238E27FC236}">
                <a16:creationId xmlns:a16="http://schemas.microsoft.com/office/drawing/2014/main" id="{F6C82727-15B1-4C46-89C2-2F9822B86198}"/>
              </a:ext>
            </a:extLst>
          </p:cNvPr>
          <p:cNvSpPr>
            <a:spLocks noChangeArrowheads="1"/>
          </p:cNvSpPr>
          <p:nvPr/>
        </p:nvSpPr>
        <p:spPr bwMode="auto">
          <a:xfrm>
            <a:off x="1100667" y="1143000"/>
            <a:ext cx="1185333" cy="211667"/>
          </a:xfrm>
          <a:prstGeom prst="rightArrow">
            <a:avLst>
              <a:gd name="adj1" fmla="val 50000"/>
              <a:gd name="adj2" fmla="val 50011"/>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1333"/>
          </a:p>
        </p:txBody>
      </p:sp>
    </p:spTree>
  </p:cSld>
  <p:clrMapOvr>
    <a:masterClrMapping/>
  </p:clrMapOvr>
  <p:transition advTm="39000"/>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167FA0D-EC7F-4C25-B88A-A87898891EA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Ratings of Success vs. Failure</a:t>
            </a:r>
          </a:p>
        </p:txBody>
      </p:sp>
      <p:graphicFrame>
        <p:nvGraphicFramePr>
          <p:cNvPr id="8368" name="Group 176">
            <a:extLst>
              <a:ext uri="{FF2B5EF4-FFF2-40B4-BE49-F238E27FC236}">
                <a16:creationId xmlns:a16="http://schemas.microsoft.com/office/drawing/2014/main" id="{4C849FFE-35CE-46EA-8A53-0804C1FC3AF7}"/>
              </a:ext>
            </a:extLst>
          </p:cNvPr>
          <p:cNvGraphicFramePr>
            <a:graphicFrameLocks noGrp="1"/>
          </p:cNvGraphicFramePr>
          <p:nvPr>
            <p:ph sz="half" idx="1"/>
          </p:nvPr>
        </p:nvGraphicFramePr>
        <p:xfrm>
          <a:off x="979841" y="2210153"/>
          <a:ext cx="5878159" cy="3229679"/>
        </p:xfrm>
        <a:graphic>
          <a:graphicData uri="http://schemas.openxmlformats.org/drawingml/2006/table">
            <a:tbl>
              <a:tblPr/>
              <a:tblGrid>
                <a:gridCol w="1959386">
                  <a:extLst>
                    <a:ext uri="{9D8B030D-6E8A-4147-A177-3AD203B41FA5}">
                      <a16:colId xmlns:a16="http://schemas.microsoft.com/office/drawing/2014/main" val="20000"/>
                    </a:ext>
                  </a:extLst>
                </a:gridCol>
                <a:gridCol w="2449233">
                  <a:extLst>
                    <a:ext uri="{9D8B030D-6E8A-4147-A177-3AD203B41FA5}">
                      <a16:colId xmlns:a16="http://schemas.microsoft.com/office/drawing/2014/main" val="20001"/>
                    </a:ext>
                  </a:extLst>
                </a:gridCol>
                <a:gridCol w="1469540">
                  <a:extLst>
                    <a:ext uri="{9D8B030D-6E8A-4147-A177-3AD203B41FA5}">
                      <a16:colId xmlns:a16="http://schemas.microsoft.com/office/drawing/2014/main" val="20002"/>
                    </a:ext>
                  </a:extLst>
                </a:gridCol>
              </a:tblGrid>
              <a:tr h="9396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 Feedback</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Self-Esteem Means</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Overall Mean</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7.333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6.417</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5.500</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6.333</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25625" name="Rectangle 177">
            <a:extLst>
              <a:ext uri="{FF2B5EF4-FFF2-40B4-BE49-F238E27FC236}">
                <a16:creationId xmlns:a16="http://schemas.microsoft.com/office/drawing/2014/main" id="{B5794418-5F30-434B-8C32-48BE0A4234A2}"/>
              </a:ext>
            </a:extLst>
          </p:cNvPr>
          <p:cNvSpPr>
            <a:spLocks noChangeArrowheads="1"/>
          </p:cNvSpPr>
          <p:nvPr/>
        </p:nvSpPr>
        <p:spPr bwMode="auto">
          <a:xfrm>
            <a:off x="7293681" y="3123848"/>
            <a:ext cx="1306160" cy="22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2500"/>
              <a:t>  6.417</a:t>
            </a:r>
          </a:p>
          <a:p>
            <a:pPr algn="ctr">
              <a:buFontTx/>
              <a:buChar char="-"/>
            </a:pPr>
            <a:r>
              <a:rPr lang="en-US" altLang="en-US" sz="2500"/>
              <a:t>6.333</a:t>
            </a:r>
          </a:p>
          <a:p>
            <a:pPr algn="ctr">
              <a:buFontTx/>
              <a:buChar char="-"/>
            </a:pPr>
            <a:endParaRPr lang="en-US" altLang="en-US" sz="1389"/>
          </a:p>
          <a:p>
            <a:pPr algn="ctr"/>
            <a:r>
              <a:rPr lang="en-US" altLang="en-US" sz="2500"/>
              <a:t>  .084</a:t>
            </a:r>
          </a:p>
        </p:txBody>
      </p:sp>
      <p:sp>
        <p:nvSpPr>
          <p:cNvPr id="25626" name="Line 178">
            <a:extLst>
              <a:ext uri="{FF2B5EF4-FFF2-40B4-BE49-F238E27FC236}">
                <a16:creationId xmlns:a16="http://schemas.microsoft.com/office/drawing/2014/main" id="{6A991A64-B0C5-4453-8EFB-CCEF5C6689B7}"/>
              </a:ext>
            </a:extLst>
          </p:cNvPr>
          <p:cNvSpPr>
            <a:spLocks noChangeShapeType="1"/>
          </p:cNvSpPr>
          <p:nvPr/>
        </p:nvSpPr>
        <p:spPr bwMode="auto">
          <a:xfrm>
            <a:off x="7293681" y="4343577"/>
            <a:ext cx="11967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25627" name="Oval 179">
            <a:extLst>
              <a:ext uri="{FF2B5EF4-FFF2-40B4-BE49-F238E27FC236}">
                <a16:creationId xmlns:a16="http://schemas.microsoft.com/office/drawing/2014/main" id="{72546DF0-62F6-4327-9ADD-E3C587CB070E}"/>
              </a:ext>
            </a:extLst>
          </p:cNvPr>
          <p:cNvSpPr>
            <a:spLocks noChangeArrowheads="1"/>
          </p:cNvSpPr>
          <p:nvPr/>
        </p:nvSpPr>
        <p:spPr bwMode="auto">
          <a:xfrm>
            <a:off x="7620001" y="4445000"/>
            <a:ext cx="870479" cy="508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Tree>
  </p:cSld>
  <p:clrMapOvr>
    <a:masterClrMapping/>
  </p:clrMapOvr>
  <p:transition advTm="49000"/>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15B59F5-14A2-484C-8F63-6C0838DAC2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Ratings of Success vs. Failure</a:t>
            </a:r>
          </a:p>
        </p:txBody>
      </p:sp>
      <p:graphicFrame>
        <p:nvGraphicFramePr>
          <p:cNvPr id="8368" name="Group 176">
            <a:extLst>
              <a:ext uri="{FF2B5EF4-FFF2-40B4-BE49-F238E27FC236}">
                <a16:creationId xmlns:a16="http://schemas.microsoft.com/office/drawing/2014/main" id="{8A403DA4-E370-4112-9BCF-5A60C5D6036F}"/>
              </a:ext>
            </a:extLst>
          </p:cNvPr>
          <p:cNvGraphicFramePr>
            <a:graphicFrameLocks noGrp="1"/>
          </p:cNvGraphicFramePr>
          <p:nvPr>
            <p:ph sz="half" idx="1"/>
          </p:nvPr>
        </p:nvGraphicFramePr>
        <p:xfrm>
          <a:off x="979841" y="2210153"/>
          <a:ext cx="5878159" cy="3229679"/>
        </p:xfrm>
        <a:graphic>
          <a:graphicData uri="http://schemas.openxmlformats.org/drawingml/2006/table">
            <a:tbl>
              <a:tblPr/>
              <a:tblGrid>
                <a:gridCol w="1959386">
                  <a:extLst>
                    <a:ext uri="{9D8B030D-6E8A-4147-A177-3AD203B41FA5}">
                      <a16:colId xmlns:a16="http://schemas.microsoft.com/office/drawing/2014/main" val="20000"/>
                    </a:ext>
                  </a:extLst>
                </a:gridCol>
                <a:gridCol w="2449233">
                  <a:extLst>
                    <a:ext uri="{9D8B030D-6E8A-4147-A177-3AD203B41FA5}">
                      <a16:colId xmlns:a16="http://schemas.microsoft.com/office/drawing/2014/main" val="20001"/>
                    </a:ext>
                  </a:extLst>
                </a:gridCol>
                <a:gridCol w="1469540">
                  <a:extLst>
                    <a:ext uri="{9D8B030D-6E8A-4147-A177-3AD203B41FA5}">
                      <a16:colId xmlns:a16="http://schemas.microsoft.com/office/drawing/2014/main" val="20002"/>
                    </a:ext>
                  </a:extLst>
                </a:gridCol>
              </a:tblGrid>
              <a:tr h="9396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 Feedback</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Self-Esteem Means</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Overall Mean</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rgbClr val="0000FF"/>
                          </a:solidFill>
                          <a:effectLst/>
                          <a:latin typeface="Geneva" charset="0"/>
                        </a:rPr>
                        <a:t>7.333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6.417</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5.500</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6.333</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27673" name="Rectangle 177">
            <a:extLst>
              <a:ext uri="{FF2B5EF4-FFF2-40B4-BE49-F238E27FC236}">
                <a16:creationId xmlns:a16="http://schemas.microsoft.com/office/drawing/2014/main" id="{421F40FB-D17B-47F9-963B-2C056B077141}"/>
              </a:ext>
            </a:extLst>
          </p:cNvPr>
          <p:cNvSpPr>
            <a:spLocks noChangeArrowheads="1"/>
          </p:cNvSpPr>
          <p:nvPr/>
        </p:nvSpPr>
        <p:spPr bwMode="auto">
          <a:xfrm>
            <a:off x="7293681" y="3123848"/>
            <a:ext cx="1306160" cy="22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2500"/>
              <a:t>  6.417</a:t>
            </a:r>
          </a:p>
          <a:p>
            <a:pPr algn="ctr">
              <a:buFontTx/>
              <a:buChar char="-"/>
            </a:pPr>
            <a:r>
              <a:rPr lang="en-US" altLang="en-US" sz="2500"/>
              <a:t>6.333</a:t>
            </a:r>
          </a:p>
          <a:p>
            <a:pPr algn="ctr">
              <a:buFontTx/>
              <a:buChar char="-"/>
            </a:pPr>
            <a:endParaRPr lang="en-US" altLang="en-US" sz="1389"/>
          </a:p>
          <a:p>
            <a:pPr algn="ctr"/>
            <a:r>
              <a:rPr lang="en-US" altLang="en-US" sz="2500"/>
              <a:t>  .084</a:t>
            </a:r>
          </a:p>
        </p:txBody>
      </p:sp>
      <p:sp>
        <p:nvSpPr>
          <p:cNvPr id="27674" name="Line 178">
            <a:extLst>
              <a:ext uri="{FF2B5EF4-FFF2-40B4-BE49-F238E27FC236}">
                <a16:creationId xmlns:a16="http://schemas.microsoft.com/office/drawing/2014/main" id="{C8F1898C-0A81-474D-B5C2-75B5C2B995AC}"/>
              </a:ext>
            </a:extLst>
          </p:cNvPr>
          <p:cNvSpPr>
            <a:spLocks noChangeShapeType="1"/>
          </p:cNvSpPr>
          <p:nvPr/>
        </p:nvSpPr>
        <p:spPr bwMode="auto">
          <a:xfrm>
            <a:off x="7293681" y="4343577"/>
            <a:ext cx="11967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27675" name="Oval 179">
            <a:extLst>
              <a:ext uri="{FF2B5EF4-FFF2-40B4-BE49-F238E27FC236}">
                <a16:creationId xmlns:a16="http://schemas.microsoft.com/office/drawing/2014/main" id="{3A7742DA-8134-4177-B4B8-C8A2B001FF16}"/>
              </a:ext>
            </a:extLst>
          </p:cNvPr>
          <p:cNvSpPr>
            <a:spLocks noChangeArrowheads="1"/>
          </p:cNvSpPr>
          <p:nvPr/>
        </p:nvSpPr>
        <p:spPr bwMode="auto">
          <a:xfrm>
            <a:off x="7620001" y="4445000"/>
            <a:ext cx="870479" cy="508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Tree>
  </p:cSld>
  <p:clrMapOvr>
    <a:masterClrMapping/>
  </p:clrMapOvr>
  <p:transition advTm="49000"/>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48B02A6-1149-4760-B2E2-9F2802794DD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Ratings of Success vs. Failure</a:t>
            </a:r>
          </a:p>
        </p:txBody>
      </p:sp>
      <p:graphicFrame>
        <p:nvGraphicFramePr>
          <p:cNvPr id="8368" name="Group 176">
            <a:extLst>
              <a:ext uri="{FF2B5EF4-FFF2-40B4-BE49-F238E27FC236}">
                <a16:creationId xmlns:a16="http://schemas.microsoft.com/office/drawing/2014/main" id="{43AE2E21-8755-4AA3-8C95-4117BD284351}"/>
              </a:ext>
            </a:extLst>
          </p:cNvPr>
          <p:cNvGraphicFramePr>
            <a:graphicFrameLocks noGrp="1"/>
          </p:cNvGraphicFramePr>
          <p:nvPr>
            <p:ph sz="half" idx="1"/>
          </p:nvPr>
        </p:nvGraphicFramePr>
        <p:xfrm>
          <a:off x="979841" y="2210153"/>
          <a:ext cx="5878159" cy="3229679"/>
        </p:xfrm>
        <a:graphic>
          <a:graphicData uri="http://schemas.openxmlformats.org/drawingml/2006/table">
            <a:tbl>
              <a:tblPr/>
              <a:tblGrid>
                <a:gridCol w="1959386">
                  <a:extLst>
                    <a:ext uri="{9D8B030D-6E8A-4147-A177-3AD203B41FA5}">
                      <a16:colId xmlns:a16="http://schemas.microsoft.com/office/drawing/2014/main" val="20000"/>
                    </a:ext>
                  </a:extLst>
                </a:gridCol>
                <a:gridCol w="2449233">
                  <a:extLst>
                    <a:ext uri="{9D8B030D-6E8A-4147-A177-3AD203B41FA5}">
                      <a16:colId xmlns:a16="http://schemas.microsoft.com/office/drawing/2014/main" val="20001"/>
                    </a:ext>
                  </a:extLst>
                </a:gridCol>
                <a:gridCol w="1469540">
                  <a:extLst>
                    <a:ext uri="{9D8B030D-6E8A-4147-A177-3AD203B41FA5}">
                      <a16:colId xmlns:a16="http://schemas.microsoft.com/office/drawing/2014/main" val="20002"/>
                    </a:ext>
                  </a:extLst>
                </a:gridCol>
              </a:tblGrid>
              <a:tr h="9396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 Feedback</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Self-Esteem Means</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Overall Mean</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2"/>
                          </a:solidFill>
                          <a:effectLst/>
                          <a:latin typeface="Geneva" charset="0"/>
                        </a:rPr>
                        <a:t>7.333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6.417</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rgbClr val="0000FF"/>
                          </a:solidFill>
                          <a:effectLst/>
                          <a:latin typeface="Geneva" charset="0"/>
                        </a:rPr>
                        <a:t>5.500</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6.333</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29721" name="Rectangle 177">
            <a:extLst>
              <a:ext uri="{FF2B5EF4-FFF2-40B4-BE49-F238E27FC236}">
                <a16:creationId xmlns:a16="http://schemas.microsoft.com/office/drawing/2014/main" id="{FD93878D-89A0-402F-876D-2F116E960628}"/>
              </a:ext>
            </a:extLst>
          </p:cNvPr>
          <p:cNvSpPr>
            <a:spLocks noChangeArrowheads="1"/>
          </p:cNvSpPr>
          <p:nvPr/>
        </p:nvSpPr>
        <p:spPr bwMode="auto">
          <a:xfrm>
            <a:off x="7293681" y="3123848"/>
            <a:ext cx="1306160" cy="22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2500"/>
              <a:t>  6.417</a:t>
            </a:r>
          </a:p>
          <a:p>
            <a:pPr algn="ctr">
              <a:buFontTx/>
              <a:buChar char="-"/>
            </a:pPr>
            <a:r>
              <a:rPr lang="en-US" altLang="en-US" sz="2500"/>
              <a:t>6.333</a:t>
            </a:r>
          </a:p>
          <a:p>
            <a:pPr algn="ctr">
              <a:buFontTx/>
              <a:buChar char="-"/>
            </a:pPr>
            <a:endParaRPr lang="en-US" altLang="en-US" sz="1389"/>
          </a:p>
          <a:p>
            <a:pPr algn="ctr"/>
            <a:r>
              <a:rPr lang="en-US" altLang="en-US" sz="2500"/>
              <a:t>  .084</a:t>
            </a:r>
          </a:p>
        </p:txBody>
      </p:sp>
      <p:sp>
        <p:nvSpPr>
          <p:cNvPr id="29722" name="Line 178">
            <a:extLst>
              <a:ext uri="{FF2B5EF4-FFF2-40B4-BE49-F238E27FC236}">
                <a16:creationId xmlns:a16="http://schemas.microsoft.com/office/drawing/2014/main" id="{504412A3-BAD6-4383-90E7-EBCD4FDD98BC}"/>
              </a:ext>
            </a:extLst>
          </p:cNvPr>
          <p:cNvSpPr>
            <a:spLocks noChangeShapeType="1"/>
          </p:cNvSpPr>
          <p:nvPr/>
        </p:nvSpPr>
        <p:spPr bwMode="auto">
          <a:xfrm>
            <a:off x="7293681" y="4343577"/>
            <a:ext cx="11967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29723" name="Oval 179">
            <a:extLst>
              <a:ext uri="{FF2B5EF4-FFF2-40B4-BE49-F238E27FC236}">
                <a16:creationId xmlns:a16="http://schemas.microsoft.com/office/drawing/2014/main" id="{60D47AEB-B2AB-47A6-AF1C-44CB17FD1A54}"/>
              </a:ext>
            </a:extLst>
          </p:cNvPr>
          <p:cNvSpPr>
            <a:spLocks noChangeArrowheads="1"/>
          </p:cNvSpPr>
          <p:nvPr/>
        </p:nvSpPr>
        <p:spPr bwMode="auto">
          <a:xfrm>
            <a:off x="7620001" y="4445000"/>
            <a:ext cx="870479" cy="508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Tree>
  </p:cSld>
  <p:clrMapOvr>
    <a:masterClrMapping/>
  </p:clrMapOvr>
  <p:transition advTm="49000"/>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CD04946-A6A1-494A-83B0-F394D252B20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Ratings of Success vs. Failure</a:t>
            </a:r>
          </a:p>
        </p:txBody>
      </p:sp>
      <p:graphicFrame>
        <p:nvGraphicFramePr>
          <p:cNvPr id="8368" name="Group 176">
            <a:extLst>
              <a:ext uri="{FF2B5EF4-FFF2-40B4-BE49-F238E27FC236}">
                <a16:creationId xmlns:a16="http://schemas.microsoft.com/office/drawing/2014/main" id="{A095552C-2674-4494-AC41-A52A1C5E5DE4}"/>
              </a:ext>
            </a:extLst>
          </p:cNvPr>
          <p:cNvGraphicFramePr>
            <a:graphicFrameLocks noGrp="1"/>
          </p:cNvGraphicFramePr>
          <p:nvPr>
            <p:ph sz="half" idx="1"/>
          </p:nvPr>
        </p:nvGraphicFramePr>
        <p:xfrm>
          <a:off x="979841" y="2210153"/>
          <a:ext cx="5878159" cy="3229679"/>
        </p:xfrm>
        <a:graphic>
          <a:graphicData uri="http://schemas.openxmlformats.org/drawingml/2006/table">
            <a:tbl>
              <a:tblPr/>
              <a:tblGrid>
                <a:gridCol w="1959386">
                  <a:extLst>
                    <a:ext uri="{9D8B030D-6E8A-4147-A177-3AD203B41FA5}">
                      <a16:colId xmlns:a16="http://schemas.microsoft.com/office/drawing/2014/main" val="20000"/>
                    </a:ext>
                  </a:extLst>
                </a:gridCol>
                <a:gridCol w="2449233">
                  <a:extLst>
                    <a:ext uri="{9D8B030D-6E8A-4147-A177-3AD203B41FA5}">
                      <a16:colId xmlns:a16="http://schemas.microsoft.com/office/drawing/2014/main" val="20001"/>
                    </a:ext>
                  </a:extLst>
                </a:gridCol>
                <a:gridCol w="1469540">
                  <a:extLst>
                    <a:ext uri="{9D8B030D-6E8A-4147-A177-3AD203B41FA5}">
                      <a16:colId xmlns:a16="http://schemas.microsoft.com/office/drawing/2014/main" val="20002"/>
                    </a:ext>
                  </a:extLst>
                </a:gridCol>
              </a:tblGrid>
              <a:tr h="939697">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 Feedback</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Self-Esteem Means</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Overall Mean</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2"/>
                          </a:solidFill>
                          <a:effectLst/>
                          <a:latin typeface="Geneva" charset="0"/>
                        </a:rPr>
                        <a:t>7.333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dirty="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rgbClr val="0000FF"/>
                          </a:solidFill>
                          <a:effectLst/>
                          <a:latin typeface="Geneva" charset="0"/>
                        </a:rPr>
                        <a:t>6.417</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2"/>
                          </a:solidFill>
                          <a:effectLst/>
                          <a:latin typeface="Geneva" charset="0"/>
                        </a:rPr>
                        <a:t>5.500</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2"/>
                  </a:ext>
                </a:extLst>
              </a:tr>
              <a:tr h="573554">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6" marR="130626"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6.333</a:t>
                      </a:r>
                    </a:p>
                  </a:txBody>
                  <a:tcPr marL="130626" marR="130626"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1437">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7.833</a:t>
                      </a:r>
                    </a:p>
                  </a:txBody>
                  <a:tcPr marL="130626" marR="130626"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4"/>
                  </a:ext>
                </a:extLst>
              </a:tr>
            </a:tbl>
          </a:graphicData>
        </a:graphic>
      </p:graphicFrame>
      <p:sp>
        <p:nvSpPr>
          <p:cNvPr id="31769" name="Rectangle 177">
            <a:extLst>
              <a:ext uri="{FF2B5EF4-FFF2-40B4-BE49-F238E27FC236}">
                <a16:creationId xmlns:a16="http://schemas.microsoft.com/office/drawing/2014/main" id="{34488AF7-E46F-4E95-9EB7-4D7E3F993593}"/>
              </a:ext>
            </a:extLst>
          </p:cNvPr>
          <p:cNvSpPr>
            <a:spLocks noChangeArrowheads="1"/>
          </p:cNvSpPr>
          <p:nvPr/>
        </p:nvSpPr>
        <p:spPr bwMode="auto">
          <a:xfrm>
            <a:off x="7293681" y="3123848"/>
            <a:ext cx="1306160" cy="223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lgn="ctr"/>
            <a:r>
              <a:rPr lang="en-US" altLang="en-US" sz="2500"/>
              <a:t>  6.417</a:t>
            </a:r>
          </a:p>
          <a:p>
            <a:pPr algn="ctr">
              <a:buFontTx/>
              <a:buChar char="-"/>
            </a:pPr>
            <a:r>
              <a:rPr lang="en-US" altLang="en-US" sz="2500"/>
              <a:t>6.333</a:t>
            </a:r>
          </a:p>
          <a:p>
            <a:pPr algn="ctr">
              <a:buFontTx/>
              <a:buChar char="-"/>
            </a:pPr>
            <a:endParaRPr lang="en-US" altLang="en-US" sz="1389"/>
          </a:p>
          <a:p>
            <a:pPr algn="ctr"/>
            <a:r>
              <a:rPr lang="en-US" altLang="en-US" sz="2500"/>
              <a:t>  .084</a:t>
            </a:r>
          </a:p>
        </p:txBody>
      </p:sp>
      <p:sp>
        <p:nvSpPr>
          <p:cNvPr id="31770" name="Line 178">
            <a:extLst>
              <a:ext uri="{FF2B5EF4-FFF2-40B4-BE49-F238E27FC236}">
                <a16:creationId xmlns:a16="http://schemas.microsoft.com/office/drawing/2014/main" id="{4135AC34-DDCB-41A4-8000-45A289CC7158}"/>
              </a:ext>
            </a:extLst>
          </p:cNvPr>
          <p:cNvSpPr>
            <a:spLocks noChangeShapeType="1"/>
          </p:cNvSpPr>
          <p:nvPr/>
        </p:nvSpPr>
        <p:spPr bwMode="auto">
          <a:xfrm>
            <a:off x="7293681" y="4343577"/>
            <a:ext cx="11967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31771" name="Oval 179">
            <a:extLst>
              <a:ext uri="{FF2B5EF4-FFF2-40B4-BE49-F238E27FC236}">
                <a16:creationId xmlns:a16="http://schemas.microsoft.com/office/drawing/2014/main" id="{0E055E7B-BC9C-4AFC-A212-B08F505AAC48}"/>
              </a:ext>
            </a:extLst>
          </p:cNvPr>
          <p:cNvSpPr>
            <a:spLocks noChangeArrowheads="1"/>
          </p:cNvSpPr>
          <p:nvPr/>
        </p:nvSpPr>
        <p:spPr bwMode="auto">
          <a:xfrm>
            <a:off x="7620001" y="4445000"/>
            <a:ext cx="870479" cy="508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spTree>
  </p:cSld>
  <p:clrMapOvr>
    <a:masterClrMapping/>
  </p:clrMapOvr>
  <p:transition advTm="49000"/>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33B364A-999F-45C2-A0B2-CFE84B14BF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Overall Means</a:t>
            </a:r>
          </a:p>
        </p:txBody>
      </p:sp>
      <p:sp>
        <p:nvSpPr>
          <p:cNvPr id="33795" name="Rectangle 3">
            <a:extLst>
              <a:ext uri="{FF2B5EF4-FFF2-40B4-BE49-F238E27FC236}">
                <a16:creationId xmlns:a16="http://schemas.microsoft.com/office/drawing/2014/main" id="{43BC75DA-8E12-482C-B4D7-DD05DA038B5C}"/>
              </a:ext>
            </a:extLst>
          </p:cNvPr>
          <p:cNvSpPr>
            <a:spLocks noGrp="1" noChangeArrowheads="1"/>
          </p:cNvSpPr>
          <p:nvPr>
            <p:ph type="body" idx="1"/>
          </p:nvPr>
        </p:nvSpPr>
        <p:spPr/>
        <p:txBody>
          <a:bodyPr/>
          <a:lstStyle/>
          <a:p>
            <a:pPr eaLnBrk="1" hangingPunct="1">
              <a:buFontTx/>
              <a:buNone/>
            </a:pPr>
            <a:r>
              <a:rPr lang="en-US" altLang="en-US">
                <a:ea typeface="ＭＳ Ｐゴシック" panose="020B0600070205080204" pitchFamily="34" charset="-128"/>
              </a:rPr>
              <a:t>Success conditions:</a:t>
            </a:r>
          </a:p>
          <a:p>
            <a:pPr lvl="1" eaLnBrk="1" hangingPunct="1">
              <a:buFontTx/>
              <a:buNone/>
            </a:pPr>
            <a:r>
              <a:rPr lang="en-US" altLang="en-US" sz="2500">
                <a:latin typeface="CourierNewPSMT" charset="0"/>
                <a:ea typeface="ＭＳ Ｐゴシック" panose="020B0600070205080204" pitchFamily="34" charset="-128"/>
              </a:rPr>
              <a:t>(.5)(7.333)+(.5)(5.500)</a:t>
            </a:r>
          </a:p>
          <a:p>
            <a:pPr lvl="1" eaLnBrk="1" hangingPunct="1">
              <a:buFontTx/>
              <a:buNone/>
            </a:pPr>
            <a:r>
              <a:rPr lang="en-US" altLang="en-US" sz="2500">
                <a:latin typeface="CourierNewPSMT" charset="0"/>
                <a:ea typeface="ＭＳ Ｐゴシック" panose="020B0600070205080204" pitchFamily="34" charset="-128"/>
              </a:rPr>
              <a:t>= 3.667 + 2.750 = 6.417</a:t>
            </a:r>
          </a:p>
          <a:p>
            <a:pPr eaLnBrk="1" hangingPunct="1"/>
            <a:endParaRPr lang="en-US" altLang="en-US" sz="2500">
              <a:ea typeface="ＭＳ Ｐゴシック" panose="020B0600070205080204" pitchFamily="34" charset="-128"/>
            </a:endParaRPr>
          </a:p>
          <a:p>
            <a:pPr eaLnBrk="1" hangingPunct="1"/>
            <a:endParaRPr lang="en-US" altLang="en-US">
              <a:ea typeface="ＭＳ Ｐゴシック" panose="020B0600070205080204" pitchFamily="34" charset="-128"/>
            </a:endParaRPr>
          </a:p>
          <a:p>
            <a:pPr lvl="1" eaLnBrk="1" hangingPunct="1">
              <a:buFontTx/>
              <a:buNone/>
            </a:pPr>
            <a:endParaRPr lang="en-US" altLang="en-US" sz="2500">
              <a:latin typeface="CourierNewPSMT" charset="0"/>
              <a:ea typeface="ＭＳ Ｐゴシック" panose="020B0600070205080204" pitchFamily="34" charset="-128"/>
            </a:endParaRPr>
          </a:p>
        </p:txBody>
      </p:sp>
    </p:spTree>
  </p:cSld>
  <p:clrMapOvr>
    <a:masterClrMapping/>
  </p:clrMapOvr>
  <p:transition advTm="42000"/>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C0CDE01-E57B-496D-BD95-DA6B45C59EE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Overall Means</a:t>
            </a:r>
          </a:p>
        </p:txBody>
      </p:sp>
      <p:sp>
        <p:nvSpPr>
          <p:cNvPr id="35843" name="Rectangle 3">
            <a:extLst>
              <a:ext uri="{FF2B5EF4-FFF2-40B4-BE49-F238E27FC236}">
                <a16:creationId xmlns:a16="http://schemas.microsoft.com/office/drawing/2014/main" id="{1C07BD7B-B3B4-4071-96C1-8634D249F72F}"/>
              </a:ext>
            </a:extLst>
          </p:cNvPr>
          <p:cNvSpPr>
            <a:spLocks noGrp="1" noChangeArrowheads="1"/>
          </p:cNvSpPr>
          <p:nvPr>
            <p:ph type="body" idx="1"/>
          </p:nvPr>
        </p:nvSpPr>
        <p:spPr/>
        <p:txBody>
          <a:bodyPr/>
          <a:lstStyle/>
          <a:p>
            <a:pPr eaLnBrk="1" hangingPunct="1">
              <a:buFontTx/>
              <a:buNone/>
            </a:pPr>
            <a:r>
              <a:rPr lang="en-US" altLang="en-US">
                <a:ea typeface="ＭＳ Ｐゴシック" panose="020B0600070205080204" pitchFamily="34" charset="-128"/>
              </a:rPr>
              <a:t>Failure conditions:</a:t>
            </a:r>
          </a:p>
          <a:p>
            <a:pPr lvl="1" eaLnBrk="1" hangingPunct="1">
              <a:buFontTx/>
              <a:buNone/>
            </a:pPr>
            <a:r>
              <a:rPr lang="en-US" altLang="en-US" sz="2500">
                <a:latin typeface="CourierNewPSMT" charset="0"/>
                <a:ea typeface="ＭＳ Ｐゴシック" panose="020B0600070205080204" pitchFamily="34" charset="-128"/>
              </a:rPr>
              <a:t>(.5)(4.833) + (.5)(7.833)</a:t>
            </a:r>
          </a:p>
          <a:p>
            <a:pPr lvl="1" eaLnBrk="1" hangingPunct="1">
              <a:buFontTx/>
              <a:buNone/>
            </a:pPr>
            <a:r>
              <a:rPr lang="en-US" altLang="en-US" sz="2500">
                <a:latin typeface="CourierNewPSMT" charset="0"/>
                <a:ea typeface="ＭＳ Ｐゴシック" panose="020B0600070205080204" pitchFamily="34" charset="-128"/>
              </a:rPr>
              <a:t>= 2.417 + 3.917 = 6.334</a:t>
            </a:r>
          </a:p>
          <a:p>
            <a:pPr lvl="1" eaLnBrk="1" hangingPunct="1"/>
            <a:endParaRPr lang="en-US" altLang="en-US" sz="2500">
              <a:latin typeface="CourierNewPSMT" charset="0"/>
              <a:ea typeface="ＭＳ Ｐゴシック" panose="020B0600070205080204" pitchFamily="34" charset="-128"/>
            </a:endParaRPr>
          </a:p>
        </p:txBody>
      </p:sp>
    </p:spTree>
  </p:cSld>
  <p:clrMapOvr>
    <a:masterClrMapping/>
  </p:clrMapOvr>
  <p:transition advTm="4200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1701FB69-C045-4D52-AA09-E06BA081ABB6}"/>
              </a:ext>
            </a:extLst>
          </p:cNvPr>
          <p:cNvSpPr>
            <a:spLocks noGrp="1" noChangeArrowheads="1"/>
          </p:cNvSpPr>
          <p:nvPr>
            <p:ph type="title"/>
          </p:nvPr>
        </p:nvSpPr>
        <p:spPr/>
        <p:txBody>
          <a:bodyPr/>
          <a:lstStyle/>
          <a:p>
            <a:pPr eaLnBrk="1" hangingPunct="1"/>
            <a:r>
              <a:rPr lang="en-US" altLang="en-US"/>
              <a:t>An example...</a:t>
            </a:r>
          </a:p>
        </p:txBody>
      </p:sp>
      <p:pic>
        <p:nvPicPr>
          <p:cNvPr id="16387" name="Picture 8">
            <a:extLst>
              <a:ext uri="{FF2B5EF4-FFF2-40B4-BE49-F238E27FC236}">
                <a16:creationId xmlns:a16="http://schemas.microsoft.com/office/drawing/2014/main" id="{5EF1C294-12FD-46FB-AB05-C9EE62667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841" y="2592917"/>
            <a:ext cx="1633361" cy="160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9">
            <a:extLst>
              <a:ext uri="{FF2B5EF4-FFF2-40B4-BE49-F238E27FC236}">
                <a16:creationId xmlns:a16="http://schemas.microsoft.com/office/drawing/2014/main" id="{BCE75A2C-F3D8-4B6F-96BC-BDC5BC889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306" y="2823986"/>
            <a:ext cx="1469319" cy="137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10">
            <a:extLst>
              <a:ext uri="{FF2B5EF4-FFF2-40B4-BE49-F238E27FC236}">
                <a16:creationId xmlns:a16="http://schemas.microsoft.com/office/drawing/2014/main" id="{95541D80-7535-497A-989E-D1E19A30C794}"/>
              </a:ext>
            </a:extLst>
          </p:cNvPr>
          <p:cNvSpPr>
            <a:spLocks noGrp="1" noChangeArrowheads="1"/>
          </p:cNvSpPr>
          <p:nvPr>
            <p:ph type="body" sz="half" idx="2"/>
          </p:nvPr>
        </p:nvSpPr>
        <p:spPr>
          <a:xfrm>
            <a:off x="4789841" y="4219223"/>
            <a:ext cx="3778250" cy="1952625"/>
          </a:xfrm>
        </p:spPr>
        <p:txBody>
          <a:bodyPr/>
          <a:lstStyle/>
          <a:p>
            <a:pPr eaLnBrk="1" hangingPunct="1">
              <a:lnSpc>
                <a:spcPct val="90000"/>
              </a:lnSpc>
              <a:buFontTx/>
              <a:buNone/>
            </a:pPr>
            <a:r>
              <a:rPr lang="en-US" altLang="en-US" sz="2778"/>
              <a:t>Can over- or under-estimate weight</a:t>
            </a:r>
          </a:p>
          <a:p>
            <a:pPr eaLnBrk="1" hangingPunct="1">
              <a:lnSpc>
                <a:spcPct val="90000"/>
              </a:lnSpc>
              <a:buFontTx/>
              <a:buNone/>
            </a:pPr>
            <a:r>
              <a:rPr lang="en-US" altLang="en-US" sz="2778"/>
              <a:t>Varies a lot</a:t>
            </a:r>
          </a:p>
          <a:p>
            <a:pPr eaLnBrk="1" hangingPunct="1">
              <a:lnSpc>
                <a:spcPct val="90000"/>
              </a:lnSpc>
              <a:buFontTx/>
              <a:buNone/>
            </a:pPr>
            <a:endParaRPr lang="en-US" altLang="en-US" sz="2778"/>
          </a:p>
        </p:txBody>
      </p:sp>
      <p:sp>
        <p:nvSpPr>
          <p:cNvPr id="9" name="Rectangle 10">
            <a:extLst>
              <a:ext uri="{FF2B5EF4-FFF2-40B4-BE49-F238E27FC236}">
                <a16:creationId xmlns:a16="http://schemas.microsoft.com/office/drawing/2014/main" id="{CC77BD0A-96BD-47FC-A35B-2F5425770DD9}"/>
              </a:ext>
            </a:extLst>
          </p:cNvPr>
          <p:cNvSpPr txBox="1">
            <a:spLocks noChangeArrowheads="1"/>
          </p:cNvSpPr>
          <p:nvPr/>
        </p:nvSpPr>
        <p:spPr bwMode="auto">
          <a:xfrm>
            <a:off x="796396" y="4219223"/>
            <a:ext cx="3778250" cy="1952625"/>
          </a:xfrm>
          <a:prstGeom prst="rect">
            <a:avLst/>
          </a:prstGeom>
          <a:noFill/>
          <a:ln w="9525">
            <a:noFill/>
            <a:miter lim="800000"/>
            <a:headEnd/>
            <a:tailEnd/>
          </a:ln>
          <a:effectLst/>
        </p:spPr>
        <p:txBody>
          <a:bodyPr lIns="79817" tIns="39908" rIns="79817" bIns="39908"/>
          <a:lstStyle>
            <a:lvl1pPr marL="539750" indent="-539750"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lnSpc>
                <a:spcPct val="90000"/>
              </a:lnSpc>
              <a:spcBef>
                <a:spcPct val="20000"/>
              </a:spcBef>
              <a:buClr>
                <a:schemeClr val="hlink"/>
              </a:buClr>
            </a:pPr>
            <a:r>
              <a:rPr lang="en-US" altLang="en-US" sz="2778">
                <a:latin typeface="Geneva" charset="0"/>
              </a:rPr>
              <a:t>Overestimates weight</a:t>
            </a:r>
          </a:p>
          <a:p>
            <a:pPr eaLnBrk="1" hangingPunct="1">
              <a:lnSpc>
                <a:spcPct val="90000"/>
              </a:lnSpc>
              <a:spcBef>
                <a:spcPct val="20000"/>
              </a:spcBef>
              <a:buClr>
                <a:schemeClr val="hlink"/>
              </a:buClr>
            </a:pPr>
            <a:r>
              <a:rPr lang="en-US" altLang="en-US" sz="2778">
                <a:latin typeface="Geneva" charset="0"/>
              </a:rPr>
              <a:t>Varies little</a:t>
            </a:r>
          </a:p>
          <a:p>
            <a:pPr eaLnBrk="1" hangingPunct="1">
              <a:lnSpc>
                <a:spcPct val="90000"/>
              </a:lnSpc>
              <a:spcBef>
                <a:spcPct val="20000"/>
              </a:spcBef>
              <a:buClr>
                <a:schemeClr val="hlink"/>
              </a:buClr>
            </a:pPr>
            <a:endParaRPr lang="en-US" altLang="en-US" sz="2778">
              <a:latin typeface="Geneva" charset="0"/>
            </a:endParaRPr>
          </a:p>
        </p:txBody>
      </p:sp>
    </p:spTree>
  </p:cSld>
  <p:clrMapOvr>
    <a:masterClrMapping/>
  </p:clrMapOvr>
  <p:transition advTm="54912"/>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7A7EBD7-A99D-46B0-9524-86DD09BB8DE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Computing the Difference</a:t>
            </a:r>
          </a:p>
        </p:txBody>
      </p:sp>
      <p:sp>
        <p:nvSpPr>
          <p:cNvPr id="37891" name="Rectangle 3">
            <a:extLst>
              <a:ext uri="{FF2B5EF4-FFF2-40B4-BE49-F238E27FC236}">
                <a16:creationId xmlns:a16="http://schemas.microsoft.com/office/drawing/2014/main" id="{2EC8E909-B98C-499E-B819-69B8671ED86C}"/>
              </a:ext>
            </a:extLst>
          </p:cNvPr>
          <p:cNvSpPr>
            <a:spLocks noGrp="1" noChangeArrowheads="1"/>
          </p:cNvSpPr>
          <p:nvPr>
            <p:ph type="body" idx="1"/>
          </p:nvPr>
        </p:nvSpPr>
        <p:spPr/>
        <p:txBody>
          <a:bodyPr/>
          <a:lstStyle/>
          <a:p>
            <a:pPr eaLnBrk="1" hangingPunct="1">
              <a:buFontTx/>
              <a:buNone/>
            </a:pPr>
            <a:endParaRPr lang="en-US" altLang="en-US" sz="1111">
              <a:latin typeface="CourierNewPSMT" charset="0"/>
              <a:ea typeface="ＭＳ Ｐゴシック" panose="020B0600070205080204" pitchFamily="34" charset="-128"/>
            </a:endParaRPr>
          </a:p>
          <a:p>
            <a:pPr eaLnBrk="1" hangingPunct="1">
              <a:buFontTx/>
              <a:buNone/>
            </a:pPr>
            <a:endParaRPr lang="en-US" altLang="en-US">
              <a:latin typeface="CourierNewPSMT" charset="0"/>
              <a:ea typeface="ＭＳ Ｐゴシック" panose="020B0600070205080204" pitchFamily="34" charset="-128"/>
            </a:endParaRPr>
          </a:p>
          <a:p>
            <a:pPr eaLnBrk="1" hangingPunct="1">
              <a:buFontTx/>
              <a:buNone/>
            </a:pPr>
            <a:r>
              <a:rPr lang="en-US" altLang="en-US">
                <a:latin typeface="CourierNewPSMT" charset="0"/>
                <a:ea typeface="ＭＳ Ｐゴシック" panose="020B0600070205080204" pitchFamily="34" charset="-128"/>
              </a:rPr>
              <a:t>(.</a:t>
            </a:r>
            <a:r>
              <a:rPr lang="en-US" altLang="en-US" sz="2500">
                <a:latin typeface="CourierNewPSMT" charset="0"/>
                <a:ea typeface="ＭＳ Ｐゴシック" panose="020B0600070205080204" pitchFamily="34" charset="-128"/>
              </a:rPr>
              <a:t>5 x 7.333 + .5 x 5.500)</a:t>
            </a:r>
          </a:p>
          <a:p>
            <a:pPr eaLnBrk="1" hangingPunct="1">
              <a:buFontTx/>
              <a:buNone/>
            </a:pPr>
            <a:r>
              <a:rPr lang="en-US" altLang="en-US" sz="2500">
                <a:latin typeface="CourierNewPSMT" charset="0"/>
                <a:ea typeface="ＭＳ Ｐゴシック" panose="020B0600070205080204" pitchFamily="34" charset="-128"/>
              </a:rPr>
              <a:t>   - (.5 x 4.833 + .5 x 7.833) =</a:t>
            </a:r>
            <a:r>
              <a:rPr lang="en-US" altLang="en-US">
                <a:latin typeface="CourierNewPSMT" charset="0"/>
                <a:ea typeface="ＭＳ Ｐゴシック" panose="020B0600070205080204" pitchFamily="34" charset="-128"/>
              </a:rPr>
              <a:t> </a:t>
            </a:r>
          </a:p>
          <a:p>
            <a:pPr eaLnBrk="1" hangingPunct="1">
              <a:buFontTx/>
              <a:buNone/>
            </a:pPr>
            <a:endParaRPr lang="en-US" altLang="en-US" sz="1278">
              <a:latin typeface="CourierNewPSMT" charset="0"/>
              <a:ea typeface="ＭＳ Ｐゴシック" panose="020B0600070205080204" pitchFamily="34" charset="-128"/>
            </a:endParaRPr>
          </a:p>
          <a:p>
            <a:pPr eaLnBrk="1" hangingPunct="1">
              <a:buFontTx/>
              <a:buNone/>
            </a:pPr>
            <a:r>
              <a:rPr lang="en-US" altLang="en-US" sz="2500">
                <a:latin typeface="CourierNewPSMT" charset="0"/>
                <a:ea typeface="ＭＳ Ｐゴシック" panose="020B0600070205080204" pitchFamily="34" charset="-128"/>
              </a:rPr>
              <a:t>.5 x 7.333 + .5 x 5.500</a:t>
            </a:r>
          </a:p>
          <a:p>
            <a:pPr eaLnBrk="1" hangingPunct="1">
              <a:buFontTx/>
              <a:buNone/>
            </a:pPr>
            <a:r>
              <a:rPr lang="en-US" altLang="en-US" sz="2500">
                <a:latin typeface="CourierNewPSMT" charset="0"/>
                <a:ea typeface="ＭＳ Ｐゴシック" panose="020B0600070205080204" pitchFamily="34" charset="-128"/>
              </a:rPr>
              <a:t>  -.5 x 4.833 - 5 x 7.833 = .083</a:t>
            </a:r>
          </a:p>
        </p:txBody>
      </p:sp>
      <p:sp>
        <p:nvSpPr>
          <p:cNvPr id="37892" name="Text Box 6">
            <a:extLst>
              <a:ext uri="{FF2B5EF4-FFF2-40B4-BE49-F238E27FC236}">
                <a16:creationId xmlns:a16="http://schemas.microsoft.com/office/drawing/2014/main" id="{7596C41F-DB02-4B82-A3FD-358C104B8F4E}"/>
              </a:ext>
            </a:extLst>
          </p:cNvPr>
          <p:cNvSpPr txBox="1">
            <a:spLocks noChangeArrowheads="1"/>
          </p:cNvSpPr>
          <p:nvPr/>
        </p:nvSpPr>
        <p:spPr bwMode="auto">
          <a:xfrm>
            <a:off x="6942667" y="5334000"/>
            <a:ext cx="2068160" cy="81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222">
                <a:latin typeface="Geneva" charset="0"/>
              </a:rPr>
              <a:t>Overall mean difference</a:t>
            </a:r>
          </a:p>
        </p:txBody>
      </p:sp>
      <p:sp>
        <p:nvSpPr>
          <p:cNvPr id="37893" name="Line 7">
            <a:extLst>
              <a:ext uri="{FF2B5EF4-FFF2-40B4-BE49-F238E27FC236}">
                <a16:creationId xmlns:a16="http://schemas.microsoft.com/office/drawing/2014/main" id="{4FFBC736-74A5-462D-AFF0-170D28849A10}"/>
              </a:ext>
            </a:extLst>
          </p:cNvPr>
          <p:cNvSpPr>
            <a:spLocks noChangeShapeType="1"/>
          </p:cNvSpPr>
          <p:nvPr/>
        </p:nvSpPr>
        <p:spPr bwMode="auto">
          <a:xfrm flipH="1" flipV="1">
            <a:off x="6604000" y="5334000"/>
            <a:ext cx="338667" cy="296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Tree>
  </p:cSld>
  <p:clrMapOvr>
    <a:masterClrMapping/>
  </p:clrMapOvr>
  <p:transition advTm="14000"/>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9286468-9687-435C-A799-E16A558CF6CF}"/>
              </a:ext>
            </a:extLst>
          </p:cNvPr>
          <p:cNvSpPr>
            <a:spLocks noGrp="1" noChangeArrowheads="1"/>
          </p:cNvSpPr>
          <p:nvPr>
            <p:ph type="title"/>
          </p:nvPr>
        </p:nvSpPr>
        <p:spPr>
          <a:xfrm>
            <a:off x="685272" y="922514"/>
            <a:ext cx="7773458" cy="1016000"/>
          </a:xfrm>
        </p:spPr>
        <p:txBody>
          <a:bodyPr>
            <a:normAutofit fontScale="90000"/>
          </a:bodyPr>
          <a:lstStyle/>
          <a:p>
            <a:pPr eaLnBrk="1" hangingPunct="1"/>
            <a:r>
              <a:rPr lang="en-US" altLang="en-US">
                <a:ea typeface="ＭＳ Ｐゴシック" panose="020B0600070205080204" pitchFamily="34" charset="-128"/>
              </a:rPr>
              <a:t>Linear Combination</a:t>
            </a:r>
            <a:br>
              <a:rPr lang="en-US" altLang="en-US">
                <a:ea typeface="ＭＳ Ｐゴシック" panose="020B0600070205080204" pitchFamily="34" charset="-128"/>
              </a:rPr>
            </a:br>
            <a:r>
              <a:rPr lang="en-US" altLang="en-US">
                <a:ea typeface="ＭＳ Ｐゴシック" panose="020B0600070205080204" pitchFamily="34" charset="-128"/>
              </a:rPr>
              <a:t>of the Means</a:t>
            </a:r>
          </a:p>
        </p:txBody>
      </p:sp>
      <p:graphicFrame>
        <p:nvGraphicFramePr>
          <p:cNvPr id="67651" name="Group 67">
            <a:extLst>
              <a:ext uri="{FF2B5EF4-FFF2-40B4-BE49-F238E27FC236}">
                <a16:creationId xmlns:a16="http://schemas.microsoft.com/office/drawing/2014/main" id="{097B722E-3F75-4239-A1D5-A827A4B88E16}"/>
              </a:ext>
            </a:extLst>
          </p:cNvPr>
          <p:cNvGraphicFramePr>
            <a:graphicFrameLocks noGrp="1"/>
          </p:cNvGraphicFramePr>
          <p:nvPr>
            <p:ph idx="1"/>
          </p:nvPr>
        </p:nvGraphicFramePr>
        <p:xfrm>
          <a:off x="685271" y="2142243"/>
          <a:ext cx="8023931" cy="2912181"/>
        </p:xfrm>
        <a:graphic>
          <a:graphicData uri="http://schemas.openxmlformats.org/drawingml/2006/table">
            <a:tbl>
              <a:tblPr/>
              <a:tblGrid>
                <a:gridCol w="1669195">
                  <a:extLst>
                    <a:ext uri="{9D8B030D-6E8A-4147-A177-3AD203B41FA5}">
                      <a16:colId xmlns:a16="http://schemas.microsoft.com/office/drawing/2014/main" val="20000"/>
                    </a:ext>
                  </a:extLst>
                </a:gridCol>
                <a:gridCol w="1930008">
                  <a:extLst>
                    <a:ext uri="{9D8B030D-6E8A-4147-A177-3AD203B41FA5}">
                      <a16:colId xmlns:a16="http://schemas.microsoft.com/office/drawing/2014/main" val="20001"/>
                    </a:ext>
                  </a:extLst>
                </a:gridCol>
                <a:gridCol w="1360757">
                  <a:extLst>
                    <a:ext uri="{9D8B030D-6E8A-4147-A177-3AD203B41FA5}">
                      <a16:colId xmlns:a16="http://schemas.microsoft.com/office/drawing/2014/main" val="20002"/>
                    </a:ext>
                  </a:extLst>
                </a:gridCol>
                <a:gridCol w="1456010">
                  <a:extLst>
                    <a:ext uri="{9D8B030D-6E8A-4147-A177-3AD203B41FA5}">
                      <a16:colId xmlns:a16="http://schemas.microsoft.com/office/drawing/2014/main" val="20003"/>
                    </a:ext>
                  </a:extLst>
                </a:gridCol>
                <a:gridCol w="1607961">
                  <a:extLst>
                    <a:ext uri="{9D8B030D-6E8A-4147-A177-3AD203B41FA5}">
                      <a16:colId xmlns:a16="http://schemas.microsoft.com/office/drawing/2014/main" val="20004"/>
                    </a:ext>
                  </a:extLst>
                </a:gridCol>
              </a:tblGrid>
              <a:tr h="660320">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Outcome</a:t>
                      </a:r>
                    </a:p>
                  </a:txBody>
                  <a:tcPr marL="130632" marR="130632"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Self-Esteem</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Mean</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Coeff</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Product</a:t>
                      </a:r>
                    </a:p>
                  </a:txBody>
                  <a:tcPr marL="130632" marR="130632"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2965">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Success</a:t>
                      </a:r>
                    </a:p>
                  </a:txBody>
                  <a:tcPr marL="130632" marR="130632"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High</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7.333</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0.5</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3.667</a:t>
                      </a:r>
                    </a:p>
                  </a:txBody>
                  <a:tcPr marL="130632" marR="130632"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082">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Low</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5.500</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0.5</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2.750</a:t>
                      </a:r>
                    </a:p>
                  </a:txBody>
                  <a:tcPr marL="130632" marR="130632"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2965">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Failure</a:t>
                      </a:r>
                    </a:p>
                  </a:txBody>
                  <a:tcPr marL="130632" marR="130632" marT="60953" marB="6095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High</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4.833</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-0.5</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-2.417</a:t>
                      </a:r>
                    </a:p>
                  </a:txBody>
                  <a:tcPr marL="130632" marR="130632"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849">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Low</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7.833</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Geneva" charset="0"/>
                        </a:rPr>
                        <a:t>-0.5</a:t>
                      </a:r>
                    </a:p>
                  </a:txBody>
                  <a:tcPr marL="130632" marR="130632" marT="60953" marB="609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dirty="0">
                          <a:ln>
                            <a:noFill/>
                          </a:ln>
                          <a:solidFill>
                            <a:schemeClr val="tx1"/>
                          </a:solidFill>
                          <a:effectLst/>
                          <a:latin typeface="Geneva" charset="0"/>
                        </a:rPr>
                        <a:t>-3.917</a:t>
                      </a:r>
                    </a:p>
                  </a:txBody>
                  <a:tcPr marL="130632" marR="130632" marT="60953" marB="6095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975" name="Line 60">
            <a:extLst>
              <a:ext uri="{FF2B5EF4-FFF2-40B4-BE49-F238E27FC236}">
                <a16:creationId xmlns:a16="http://schemas.microsoft.com/office/drawing/2014/main" id="{06A34274-61F4-41CB-B6D4-6BD85BDB84D8}"/>
              </a:ext>
            </a:extLst>
          </p:cNvPr>
          <p:cNvSpPr>
            <a:spLocks noChangeShapeType="1"/>
          </p:cNvSpPr>
          <p:nvPr/>
        </p:nvSpPr>
        <p:spPr bwMode="auto">
          <a:xfrm>
            <a:off x="7184319" y="5258153"/>
            <a:ext cx="1524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39976" name="Text Box 65">
            <a:extLst>
              <a:ext uri="{FF2B5EF4-FFF2-40B4-BE49-F238E27FC236}">
                <a16:creationId xmlns:a16="http://schemas.microsoft.com/office/drawing/2014/main" id="{3B48EBBD-5E0D-49F1-9E9C-401C50986717}"/>
              </a:ext>
            </a:extLst>
          </p:cNvPr>
          <p:cNvSpPr txBox="1">
            <a:spLocks noChangeArrowheads="1"/>
          </p:cNvSpPr>
          <p:nvPr/>
        </p:nvSpPr>
        <p:spPr bwMode="auto">
          <a:xfrm>
            <a:off x="7075841" y="5359577"/>
            <a:ext cx="2068159"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222">
                <a:latin typeface="Geneva" charset="0"/>
              </a:rPr>
              <a:t>L = 0.083</a:t>
            </a:r>
          </a:p>
        </p:txBody>
      </p:sp>
    </p:spTree>
  </p:cSld>
  <p:clrMapOvr>
    <a:masterClrMapping/>
  </p:clrMapOvr>
  <p:transition advTm="18000"/>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5EA39827-EE2D-4511-9FD7-7398165B71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Formula for L</a:t>
            </a:r>
          </a:p>
        </p:txBody>
      </p:sp>
      <p:sp>
        <p:nvSpPr>
          <p:cNvPr id="41988" name="Text Box 6">
            <a:extLst>
              <a:ext uri="{FF2B5EF4-FFF2-40B4-BE49-F238E27FC236}">
                <a16:creationId xmlns:a16="http://schemas.microsoft.com/office/drawing/2014/main" id="{E3004322-DF30-43D6-B279-783BFC447857}"/>
              </a:ext>
            </a:extLst>
          </p:cNvPr>
          <p:cNvSpPr txBox="1">
            <a:spLocks noChangeArrowheads="1"/>
          </p:cNvSpPr>
          <p:nvPr/>
        </p:nvSpPr>
        <p:spPr bwMode="auto">
          <a:xfrm>
            <a:off x="1197681" y="3631847"/>
            <a:ext cx="6858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endParaRPr lang="en-US" altLang="en-US" sz="3334"/>
          </a:p>
        </p:txBody>
      </p:sp>
      <p:sp>
        <p:nvSpPr>
          <p:cNvPr id="41989" name="Text Box 10">
            <a:extLst>
              <a:ext uri="{FF2B5EF4-FFF2-40B4-BE49-F238E27FC236}">
                <a16:creationId xmlns:a16="http://schemas.microsoft.com/office/drawing/2014/main" id="{AC66AF84-9771-4A3D-A616-2DD99DE6904F}"/>
              </a:ext>
            </a:extLst>
          </p:cNvPr>
          <p:cNvSpPr txBox="1">
            <a:spLocks noChangeArrowheads="1"/>
          </p:cNvSpPr>
          <p:nvPr/>
        </p:nvSpPr>
        <p:spPr bwMode="auto">
          <a:xfrm>
            <a:off x="338667" y="3767667"/>
            <a:ext cx="7169527" cy="46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167">
                <a:latin typeface="Arial" panose="020B0604020202020204" pitchFamily="34" charset="0"/>
              </a:rPr>
              <a:t>L = .5 x 7.333 + .5 x 5.500 -.5 x 4.833 - .5 x 7.833 = .083</a:t>
            </a:r>
            <a:endParaRPr lang="en-US" altLang="en-US" sz="2167">
              <a:latin typeface="CourierNewPSMT" charset="0"/>
            </a:endParaRPr>
          </a:p>
        </p:txBody>
      </p:sp>
      <p:graphicFrame>
        <p:nvGraphicFramePr>
          <p:cNvPr id="41986" name="Object 2">
            <a:extLst>
              <a:ext uri="{FF2B5EF4-FFF2-40B4-BE49-F238E27FC236}">
                <a16:creationId xmlns:a16="http://schemas.microsoft.com/office/drawing/2014/main" id="{AA1904F5-B135-408D-8FDA-150C400FBBDD}"/>
              </a:ext>
            </a:extLst>
          </p:cNvPr>
          <p:cNvGraphicFramePr>
            <a:graphicFrameLocks noChangeAspect="1"/>
          </p:cNvGraphicFramePr>
          <p:nvPr/>
        </p:nvGraphicFramePr>
        <p:xfrm>
          <a:off x="423333" y="2370667"/>
          <a:ext cx="1859139" cy="635000"/>
        </p:xfrm>
        <a:graphic>
          <a:graphicData uri="http://schemas.openxmlformats.org/presentationml/2006/ole">
            <mc:AlternateContent xmlns:mc="http://schemas.openxmlformats.org/markup-compatibility/2006">
              <mc:Choice xmlns:v="urn:schemas-microsoft-com:vml" Requires="v">
                <p:oleObj spid="_x0000_s54276" name="Equation" r:id="rId4" imgW="1041400" imgH="355600" progId="Equation.3">
                  <p:embed/>
                </p:oleObj>
              </mc:Choice>
              <mc:Fallback>
                <p:oleObj name="Equation" r:id="rId4" imgW="1041400" imgH="355600" progId="Equation.3">
                  <p:embed/>
                  <p:pic>
                    <p:nvPicPr>
                      <p:cNvPr id="41986" name="Object 2">
                        <a:extLst>
                          <a:ext uri="{FF2B5EF4-FFF2-40B4-BE49-F238E27FC236}">
                            <a16:creationId xmlns:a16="http://schemas.microsoft.com/office/drawing/2014/main" id="{AA1904F5-B135-408D-8FDA-150C400FB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33" y="2370667"/>
                        <a:ext cx="1859139"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43000"/>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a:extLst>
              <a:ext uri="{FF2B5EF4-FFF2-40B4-BE49-F238E27FC236}">
                <a16:creationId xmlns:a16="http://schemas.microsoft.com/office/drawing/2014/main" id="{F978D8A4-C15D-4C39-9E69-ECAFC057FF47}"/>
              </a:ext>
            </a:extLst>
          </p:cNvPr>
          <p:cNvSpPr>
            <a:spLocks noGrp="1" noChangeArrowheads="1"/>
          </p:cNvSpPr>
          <p:nvPr>
            <p:ph type="title"/>
          </p:nvPr>
        </p:nvSpPr>
        <p:spPr>
          <a:xfrm>
            <a:off x="685272" y="922514"/>
            <a:ext cx="7773458" cy="1016000"/>
          </a:xfrm>
        </p:spPr>
        <p:txBody>
          <a:bodyPr/>
          <a:lstStyle/>
          <a:p>
            <a:pPr eaLnBrk="1" hangingPunct="1"/>
            <a:r>
              <a:rPr lang="en-US" altLang="en-US">
                <a:ea typeface="ＭＳ Ｐゴシック" panose="020B0600070205080204" pitchFamily="34" charset="-128"/>
              </a:rPr>
              <a:t>Is it Significant?</a:t>
            </a:r>
          </a:p>
        </p:txBody>
      </p:sp>
      <p:sp>
        <p:nvSpPr>
          <p:cNvPr id="44038" name="Text Box 56">
            <a:extLst>
              <a:ext uri="{FF2B5EF4-FFF2-40B4-BE49-F238E27FC236}">
                <a16:creationId xmlns:a16="http://schemas.microsoft.com/office/drawing/2014/main" id="{F78ACCC1-4F40-48E7-8D5F-4447D4D3B720}"/>
              </a:ext>
            </a:extLst>
          </p:cNvPr>
          <p:cNvSpPr txBox="1">
            <a:spLocks noChangeArrowheads="1"/>
          </p:cNvSpPr>
          <p:nvPr/>
        </p:nvSpPr>
        <p:spPr bwMode="auto">
          <a:xfrm>
            <a:off x="435681" y="1972910"/>
            <a:ext cx="7356822"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222">
                <a:latin typeface="Arial" panose="020B0604020202020204" pitchFamily="34" charset="0"/>
              </a:rPr>
              <a:t>L = .5 x 7.333 + .5 x 5.500 -.5 x 4.833 - .5 x 7.833 = .083</a:t>
            </a:r>
            <a:endParaRPr lang="en-US" altLang="en-US" sz="2222">
              <a:latin typeface="CourierNewPSMT" charset="0"/>
            </a:endParaRPr>
          </a:p>
        </p:txBody>
      </p:sp>
      <p:sp>
        <p:nvSpPr>
          <p:cNvPr id="44039" name="Text Box 57">
            <a:extLst>
              <a:ext uri="{FF2B5EF4-FFF2-40B4-BE49-F238E27FC236}">
                <a16:creationId xmlns:a16="http://schemas.microsoft.com/office/drawing/2014/main" id="{6BEB4E37-F959-4E64-95B5-5113AFDA5AC0}"/>
              </a:ext>
            </a:extLst>
          </p:cNvPr>
          <p:cNvSpPr txBox="1">
            <a:spLocks noChangeArrowheads="1"/>
          </p:cNvSpPr>
          <p:nvPr/>
        </p:nvSpPr>
        <p:spPr bwMode="auto">
          <a:xfrm>
            <a:off x="435681" y="4517320"/>
            <a:ext cx="3186770"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222">
                <a:latin typeface="Geneva" charset="0"/>
              </a:rPr>
              <a:t>MSE = 6.501/4 = 1.625</a:t>
            </a:r>
          </a:p>
        </p:txBody>
      </p:sp>
      <p:graphicFrame>
        <p:nvGraphicFramePr>
          <p:cNvPr id="44034" name="Object 2">
            <a:extLst>
              <a:ext uri="{FF2B5EF4-FFF2-40B4-BE49-F238E27FC236}">
                <a16:creationId xmlns:a16="http://schemas.microsoft.com/office/drawing/2014/main" id="{65B9D5E7-1182-4A7B-B9D9-79B98081C222}"/>
              </a:ext>
            </a:extLst>
          </p:cNvPr>
          <p:cNvGraphicFramePr>
            <a:graphicFrameLocks noChangeAspect="1"/>
          </p:cNvGraphicFramePr>
          <p:nvPr/>
        </p:nvGraphicFramePr>
        <p:xfrm>
          <a:off x="3810000" y="2615848"/>
          <a:ext cx="1614841" cy="897819"/>
        </p:xfrm>
        <a:graphic>
          <a:graphicData uri="http://schemas.openxmlformats.org/presentationml/2006/ole">
            <mc:AlternateContent xmlns:mc="http://schemas.openxmlformats.org/markup-compatibility/2006">
              <mc:Choice xmlns:v="urn:schemas-microsoft-com:vml" Requires="v">
                <p:oleObj spid="_x0000_s55304" name="Equation" r:id="rId4" imgW="1130300" imgH="673100" progId="Equation.3">
                  <p:embed/>
                </p:oleObj>
              </mc:Choice>
              <mc:Fallback>
                <p:oleObj name="Equation" r:id="rId4" imgW="1130300" imgH="673100" progId="Equation.3">
                  <p:embed/>
                  <p:pic>
                    <p:nvPicPr>
                      <p:cNvPr id="44034" name="Object 2">
                        <a:extLst>
                          <a:ext uri="{FF2B5EF4-FFF2-40B4-BE49-F238E27FC236}">
                            <a16:creationId xmlns:a16="http://schemas.microsoft.com/office/drawing/2014/main" id="{65B9D5E7-1182-4A7B-B9D9-79B98081C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615848"/>
                        <a:ext cx="1614841" cy="897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0" name="Rectangle 61">
            <a:extLst>
              <a:ext uri="{FF2B5EF4-FFF2-40B4-BE49-F238E27FC236}">
                <a16:creationId xmlns:a16="http://schemas.microsoft.com/office/drawing/2014/main" id="{A3285F1D-5DD6-4D82-BDD8-734808E8F9B1}"/>
              </a:ext>
            </a:extLst>
          </p:cNvPr>
          <p:cNvSpPr>
            <a:spLocks noChangeArrowheads="1"/>
          </p:cNvSpPr>
          <p:nvPr/>
        </p:nvSpPr>
        <p:spPr bwMode="auto">
          <a:xfrm>
            <a:off x="435681" y="2821341"/>
            <a:ext cx="2951770"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222">
                <a:latin typeface="Geneva" charset="0"/>
              </a:rPr>
              <a:t>Standard error of L =</a:t>
            </a:r>
            <a:r>
              <a:rPr lang="en-US" altLang="en-US" sz="2222"/>
              <a:t> </a:t>
            </a:r>
            <a:endParaRPr lang="en-US" altLang="en-US" sz="3334"/>
          </a:p>
        </p:txBody>
      </p:sp>
      <p:graphicFrame>
        <p:nvGraphicFramePr>
          <p:cNvPr id="44035" name="Object 3">
            <a:extLst>
              <a:ext uri="{FF2B5EF4-FFF2-40B4-BE49-F238E27FC236}">
                <a16:creationId xmlns:a16="http://schemas.microsoft.com/office/drawing/2014/main" id="{9567A499-5D09-48F5-9945-B711E1A5D9FB}"/>
              </a:ext>
            </a:extLst>
          </p:cNvPr>
          <p:cNvGraphicFramePr>
            <a:graphicFrameLocks noChangeAspect="1"/>
          </p:cNvGraphicFramePr>
          <p:nvPr/>
        </p:nvGraphicFramePr>
        <p:xfrm>
          <a:off x="435681" y="3734153"/>
          <a:ext cx="5043841" cy="473604"/>
        </p:xfrm>
        <a:graphic>
          <a:graphicData uri="http://schemas.openxmlformats.org/presentationml/2006/ole">
            <mc:AlternateContent xmlns:mc="http://schemas.openxmlformats.org/markup-compatibility/2006">
              <mc:Choice xmlns:v="urn:schemas-microsoft-com:vml" Requires="v">
                <p:oleObj spid="_x0000_s55305" name="Equation" r:id="rId6" imgW="3530600" imgH="355600" progId="Equation.3">
                  <p:embed/>
                </p:oleObj>
              </mc:Choice>
              <mc:Fallback>
                <p:oleObj name="Equation" r:id="rId6" imgW="3530600" imgH="355600" progId="Equation.3">
                  <p:embed/>
                  <p:pic>
                    <p:nvPicPr>
                      <p:cNvPr id="44035" name="Object 3">
                        <a:extLst>
                          <a:ext uri="{FF2B5EF4-FFF2-40B4-BE49-F238E27FC236}">
                            <a16:creationId xmlns:a16="http://schemas.microsoft.com/office/drawing/2014/main" id="{9567A499-5D09-48F5-9945-B711E1A5D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81" y="3734153"/>
                        <a:ext cx="5043841" cy="47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6" name="Object 4">
            <a:extLst>
              <a:ext uri="{FF2B5EF4-FFF2-40B4-BE49-F238E27FC236}">
                <a16:creationId xmlns:a16="http://schemas.microsoft.com/office/drawing/2014/main" id="{7237270E-24DF-4FA7-8549-79D89101A279}"/>
              </a:ext>
            </a:extLst>
          </p:cNvPr>
          <p:cNvGraphicFramePr>
            <a:graphicFrameLocks noChangeAspect="1"/>
          </p:cNvGraphicFramePr>
          <p:nvPr/>
        </p:nvGraphicFramePr>
        <p:xfrm>
          <a:off x="435681" y="5190243"/>
          <a:ext cx="2068160" cy="1286757"/>
        </p:xfrm>
        <a:graphic>
          <a:graphicData uri="http://schemas.openxmlformats.org/presentationml/2006/ole">
            <mc:AlternateContent xmlns:mc="http://schemas.openxmlformats.org/markup-compatibility/2006">
              <mc:Choice xmlns:v="urn:schemas-microsoft-com:vml" Requires="v">
                <p:oleObj spid="_x0000_s55306" name="Equation" r:id="rId8" imgW="1447800" imgH="965200" progId="Equation.3">
                  <p:embed/>
                </p:oleObj>
              </mc:Choice>
              <mc:Fallback>
                <p:oleObj name="Equation" r:id="rId8" imgW="1447800" imgH="965200" progId="Equation.3">
                  <p:embed/>
                  <p:pic>
                    <p:nvPicPr>
                      <p:cNvPr id="44036" name="Object 4">
                        <a:extLst>
                          <a:ext uri="{FF2B5EF4-FFF2-40B4-BE49-F238E27FC236}">
                            <a16:creationId xmlns:a16="http://schemas.microsoft.com/office/drawing/2014/main" id="{7237270E-24DF-4FA7-8549-79D89101A2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81" y="5190243"/>
                        <a:ext cx="2068160" cy="128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33000"/>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97813CD2-5F74-42D5-ABDD-805D16BF384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Calculating t</a:t>
            </a:r>
          </a:p>
        </p:txBody>
      </p:sp>
      <p:graphicFrame>
        <p:nvGraphicFramePr>
          <p:cNvPr id="46082" name="Object 2">
            <a:extLst>
              <a:ext uri="{FF2B5EF4-FFF2-40B4-BE49-F238E27FC236}">
                <a16:creationId xmlns:a16="http://schemas.microsoft.com/office/drawing/2014/main" id="{9EA02568-EFB2-4F14-ACB4-D004D8D9B2D9}"/>
              </a:ext>
            </a:extLst>
          </p:cNvPr>
          <p:cNvGraphicFramePr>
            <a:graphicFrameLocks noChangeAspect="1"/>
          </p:cNvGraphicFramePr>
          <p:nvPr/>
        </p:nvGraphicFramePr>
        <p:xfrm>
          <a:off x="1042458" y="1910292"/>
          <a:ext cx="4277431" cy="4341813"/>
        </p:xfrm>
        <a:graphic>
          <a:graphicData uri="http://schemas.openxmlformats.org/presentationml/2006/ole">
            <mc:AlternateContent xmlns:mc="http://schemas.openxmlformats.org/markup-compatibility/2006">
              <mc:Choice xmlns:v="urn:schemas-microsoft-com:vml" Requires="v">
                <p:oleObj spid="_x0000_s56324" name="Equation" r:id="rId4" imgW="2032000" imgH="2209800" progId="Equation.3">
                  <p:embed/>
                </p:oleObj>
              </mc:Choice>
              <mc:Fallback>
                <p:oleObj name="Equation" r:id="rId4" imgW="2032000" imgH="2209800" progId="Equation.3">
                  <p:embed/>
                  <p:pic>
                    <p:nvPicPr>
                      <p:cNvPr id="46082" name="Object 2">
                        <a:extLst>
                          <a:ext uri="{FF2B5EF4-FFF2-40B4-BE49-F238E27FC236}">
                            <a16:creationId xmlns:a16="http://schemas.microsoft.com/office/drawing/2014/main" id="{9EA02568-EFB2-4F14-ACB4-D004D8D9B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458" y="1910292"/>
                        <a:ext cx="4277431" cy="434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6000"/>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8CF1C93B-2C95-44F2-B658-B45A0E11667A}"/>
              </a:ext>
            </a:extLst>
          </p:cNvPr>
          <p:cNvSpPr>
            <a:spLocks noGrp="1"/>
          </p:cNvSpPr>
          <p:nvPr>
            <p:ph type="title"/>
          </p:nvPr>
        </p:nvSpPr>
        <p:spPr/>
        <p:txBody>
          <a:bodyPr/>
          <a:lstStyle/>
          <a:p>
            <a:r>
              <a:rPr lang="en-US" altLang="en-US">
                <a:ea typeface="ＭＳ Ｐゴシック" panose="020B0600070205080204" pitchFamily="34" charset="-128"/>
              </a:rPr>
              <a:t>Degrees of Freedom</a:t>
            </a:r>
          </a:p>
        </p:txBody>
      </p:sp>
      <p:sp>
        <p:nvSpPr>
          <p:cNvPr id="48131" name="Content Placeholder 2">
            <a:extLst>
              <a:ext uri="{FF2B5EF4-FFF2-40B4-BE49-F238E27FC236}">
                <a16:creationId xmlns:a16="http://schemas.microsoft.com/office/drawing/2014/main" id="{DA6526C7-1CFA-49A0-8D63-A933B99596A9}"/>
              </a:ext>
            </a:extLst>
          </p:cNvPr>
          <p:cNvSpPr>
            <a:spLocks noGrp="1"/>
          </p:cNvSpPr>
          <p:nvPr>
            <p:ph idx="1"/>
          </p:nvPr>
        </p:nvSpPr>
        <p:spPr/>
        <p:txBody>
          <a:bodyPr/>
          <a:lstStyle/>
          <a:p>
            <a:r>
              <a:rPr lang="en-US" altLang="en-US">
                <a:ea typeface="ＭＳ Ｐゴシック" panose="020B0600070205080204" pitchFamily="34" charset="-128"/>
              </a:rPr>
              <a:t>N is the total number of observations</a:t>
            </a:r>
          </a:p>
          <a:p>
            <a:r>
              <a:rPr lang="en-US" altLang="en-US">
                <a:ea typeface="ＭＳ Ｐゴシック" panose="020B0600070205080204" pitchFamily="34" charset="-128"/>
              </a:rPr>
              <a:t>k is the number of groups</a:t>
            </a:r>
          </a:p>
          <a:p>
            <a:r>
              <a:rPr lang="en-US" altLang="en-US">
                <a:ea typeface="ＭＳ Ｐゴシック" panose="020B0600070205080204" pitchFamily="34" charset="-128"/>
              </a:rPr>
              <a:t>df = N – k</a:t>
            </a:r>
          </a:p>
          <a:p>
            <a:r>
              <a:rPr lang="en-US" altLang="en-US">
                <a:ea typeface="ＭＳ Ｐゴシック" panose="020B0600070205080204" pitchFamily="34" charset="-128"/>
              </a:rPr>
              <a:t>df = 24 – 4 = 20</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1">
            <a:extLst>
              <a:ext uri="{FF2B5EF4-FFF2-40B4-BE49-F238E27FC236}">
                <a16:creationId xmlns:a16="http://schemas.microsoft.com/office/drawing/2014/main" id="{C3933658-EFCB-472D-BF7E-7C2B587B9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0" y="541514"/>
            <a:ext cx="5969000" cy="5774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3000"/>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818F3DD-AD42-4DFC-A583-DA1BB7893D7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Another Question</a:t>
            </a:r>
          </a:p>
        </p:txBody>
      </p:sp>
      <p:sp>
        <p:nvSpPr>
          <p:cNvPr id="52227" name="Rectangle 3">
            <a:extLst>
              <a:ext uri="{FF2B5EF4-FFF2-40B4-BE49-F238E27FC236}">
                <a16:creationId xmlns:a16="http://schemas.microsoft.com/office/drawing/2014/main" id="{30BB7991-86CC-4737-9403-08C7DE0F5A96}"/>
              </a:ext>
            </a:extLst>
          </p:cNvPr>
          <p:cNvSpPr>
            <a:spLocks noGrp="1" noChangeArrowheads="1"/>
          </p:cNvSpPr>
          <p:nvPr>
            <p:ph type="body" idx="1"/>
          </p:nvPr>
        </p:nvSpPr>
        <p:spPr/>
        <p:txBody>
          <a:bodyPr/>
          <a:lstStyle/>
          <a:p>
            <a:pPr eaLnBrk="1" hangingPunct="1">
              <a:buFontTx/>
              <a:buNone/>
            </a:pPr>
            <a:endParaRPr lang="en-US" altLang="en-US">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  Does the effect of the outcome feedback differ depending on the self-esteem of the subject?</a:t>
            </a:r>
          </a:p>
        </p:txBody>
      </p:sp>
    </p:spTree>
  </p:cSld>
  <p:clrMapOvr>
    <a:masterClrMapping/>
  </p:clrMapOvr>
  <p:transition advTm="21000"/>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B0DF606-03E7-4664-A31A-369E5EAA8AC6}"/>
              </a:ext>
            </a:extLst>
          </p:cNvPr>
          <p:cNvSpPr>
            <a:spLocks noGrp="1" noChangeArrowheads="1"/>
          </p:cNvSpPr>
          <p:nvPr>
            <p:ph type="title"/>
          </p:nvPr>
        </p:nvSpPr>
        <p:spPr>
          <a:xfrm>
            <a:off x="685272" y="922514"/>
            <a:ext cx="7773458" cy="1016000"/>
          </a:xfrm>
        </p:spPr>
        <p:txBody>
          <a:bodyPr/>
          <a:lstStyle/>
          <a:p>
            <a:pPr eaLnBrk="1" hangingPunct="1"/>
            <a:r>
              <a:rPr lang="en-US" altLang="en-US">
                <a:ea typeface="ＭＳ Ｐゴシック" panose="020B0600070205080204" pitchFamily="34" charset="-128"/>
              </a:rPr>
              <a:t>Table of Means</a:t>
            </a:r>
          </a:p>
        </p:txBody>
      </p:sp>
      <p:graphicFrame>
        <p:nvGraphicFramePr>
          <p:cNvPr id="30774" name="Group 54">
            <a:extLst>
              <a:ext uri="{FF2B5EF4-FFF2-40B4-BE49-F238E27FC236}">
                <a16:creationId xmlns:a16="http://schemas.microsoft.com/office/drawing/2014/main" id="{5E0F71EF-87E9-491B-B858-F15AF8235AC3}"/>
              </a:ext>
            </a:extLst>
          </p:cNvPr>
          <p:cNvGraphicFramePr>
            <a:graphicFrameLocks noGrp="1"/>
          </p:cNvGraphicFramePr>
          <p:nvPr>
            <p:ph idx="1"/>
          </p:nvPr>
        </p:nvGraphicFramePr>
        <p:xfrm>
          <a:off x="326319" y="2107847"/>
          <a:ext cx="8458730" cy="4079036"/>
        </p:xfrm>
        <a:graphic>
          <a:graphicData uri="http://schemas.openxmlformats.org/drawingml/2006/table">
            <a:tbl>
              <a:tblPr/>
              <a:tblGrid>
                <a:gridCol w="1691746">
                  <a:extLst>
                    <a:ext uri="{9D8B030D-6E8A-4147-A177-3AD203B41FA5}">
                      <a16:colId xmlns:a16="http://schemas.microsoft.com/office/drawing/2014/main" val="20000"/>
                    </a:ext>
                  </a:extLst>
                </a:gridCol>
                <a:gridCol w="1827811">
                  <a:extLst>
                    <a:ext uri="{9D8B030D-6E8A-4147-A177-3AD203B41FA5}">
                      <a16:colId xmlns:a16="http://schemas.microsoft.com/office/drawing/2014/main" val="20001"/>
                    </a:ext>
                  </a:extLst>
                </a:gridCol>
                <a:gridCol w="1555681">
                  <a:extLst>
                    <a:ext uri="{9D8B030D-6E8A-4147-A177-3AD203B41FA5}">
                      <a16:colId xmlns:a16="http://schemas.microsoft.com/office/drawing/2014/main" val="20002"/>
                    </a:ext>
                  </a:extLst>
                </a:gridCol>
                <a:gridCol w="1691746">
                  <a:extLst>
                    <a:ext uri="{9D8B030D-6E8A-4147-A177-3AD203B41FA5}">
                      <a16:colId xmlns:a16="http://schemas.microsoft.com/office/drawing/2014/main" val="20003"/>
                    </a:ext>
                  </a:extLst>
                </a:gridCol>
                <a:gridCol w="1691746">
                  <a:extLst>
                    <a:ext uri="{9D8B030D-6E8A-4147-A177-3AD203B41FA5}">
                      <a16:colId xmlns:a16="http://schemas.microsoft.com/office/drawing/2014/main" val="20004"/>
                    </a:ext>
                  </a:extLst>
                </a:gridCol>
              </a:tblGrid>
              <a:tr h="853388">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Self-Esteem</a:t>
                      </a:r>
                    </a:p>
                  </a:txBody>
                  <a:tcPr marL="130622" marR="130622" marT="60956" marB="60956"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Mean</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Coeff</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Product</a:t>
                      </a:r>
                    </a:p>
                  </a:txBody>
                  <a:tcPr marL="130622" marR="130622" marT="60956" marB="6095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8518">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High</a:t>
                      </a:r>
                    </a:p>
                  </a:txBody>
                  <a:tcPr marL="130622" marR="130622" marT="60956" marB="609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7.333</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7.333</a:t>
                      </a:r>
                    </a:p>
                  </a:txBody>
                  <a:tcPr marL="130622" marR="130622" marT="60956" marB="6095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4284">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-4.833</a:t>
                      </a:r>
                    </a:p>
                  </a:txBody>
                  <a:tcPr marL="130622" marR="130622" marT="60956" marB="6095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8518">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Low</a:t>
                      </a:r>
                    </a:p>
                  </a:txBody>
                  <a:tcPr marL="130622" marR="130622" marT="60956" marB="609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5.500</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-5.500</a:t>
                      </a:r>
                    </a:p>
                  </a:txBody>
                  <a:tcPr marL="130622" marR="130622" marT="60956" marB="6095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4284">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7.833</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56" marB="6095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7.833</a:t>
                      </a:r>
                    </a:p>
                  </a:txBody>
                  <a:tcPr marL="130622" marR="130622" marT="60956" marB="6095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advTm="31000"/>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A00C716-CCA2-4AB9-BF2A-3ECD5FD2451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Difference Between Differences</a:t>
            </a:r>
          </a:p>
        </p:txBody>
      </p:sp>
      <p:sp>
        <p:nvSpPr>
          <p:cNvPr id="56323" name="Rectangle 3">
            <a:extLst>
              <a:ext uri="{FF2B5EF4-FFF2-40B4-BE49-F238E27FC236}">
                <a16:creationId xmlns:a16="http://schemas.microsoft.com/office/drawing/2014/main" id="{1A5164D1-0360-4908-9972-2187A6424D39}"/>
              </a:ext>
            </a:extLst>
          </p:cNvPr>
          <p:cNvSpPr>
            <a:spLocks noGrp="1" noChangeArrowheads="1"/>
          </p:cNvSpPr>
          <p:nvPr>
            <p:ph type="body" idx="1"/>
          </p:nvPr>
        </p:nvSpPr>
        <p:spPr>
          <a:xfrm>
            <a:off x="326320" y="3429000"/>
            <a:ext cx="8491361" cy="2438577"/>
          </a:xfrm>
        </p:spPr>
        <p:txBody>
          <a:bodyPr/>
          <a:lstStyle/>
          <a:p>
            <a:pPr eaLnBrk="1" hangingPunct="1">
              <a:buFontTx/>
              <a:buNone/>
            </a:pPr>
            <a:r>
              <a:rPr lang="en-US" altLang="en-US">
                <a:ea typeface="ＭＳ Ｐゴシック" panose="020B0600070205080204" pitchFamily="34" charset="-128"/>
              </a:rPr>
              <a:t>   </a:t>
            </a:r>
            <a:r>
              <a:rPr lang="en-US" altLang="en-US" sz="2389">
                <a:latin typeface="Courier" charset="0"/>
                <a:ea typeface="ＭＳ Ｐゴシック" panose="020B0600070205080204" pitchFamily="34" charset="-128"/>
              </a:rPr>
              <a:t>(7.33 - 4.83)  -  (5.50 - 7.83) </a:t>
            </a:r>
          </a:p>
          <a:p>
            <a:pPr eaLnBrk="1" hangingPunct="1">
              <a:buFontTx/>
              <a:buNone/>
            </a:pPr>
            <a:r>
              <a:rPr lang="en-US" altLang="en-US" sz="2389">
                <a:latin typeface="Courier" charset="0"/>
                <a:ea typeface="ＭＳ Ｐゴシック" panose="020B0600070205080204" pitchFamily="34" charset="-128"/>
              </a:rPr>
              <a:t>=  7.33 - 4.83 - 5.50 + 7.83</a:t>
            </a:r>
          </a:p>
          <a:p>
            <a:pPr eaLnBrk="1" hangingPunct="1">
              <a:buFontTx/>
              <a:buNone/>
            </a:pPr>
            <a:r>
              <a:rPr lang="en-US" altLang="en-US" sz="2389">
                <a:latin typeface="Courier" charset="0"/>
                <a:ea typeface="ＭＳ Ｐゴシック" panose="020B0600070205080204" pitchFamily="34" charset="-128"/>
              </a:rPr>
              <a:t>=  (1)7.33 + (-1)4.83 + (-1)5.50 + (1)7.83</a:t>
            </a:r>
          </a:p>
          <a:p>
            <a:pPr eaLnBrk="1" hangingPunct="1">
              <a:buFontTx/>
              <a:buNone/>
            </a:pPr>
            <a:r>
              <a:rPr lang="en-US" altLang="en-US" sz="2389">
                <a:latin typeface="Courier" charset="0"/>
                <a:ea typeface="ＭＳ Ｐゴシック" panose="020B0600070205080204" pitchFamily="34" charset="-128"/>
              </a:rPr>
              <a:t>=  4.83</a:t>
            </a:r>
          </a:p>
        </p:txBody>
      </p:sp>
      <p:sp>
        <p:nvSpPr>
          <p:cNvPr id="56324" name="Text Box 4">
            <a:extLst>
              <a:ext uri="{FF2B5EF4-FFF2-40B4-BE49-F238E27FC236}">
                <a16:creationId xmlns:a16="http://schemas.microsoft.com/office/drawing/2014/main" id="{A1B20B27-52C3-4869-8E48-75D478D61E3A}"/>
              </a:ext>
            </a:extLst>
          </p:cNvPr>
          <p:cNvSpPr txBox="1">
            <a:spLocks noChangeArrowheads="1"/>
          </p:cNvSpPr>
          <p:nvPr/>
        </p:nvSpPr>
        <p:spPr bwMode="auto">
          <a:xfrm>
            <a:off x="1197681" y="2107847"/>
            <a:ext cx="185031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334"/>
          </a:p>
        </p:txBody>
      </p:sp>
      <p:grpSp>
        <p:nvGrpSpPr>
          <p:cNvPr id="56325" name="Group 18">
            <a:extLst>
              <a:ext uri="{FF2B5EF4-FFF2-40B4-BE49-F238E27FC236}">
                <a16:creationId xmlns:a16="http://schemas.microsoft.com/office/drawing/2014/main" id="{050CC6EF-C943-4901-A0C3-344E614C2C7C}"/>
              </a:ext>
            </a:extLst>
          </p:cNvPr>
          <p:cNvGrpSpPr>
            <a:grpSpLocks/>
          </p:cNvGrpSpPr>
          <p:nvPr/>
        </p:nvGrpSpPr>
        <p:grpSpPr bwMode="auto">
          <a:xfrm>
            <a:off x="3810000" y="2107847"/>
            <a:ext cx="3265841" cy="1321153"/>
            <a:chOff x="240" y="816"/>
            <a:chExt cx="1440" cy="624"/>
          </a:xfrm>
        </p:grpSpPr>
        <p:sp>
          <p:nvSpPr>
            <p:cNvPr id="56333" name="Line 10">
              <a:extLst>
                <a:ext uri="{FF2B5EF4-FFF2-40B4-BE49-F238E27FC236}">
                  <a16:creationId xmlns:a16="http://schemas.microsoft.com/office/drawing/2014/main" id="{18EE18F7-31AF-4430-8BA8-01DA540E6972}"/>
                </a:ext>
              </a:extLst>
            </p:cNvPr>
            <p:cNvSpPr>
              <a:spLocks noChangeShapeType="1"/>
            </p:cNvSpPr>
            <p:nvPr/>
          </p:nvSpPr>
          <p:spPr bwMode="auto">
            <a:xfrm>
              <a:off x="576"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00"/>
            </a:p>
          </p:txBody>
        </p:sp>
        <p:grpSp>
          <p:nvGrpSpPr>
            <p:cNvPr id="56334" name="Group 12">
              <a:extLst>
                <a:ext uri="{FF2B5EF4-FFF2-40B4-BE49-F238E27FC236}">
                  <a16:creationId xmlns:a16="http://schemas.microsoft.com/office/drawing/2014/main" id="{337B2392-D837-4EC5-8D93-D27992EAA13A}"/>
                </a:ext>
              </a:extLst>
            </p:cNvPr>
            <p:cNvGrpSpPr>
              <a:grpSpLocks/>
            </p:cNvGrpSpPr>
            <p:nvPr/>
          </p:nvGrpSpPr>
          <p:grpSpPr bwMode="auto">
            <a:xfrm>
              <a:off x="240" y="816"/>
              <a:ext cx="1440" cy="624"/>
              <a:chOff x="240" y="816"/>
              <a:chExt cx="1440" cy="624"/>
            </a:xfrm>
          </p:grpSpPr>
          <p:sp>
            <p:nvSpPr>
              <p:cNvPr id="56335" name="Text Box 6">
                <a:extLst>
                  <a:ext uri="{FF2B5EF4-FFF2-40B4-BE49-F238E27FC236}">
                    <a16:creationId xmlns:a16="http://schemas.microsoft.com/office/drawing/2014/main" id="{A5B02131-DB44-4774-A2F8-C437A031FC3B}"/>
                  </a:ext>
                </a:extLst>
              </p:cNvPr>
              <p:cNvSpPr txBox="1">
                <a:spLocks noChangeArrowheads="1"/>
              </p:cNvSpPr>
              <p:nvPr/>
            </p:nvSpPr>
            <p:spPr bwMode="auto">
              <a:xfrm>
                <a:off x="240" y="816"/>
                <a:ext cx="144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500">
                    <a:latin typeface="Geneva" charset="0"/>
                  </a:rPr>
                  <a:t>Low Self-Esteem</a:t>
                </a:r>
              </a:p>
            </p:txBody>
          </p:sp>
          <p:sp>
            <p:nvSpPr>
              <p:cNvPr id="56336" name="Text Box 7">
                <a:extLst>
                  <a:ext uri="{FF2B5EF4-FFF2-40B4-BE49-F238E27FC236}">
                    <a16:creationId xmlns:a16="http://schemas.microsoft.com/office/drawing/2014/main" id="{BE23B4A7-9634-4CBC-AE09-C527784C66CA}"/>
                  </a:ext>
                </a:extLst>
              </p:cNvPr>
              <p:cNvSpPr txBox="1">
                <a:spLocks noChangeArrowheads="1"/>
              </p:cNvSpPr>
              <p:nvPr/>
            </p:nvSpPr>
            <p:spPr bwMode="auto">
              <a:xfrm>
                <a:off x="288" y="1104"/>
                <a:ext cx="57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1945">
                    <a:latin typeface="Geneva" charset="0"/>
                  </a:rPr>
                  <a:t>Success</a:t>
                </a:r>
              </a:p>
            </p:txBody>
          </p:sp>
          <p:sp>
            <p:nvSpPr>
              <p:cNvPr id="56337" name="Text Box 9">
                <a:extLst>
                  <a:ext uri="{FF2B5EF4-FFF2-40B4-BE49-F238E27FC236}">
                    <a16:creationId xmlns:a16="http://schemas.microsoft.com/office/drawing/2014/main" id="{8AA45700-1D1B-4F33-9284-CE54BAFCB2EF}"/>
                  </a:ext>
                </a:extLst>
              </p:cNvPr>
              <p:cNvSpPr txBox="1">
                <a:spLocks noChangeArrowheads="1"/>
              </p:cNvSpPr>
              <p:nvPr/>
            </p:nvSpPr>
            <p:spPr bwMode="auto">
              <a:xfrm>
                <a:off x="912" y="1104"/>
                <a:ext cx="48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1945">
                    <a:latin typeface="Geneva" charset="0"/>
                  </a:rPr>
                  <a:t>Failure</a:t>
                </a:r>
              </a:p>
            </p:txBody>
          </p:sp>
          <p:sp>
            <p:nvSpPr>
              <p:cNvPr id="56338" name="Line 11">
                <a:extLst>
                  <a:ext uri="{FF2B5EF4-FFF2-40B4-BE49-F238E27FC236}">
                    <a16:creationId xmlns:a16="http://schemas.microsoft.com/office/drawing/2014/main" id="{C7AFA9BC-AE0A-4A55-9A85-942C24AD0A14}"/>
                  </a:ext>
                </a:extLst>
              </p:cNvPr>
              <p:cNvSpPr>
                <a:spLocks noChangeShapeType="1"/>
              </p:cNvSpPr>
              <p:nvPr/>
            </p:nvSpPr>
            <p:spPr bwMode="auto">
              <a:xfrm>
                <a:off x="1152"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00"/>
              </a:p>
            </p:txBody>
          </p:sp>
        </p:grpSp>
      </p:grpSp>
      <p:grpSp>
        <p:nvGrpSpPr>
          <p:cNvPr id="56326" name="Group 19">
            <a:extLst>
              <a:ext uri="{FF2B5EF4-FFF2-40B4-BE49-F238E27FC236}">
                <a16:creationId xmlns:a16="http://schemas.microsoft.com/office/drawing/2014/main" id="{43F174A3-41E8-4784-A939-9C0F49BF2AFA}"/>
              </a:ext>
            </a:extLst>
          </p:cNvPr>
          <p:cNvGrpSpPr>
            <a:grpSpLocks/>
          </p:cNvGrpSpPr>
          <p:nvPr/>
        </p:nvGrpSpPr>
        <p:grpSpPr bwMode="auto">
          <a:xfrm>
            <a:off x="544160" y="2107847"/>
            <a:ext cx="3265840" cy="1321153"/>
            <a:chOff x="240" y="816"/>
            <a:chExt cx="1440" cy="624"/>
          </a:xfrm>
        </p:grpSpPr>
        <p:sp>
          <p:nvSpPr>
            <p:cNvPr id="56327" name="Line 20">
              <a:extLst>
                <a:ext uri="{FF2B5EF4-FFF2-40B4-BE49-F238E27FC236}">
                  <a16:creationId xmlns:a16="http://schemas.microsoft.com/office/drawing/2014/main" id="{5504E9D9-6CEE-4133-8314-FCC51D805C34}"/>
                </a:ext>
              </a:extLst>
            </p:cNvPr>
            <p:cNvSpPr>
              <a:spLocks noChangeShapeType="1"/>
            </p:cNvSpPr>
            <p:nvPr/>
          </p:nvSpPr>
          <p:spPr bwMode="auto">
            <a:xfrm>
              <a:off x="576"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00"/>
            </a:p>
          </p:txBody>
        </p:sp>
        <p:grpSp>
          <p:nvGrpSpPr>
            <p:cNvPr id="56328" name="Group 21">
              <a:extLst>
                <a:ext uri="{FF2B5EF4-FFF2-40B4-BE49-F238E27FC236}">
                  <a16:creationId xmlns:a16="http://schemas.microsoft.com/office/drawing/2014/main" id="{398A3FCB-EAC2-4D28-BB3E-87C8087C01B0}"/>
                </a:ext>
              </a:extLst>
            </p:cNvPr>
            <p:cNvGrpSpPr>
              <a:grpSpLocks/>
            </p:cNvGrpSpPr>
            <p:nvPr/>
          </p:nvGrpSpPr>
          <p:grpSpPr bwMode="auto">
            <a:xfrm>
              <a:off x="240" y="816"/>
              <a:ext cx="1440" cy="624"/>
              <a:chOff x="240" y="816"/>
              <a:chExt cx="1440" cy="624"/>
            </a:xfrm>
          </p:grpSpPr>
          <p:sp>
            <p:nvSpPr>
              <p:cNvPr id="56329" name="Text Box 22">
                <a:extLst>
                  <a:ext uri="{FF2B5EF4-FFF2-40B4-BE49-F238E27FC236}">
                    <a16:creationId xmlns:a16="http://schemas.microsoft.com/office/drawing/2014/main" id="{09245813-3F5F-429A-9B1B-F9225DFE83A7}"/>
                  </a:ext>
                </a:extLst>
              </p:cNvPr>
              <p:cNvSpPr txBox="1">
                <a:spLocks noChangeArrowheads="1"/>
              </p:cNvSpPr>
              <p:nvPr/>
            </p:nvSpPr>
            <p:spPr bwMode="auto">
              <a:xfrm>
                <a:off x="240" y="816"/>
                <a:ext cx="144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500">
                    <a:latin typeface="Geneva" charset="0"/>
                  </a:rPr>
                  <a:t>High Self-Esteem</a:t>
                </a:r>
              </a:p>
            </p:txBody>
          </p:sp>
          <p:sp>
            <p:nvSpPr>
              <p:cNvPr id="56330" name="Text Box 23">
                <a:extLst>
                  <a:ext uri="{FF2B5EF4-FFF2-40B4-BE49-F238E27FC236}">
                    <a16:creationId xmlns:a16="http://schemas.microsoft.com/office/drawing/2014/main" id="{0574AD9E-27DE-47B7-BF89-F40F98EB9D8B}"/>
                  </a:ext>
                </a:extLst>
              </p:cNvPr>
              <p:cNvSpPr txBox="1">
                <a:spLocks noChangeArrowheads="1"/>
              </p:cNvSpPr>
              <p:nvPr/>
            </p:nvSpPr>
            <p:spPr bwMode="auto">
              <a:xfrm>
                <a:off x="288" y="1104"/>
                <a:ext cx="57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1945">
                    <a:latin typeface="Geneva" charset="0"/>
                  </a:rPr>
                  <a:t>Success</a:t>
                </a:r>
              </a:p>
            </p:txBody>
          </p:sp>
          <p:sp>
            <p:nvSpPr>
              <p:cNvPr id="56331" name="Text Box 24">
                <a:extLst>
                  <a:ext uri="{FF2B5EF4-FFF2-40B4-BE49-F238E27FC236}">
                    <a16:creationId xmlns:a16="http://schemas.microsoft.com/office/drawing/2014/main" id="{2941A209-FBC0-4C21-8857-B3174C37DDFF}"/>
                  </a:ext>
                </a:extLst>
              </p:cNvPr>
              <p:cNvSpPr txBox="1">
                <a:spLocks noChangeArrowheads="1"/>
              </p:cNvSpPr>
              <p:nvPr/>
            </p:nvSpPr>
            <p:spPr bwMode="auto">
              <a:xfrm>
                <a:off x="912" y="1104"/>
                <a:ext cx="48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1945">
                    <a:latin typeface="Geneva" charset="0"/>
                  </a:rPr>
                  <a:t>Failure</a:t>
                </a:r>
              </a:p>
            </p:txBody>
          </p:sp>
          <p:sp>
            <p:nvSpPr>
              <p:cNvPr id="56332" name="Line 25">
                <a:extLst>
                  <a:ext uri="{FF2B5EF4-FFF2-40B4-BE49-F238E27FC236}">
                    <a16:creationId xmlns:a16="http://schemas.microsoft.com/office/drawing/2014/main" id="{356E59F9-E0F5-4890-A110-335C029CE0E8}"/>
                  </a:ext>
                </a:extLst>
              </p:cNvPr>
              <p:cNvSpPr>
                <a:spLocks noChangeShapeType="1"/>
              </p:cNvSpPr>
              <p:nvPr/>
            </p:nvSpPr>
            <p:spPr bwMode="auto">
              <a:xfrm>
                <a:off x="1152" y="129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00"/>
              </a:p>
            </p:txBody>
          </p:sp>
        </p:grpSp>
      </p:grpSp>
    </p:spTree>
  </p:cSld>
  <p:clrMapOvr>
    <a:masterClrMapping/>
  </p:clrMapOvr>
  <p:transition advTm="34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84087"/>
            <a:ext cx="7331765" cy="707886"/>
          </a:xfrm>
          <a:solidFill>
            <a:schemeClr val="accent2">
              <a:lumMod val="75000"/>
              <a:alpha val="75000"/>
            </a:schemeClr>
          </a:solidFill>
        </p:spPr>
        <p:txBody>
          <a:bodyPr>
            <a:spAutoFit/>
          </a:bodyPr>
          <a:lstStyle/>
          <a:p>
            <a:r>
              <a:rPr lang="en-US" sz="4000" b="1" dirty="0">
                <a:solidFill>
                  <a:schemeClr val="bg1"/>
                </a:solidFill>
                <a:latin typeface="Arial" panose="020B0604020202020204" pitchFamily="34" charset="0"/>
                <a:cs typeface="Arial" panose="020B0604020202020204" pitchFamily="34" charset="0"/>
              </a:rPr>
              <a:t>Session 3: Topics</a:t>
            </a:r>
          </a:p>
        </p:txBody>
      </p:sp>
      <p:sp>
        <p:nvSpPr>
          <p:cNvPr id="5" name="Rounded Rectangle 4"/>
          <p:cNvSpPr/>
          <p:nvPr/>
        </p:nvSpPr>
        <p:spPr>
          <a:xfrm>
            <a:off x="1235763" y="2142212"/>
            <a:ext cx="6384235" cy="3166824"/>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Clarification on Binomial, Hypergeometric, and Negative Binomial Distributions</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Concept of Bias – any given random sample</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Concepts of Sampling Distribution SD</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Concept of Mean and standard Deviation of SD</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Estimation – point, interval. CI</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Fundamentals of Hypothesis Testing</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Testing means, proportions</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Power</a:t>
            </a:r>
          </a:p>
          <a:p>
            <a:pPr marL="457200" indent="-457200">
              <a:buFont typeface="+mj-lt"/>
              <a:buAutoNum type="arabicPeriod"/>
            </a:pPr>
            <a:endParaRPr lang="en-US" b="1" dirty="0">
              <a:solidFill>
                <a:prstClr val="white"/>
              </a:solidFill>
              <a:latin typeface="Arial" panose="020B0604020202020204" pitchFamily="34" charset="0"/>
              <a:cs typeface="Arial" panose="020B0604020202020204" pitchFamily="34" charset="0"/>
            </a:endParaRP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D179C62-2483-4B86-B899-E5F8DBD47DF7}"/>
              </a:ext>
            </a:extLst>
          </p:cNvPr>
          <p:cNvSpPr>
            <a:spLocks noGrp="1" noChangeArrowheads="1"/>
          </p:cNvSpPr>
          <p:nvPr>
            <p:ph type="title"/>
          </p:nvPr>
        </p:nvSpPr>
        <p:spPr/>
        <p:txBody>
          <a:bodyPr/>
          <a:lstStyle/>
          <a:p>
            <a:pPr eaLnBrk="1" hangingPunct="1"/>
            <a:r>
              <a:rPr lang="en-US" altLang="en-US"/>
              <a:t>Bias and Precision</a:t>
            </a:r>
          </a:p>
        </p:txBody>
      </p:sp>
      <p:sp>
        <p:nvSpPr>
          <p:cNvPr id="18435" name="Rectangle 3">
            <a:extLst>
              <a:ext uri="{FF2B5EF4-FFF2-40B4-BE49-F238E27FC236}">
                <a16:creationId xmlns:a16="http://schemas.microsoft.com/office/drawing/2014/main" id="{FAEE20F5-BD3B-4139-A940-64CAE15BDAF3}"/>
              </a:ext>
            </a:extLst>
          </p:cNvPr>
          <p:cNvSpPr>
            <a:spLocks noGrp="1" noChangeArrowheads="1"/>
          </p:cNvSpPr>
          <p:nvPr>
            <p:ph type="body" idx="1"/>
          </p:nvPr>
        </p:nvSpPr>
        <p:spPr/>
        <p:txBody>
          <a:bodyPr/>
          <a:lstStyle/>
          <a:p>
            <a:pPr eaLnBrk="1" hangingPunct="1"/>
            <a:r>
              <a:rPr lang="en-US" altLang="en-US"/>
              <a:t>Scale 1 is biased, but fairly precise</a:t>
            </a:r>
          </a:p>
          <a:p>
            <a:pPr eaLnBrk="1" hangingPunct="1"/>
            <a:r>
              <a:rPr lang="en-US" altLang="en-US"/>
              <a:t>Scale 2 is unbiased, but imprecise</a:t>
            </a:r>
          </a:p>
        </p:txBody>
      </p:sp>
      <p:pic>
        <p:nvPicPr>
          <p:cNvPr id="18436" name="Picture 4">
            <a:extLst>
              <a:ext uri="{FF2B5EF4-FFF2-40B4-BE49-F238E27FC236}">
                <a16:creationId xmlns:a16="http://schemas.microsoft.com/office/drawing/2014/main" id="{32B5D648-4CF2-424D-8FCB-D9A705491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160" y="3846160"/>
            <a:ext cx="1633361" cy="160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a:extLst>
              <a:ext uri="{FF2B5EF4-FFF2-40B4-BE49-F238E27FC236}">
                <a16:creationId xmlns:a16="http://schemas.microsoft.com/office/drawing/2014/main" id="{F824B77F-F33A-4761-8D78-2296E2755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980" y="3928180"/>
            <a:ext cx="1470201" cy="137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1104"/>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a:extLst>
              <a:ext uri="{FF2B5EF4-FFF2-40B4-BE49-F238E27FC236}">
                <a16:creationId xmlns:a16="http://schemas.microsoft.com/office/drawing/2014/main" id="{5BE66EB3-67FD-4E5C-B9EB-7742959A2FD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Calculations</a:t>
            </a:r>
          </a:p>
        </p:txBody>
      </p:sp>
      <p:grpSp>
        <p:nvGrpSpPr>
          <p:cNvPr id="58374" name="Group 24">
            <a:extLst>
              <a:ext uri="{FF2B5EF4-FFF2-40B4-BE49-F238E27FC236}">
                <a16:creationId xmlns:a16="http://schemas.microsoft.com/office/drawing/2014/main" id="{3596D445-BF9D-4DDD-9961-0139319B7C17}"/>
              </a:ext>
            </a:extLst>
          </p:cNvPr>
          <p:cNvGrpSpPr>
            <a:grpSpLocks/>
          </p:cNvGrpSpPr>
          <p:nvPr/>
        </p:nvGrpSpPr>
        <p:grpSpPr bwMode="auto">
          <a:xfrm>
            <a:off x="979841" y="1905000"/>
            <a:ext cx="5814659" cy="4154841"/>
            <a:chOff x="283" y="720"/>
            <a:chExt cx="2564" cy="1963"/>
          </a:xfrm>
        </p:grpSpPr>
        <p:graphicFrame>
          <p:nvGraphicFramePr>
            <p:cNvPr id="58370" name="Object 2">
              <a:extLst>
                <a:ext uri="{FF2B5EF4-FFF2-40B4-BE49-F238E27FC236}">
                  <a16:creationId xmlns:a16="http://schemas.microsoft.com/office/drawing/2014/main" id="{EB793F0E-5B50-4C77-AF85-DAF20F8692AF}"/>
                </a:ext>
              </a:extLst>
            </p:cNvPr>
            <p:cNvGraphicFramePr>
              <a:graphicFrameLocks noChangeAspect="1"/>
            </p:cNvGraphicFramePr>
            <p:nvPr/>
          </p:nvGraphicFramePr>
          <p:xfrm>
            <a:off x="283" y="720"/>
            <a:ext cx="1056" cy="704"/>
          </p:xfrm>
          <a:graphic>
            <a:graphicData uri="http://schemas.openxmlformats.org/presentationml/2006/ole">
              <mc:AlternateContent xmlns:mc="http://schemas.openxmlformats.org/markup-compatibility/2006">
                <mc:Choice xmlns:v="urn:schemas-microsoft-com:vml" Requires="v">
                  <p:oleObj spid="_x0000_s57352" name="Equation" r:id="rId4" imgW="1447800" imgH="965200" progId="Equation.3">
                    <p:embed/>
                  </p:oleObj>
                </mc:Choice>
                <mc:Fallback>
                  <p:oleObj name="Equation" r:id="rId4" imgW="1447800" imgH="965200" progId="Equation.3">
                    <p:embed/>
                    <p:pic>
                      <p:nvPicPr>
                        <p:cNvPr id="58370" name="Object 2">
                          <a:extLst>
                            <a:ext uri="{FF2B5EF4-FFF2-40B4-BE49-F238E27FC236}">
                              <a16:creationId xmlns:a16="http://schemas.microsoft.com/office/drawing/2014/main" id="{EB793F0E-5B50-4C77-AF85-DAF20F8692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 y="720"/>
                          <a:ext cx="1056"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1" name="Object 3">
              <a:extLst>
                <a:ext uri="{FF2B5EF4-FFF2-40B4-BE49-F238E27FC236}">
                  <a16:creationId xmlns:a16="http://schemas.microsoft.com/office/drawing/2014/main" id="{1F1535B4-264C-4487-93EC-F712A9489FD1}"/>
                </a:ext>
              </a:extLst>
            </p:cNvPr>
            <p:cNvGraphicFramePr>
              <a:graphicFrameLocks noChangeAspect="1"/>
            </p:cNvGraphicFramePr>
            <p:nvPr/>
          </p:nvGraphicFramePr>
          <p:xfrm>
            <a:off x="283" y="1584"/>
            <a:ext cx="2564" cy="289"/>
          </p:xfrm>
          <a:graphic>
            <a:graphicData uri="http://schemas.openxmlformats.org/presentationml/2006/ole">
              <mc:AlternateContent xmlns:mc="http://schemas.openxmlformats.org/markup-compatibility/2006">
                <mc:Choice xmlns:v="urn:schemas-microsoft-com:vml" Requires="v">
                  <p:oleObj spid="_x0000_s57353" name="Equation" r:id="rId6" imgW="3263900" imgH="355600" progId="Equation.3">
                    <p:embed/>
                  </p:oleObj>
                </mc:Choice>
                <mc:Fallback>
                  <p:oleObj name="Equation" r:id="rId6" imgW="3263900" imgH="355600" progId="Equation.3">
                    <p:embed/>
                    <p:pic>
                      <p:nvPicPr>
                        <p:cNvPr id="58371" name="Object 3">
                          <a:extLst>
                            <a:ext uri="{FF2B5EF4-FFF2-40B4-BE49-F238E27FC236}">
                              <a16:creationId xmlns:a16="http://schemas.microsoft.com/office/drawing/2014/main" id="{1F1535B4-264C-4487-93EC-F712A9489F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 y="1584"/>
                          <a:ext cx="256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4">
              <a:extLst>
                <a:ext uri="{FF2B5EF4-FFF2-40B4-BE49-F238E27FC236}">
                  <a16:creationId xmlns:a16="http://schemas.microsoft.com/office/drawing/2014/main" id="{D520EC6A-C4F4-4F27-92E9-6A7E244C04B0}"/>
                </a:ext>
              </a:extLst>
            </p:cNvPr>
            <p:cNvGraphicFramePr>
              <a:graphicFrameLocks noChangeAspect="1"/>
            </p:cNvGraphicFramePr>
            <p:nvPr/>
          </p:nvGraphicFramePr>
          <p:xfrm>
            <a:off x="283" y="2053"/>
            <a:ext cx="1547" cy="630"/>
          </p:xfrm>
          <a:graphic>
            <a:graphicData uri="http://schemas.openxmlformats.org/presentationml/2006/ole">
              <mc:AlternateContent xmlns:mc="http://schemas.openxmlformats.org/markup-compatibility/2006">
                <mc:Choice xmlns:v="urn:schemas-microsoft-com:vml" Requires="v">
                  <p:oleObj spid="_x0000_s57354" name="Equation" r:id="rId8" imgW="2120900" imgH="863600" progId="Equation.3">
                    <p:embed/>
                  </p:oleObj>
                </mc:Choice>
                <mc:Fallback>
                  <p:oleObj name="Equation" r:id="rId8" imgW="2120900" imgH="863600" progId="Equation.3">
                    <p:embed/>
                    <p:pic>
                      <p:nvPicPr>
                        <p:cNvPr id="58372" name="Object 4">
                          <a:extLst>
                            <a:ext uri="{FF2B5EF4-FFF2-40B4-BE49-F238E27FC236}">
                              <a16:creationId xmlns:a16="http://schemas.microsoft.com/office/drawing/2014/main" id="{D520EC6A-C4F4-4F27-92E9-6A7E244C04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 y="2053"/>
                          <a:ext cx="1547" cy="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advTm="15000"/>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1">
            <a:extLst>
              <a:ext uri="{FF2B5EF4-FFF2-40B4-BE49-F238E27FC236}">
                <a16:creationId xmlns:a16="http://schemas.microsoft.com/office/drawing/2014/main" id="{534A4770-7F5C-46CA-AC61-1049897BC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381000"/>
            <a:ext cx="6006042" cy="602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000"/>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6F1681-9C92-4DC6-9109-99FBA6DF6F66}"/>
              </a:ext>
            </a:extLst>
          </p:cNvPr>
          <p:cNvSpPr>
            <a:spLocks noGrp="1" noChangeArrowheads="1"/>
          </p:cNvSpPr>
          <p:nvPr>
            <p:ph type="title" sz="quarter"/>
          </p:nvPr>
        </p:nvSpPr>
        <p:spPr>
          <a:xfrm>
            <a:off x="685272" y="922514"/>
            <a:ext cx="7773458" cy="1016000"/>
          </a:xfrm>
        </p:spPr>
        <p:txBody>
          <a:bodyPr/>
          <a:lstStyle/>
          <a:p>
            <a:pPr eaLnBrk="1" hangingPunct="1"/>
            <a:r>
              <a:rPr lang="en-US" altLang="en-US">
                <a:ea typeface="ＭＳ Ｐゴシック" panose="020B0600070205080204" pitchFamily="34" charset="-128"/>
              </a:rPr>
              <a:t>Interaction</a:t>
            </a:r>
          </a:p>
        </p:txBody>
      </p:sp>
      <p:pic>
        <p:nvPicPr>
          <p:cNvPr id="62467" name="Picture 10" descr="Thumb">
            <a:extLst>
              <a:ext uri="{FF2B5EF4-FFF2-40B4-BE49-F238E27FC236}">
                <a16:creationId xmlns:a16="http://schemas.microsoft.com/office/drawing/2014/main" id="{7E594C63-E2AD-4880-BACF-5793B6FE4690}"/>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10667" y="3005667"/>
            <a:ext cx="1088319" cy="1016000"/>
          </a:xfrm>
          <a:noFill/>
        </p:spPr>
      </p:pic>
      <p:pic>
        <p:nvPicPr>
          <p:cNvPr id="62468" name="Picture 14" descr="Thumb">
            <a:extLst>
              <a:ext uri="{FF2B5EF4-FFF2-40B4-BE49-F238E27FC236}">
                <a16:creationId xmlns:a16="http://schemas.microsoft.com/office/drawing/2014/main" id="{9CCC1572-7E82-481D-9E88-CB3A262AAA32}"/>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979841" y="2921000"/>
            <a:ext cx="1088319" cy="1016000"/>
          </a:xfrm>
          <a:noFill/>
        </p:spPr>
      </p:pic>
      <p:sp>
        <p:nvSpPr>
          <p:cNvPr id="62469" name="Text Box 12">
            <a:extLst>
              <a:ext uri="{FF2B5EF4-FFF2-40B4-BE49-F238E27FC236}">
                <a16:creationId xmlns:a16="http://schemas.microsoft.com/office/drawing/2014/main" id="{46878C12-74C9-48D7-B034-85E8417891A5}"/>
              </a:ext>
            </a:extLst>
          </p:cNvPr>
          <p:cNvSpPr txBox="1">
            <a:spLocks noChangeArrowheads="1"/>
          </p:cNvSpPr>
          <p:nvPr/>
        </p:nvSpPr>
        <p:spPr bwMode="auto">
          <a:xfrm>
            <a:off x="653522" y="1905000"/>
            <a:ext cx="337431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778">
                <a:latin typeface="Geneva" charset="0"/>
              </a:rPr>
              <a:t>High self-esteem</a:t>
            </a:r>
            <a:r>
              <a:rPr lang="en-US" altLang="en-US" sz="3334">
                <a:latin typeface="Geneva" charset="0"/>
              </a:rPr>
              <a:t> </a:t>
            </a:r>
          </a:p>
        </p:txBody>
      </p:sp>
      <p:sp>
        <p:nvSpPr>
          <p:cNvPr id="62470" name="Text Box 13">
            <a:extLst>
              <a:ext uri="{FF2B5EF4-FFF2-40B4-BE49-F238E27FC236}">
                <a16:creationId xmlns:a16="http://schemas.microsoft.com/office/drawing/2014/main" id="{EE6AB5F3-A27C-4B18-B886-AECBCBB6D583}"/>
              </a:ext>
            </a:extLst>
          </p:cNvPr>
          <p:cNvSpPr txBox="1">
            <a:spLocks noChangeArrowheads="1"/>
          </p:cNvSpPr>
          <p:nvPr/>
        </p:nvSpPr>
        <p:spPr bwMode="auto">
          <a:xfrm>
            <a:off x="5007681" y="1905000"/>
            <a:ext cx="337431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778">
                <a:latin typeface="Geneva" charset="0"/>
              </a:rPr>
              <a:t>Low self-esteem</a:t>
            </a:r>
            <a:r>
              <a:rPr lang="en-US" altLang="en-US" sz="3334">
                <a:latin typeface="Geneva" charset="0"/>
              </a:rPr>
              <a:t> </a:t>
            </a:r>
          </a:p>
        </p:txBody>
      </p:sp>
      <p:sp>
        <p:nvSpPr>
          <p:cNvPr id="62471" name="Line 18">
            <a:extLst>
              <a:ext uri="{FF2B5EF4-FFF2-40B4-BE49-F238E27FC236}">
                <a16:creationId xmlns:a16="http://schemas.microsoft.com/office/drawing/2014/main" id="{2C1679A3-E1D2-44BD-A426-EE9EB4581EC2}"/>
              </a:ext>
            </a:extLst>
          </p:cNvPr>
          <p:cNvSpPr>
            <a:spLocks noChangeShapeType="1"/>
          </p:cNvSpPr>
          <p:nvPr/>
        </p:nvSpPr>
        <p:spPr bwMode="auto">
          <a:xfrm>
            <a:off x="4463521" y="1905000"/>
            <a:ext cx="0" cy="406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62472" name="Text Box 19">
            <a:extLst>
              <a:ext uri="{FF2B5EF4-FFF2-40B4-BE49-F238E27FC236}">
                <a16:creationId xmlns:a16="http://schemas.microsoft.com/office/drawing/2014/main" id="{5072ED17-5556-471F-81B7-F92E4D19C877}"/>
              </a:ext>
            </a:extLst>
          </p:cNvPr>
          <p:cNvSpPr txBox="1">
            <a:spLocks noChangeArrowheads="1"/>
          </p:cNvSpPr>
          <p:nvPr/>
        </p:nvSpPr>
        <p:spPr bwMode="auto">
          <a:xfrm>
            <a:off x="2286000" y="2819577"/>
            <a:ext cx="2068160" cy="16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500">
                <a:latin typeface="Geneva" charset="0"/>
              </a:rPr>
              <a:t>More self-attribution for success than failure</a:t>
            </a:r>
          </a:p>
        </p:txBody>
      </p:sp>
      <p:sp>
        <p:nvSpPr>
          <p:cNvPr id="62473" name="Text Box 20">
            <a:extLst>
              <a:ext uri="{FF2B5EF4-FFF2-40B4-BE49-F238E27FC236}">
                <a16:creationId xmlns:a16="http://schemas.microsoft.com/office/drawing/2014/main" id="{E37E8297-3C26-4B08-829F-FCCEB0FB09EA}"/>
              </a:ext>
            </a:extLst>
          </p:cNvPr>
          <p:cNvSpPr txBox="1">
            <a:spLocks noChangeArrowheads="1"/>
          </p:cNvSpPr>
          <p:nvPr/>
        </p:nvSpPr>
        <p:spPr bwMode="auto">
          <a:xfrm>
            <a:off x="6422319" y="2921000"/>
            <a:ext cx="2068160" cy="166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500">
                <a:latin typeface="Geneva" charset="0"/>
              </a:rPr>
              <a:t>Less self-attribution for success than failure</a:t>
            </a:r>
          </a:p>
        </p:txBody>
      </p:sp>
    </p:spTree>
  </p:cSld>
  <p:clrMapOvr>
    <a:masterClrMapping/>
  </p:clrMapOvr>
  <p:transition advTm="29000"/>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574D8D06-9350-4B90-810A-F437347CA98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Error Rates</a:t>
            </a:r>
          </a:p>
        </p:txBody>
      </p:sp>
      <p:sp>
        <p:nvSpPr>
          <p:cNvPr id="64515" name="Rectangle 3">
            <a:extLst>
              <a:ext uri="{FF2B5EF4-FFF2-40B4-BE49-F238E27FC236}">
                <a16:creationId xmlns:a16="http://schemas.microsoft.com/office/drawing/2014/main" id="{A39C4C7A-64AE-4794-9CCC-25E3804733FD}"/>
              </a:ext>
            </a:extLst>
          </p:cNvPr>
          <p:cNvSpPr>
            <a:spLocks noGrp="1" noChangeArrowheads="1"/>
          </p:cNvSpPr>
          <p:nvPr>
            <p:ph type="body" idx="1"/>
          </p:nvPr>
        </p:nvSpPr>
        <p:spPr>
          <a:xfrm>
            <a:off x="685272" y="2142244"/>
            <a:ext cx="8023048" cy="4029604"/>
          </a:xfrm>
        </p:spPr>
        <p:txBody>
          <a:bodyPr/>
          <a:lstStyle/>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Per-comparison error rate: </a:t>
            </a:r>
            <a:r>
              <a:rPr lang="en-US" altLang="en-US">
                <a:latin typeface="Symbol" panose="05050102010706020507" pitchFamily="18" charset="2"/>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Familywise error rate (FW):</a:t>
            </a:r>
            <a:br>
              <a:rPr lang="en-US" altLang="en-US">
                <a:ea typeface="ＭＳ Ｐゴシック" panose="020B0600070205080204" pitchFamily="34" charset="-128"/>
              </a:rPr>
            </a:br>
            <a:r>
              <a:rPr lang="en-US" altLang="en-US">
                <a:ea typeface="ＭＳ Ｐゴシック" panose="020B0600070205080204" pitchFamily="34" charset="-128"/>
              </a:rPr>
              <a:t>FW ≤ c</a:t>
            </a:r>
            <a:r>
              <a:rPr lang="en-US" altLang="en-US">
                <a:latin typeface="Symbol" panose="05050102010706020507" pitchFamily="18" charset="2"/>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a:t>
            </a:r>
          </a:p>
          <a:p>
            <a:pPr lvl="1" eaLnBrk="1" hangingPunct="1">
              <a:buFontTx/>
              <a:buNone/>
            </a:pPr>
            <a:endParaRPr lang="en-US" altLang="en-US">
              <a:ea typeface="ＭＳ Ｐゴシック" panose="020B0600070205080204" pitchFamily="34" charset="-128"/>
            </a:endParaRPr>
          </a:p>
        </p:txBody>
      </p:sp>
    </p:spTree>
  </p:cSld>
  <p:clrMapOvr>
    <a:masterClrMapping/>
  </p:clrMapOvr>
  <p:transition advTm="57000"/>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5327B27-1675-45D1-9928-368F88B1B6A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Bonferroni Correction</a:t>
            </a:r>
          </a:p>
        </p:txBody>
      </p:sp>
      <p:sp>
        <p:nvSpPr>
          <p:cNvPr id="66563" name="Rectangle 3">
            <a:extLst>
              <a:ext uri="{FF2B5EF4-FFF2-40B4-BE49-F238E27FC236}">
                <a16:creationId xmlns:a16="http://schemas.microsoft.com/office/drawing/2014/main" id="{13729E52-B98F-4D09-A578-BD3F8BAF50E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FW ≤ c</a:t>
            </a:r>
            <a:r>
              <a:rPr lang="en-US" altLang="en-US">
                <a:latin typeface="Symbol" panose="05050102010706020507" pitchFamily="18" charset="2"/>
                <a:ea typeface="ＭＳ Ｐゴシック" panose="020B0600070205080204" pitchFamily="34" charset="-128"/>
                <a:sym typeface="Symbol" panose="05050102010706020507" pitchFamily="18" charset="2"/>
              </a:rPr>
              <a:t></a:t>
            </a: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Per-comparison error rate: </a:t>
            </a:r>
            <a:r>
              <a:rPr lang="en-US" altLang="en-US">
                <a:latin typeface="Symbol" panose="05050102010706020507" pitchFamily="18" charset="2"/>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/c</a:t>
            </a:r>
          </a:p>
          <a:p>
            <a:pPr eaLnBrk="1" hangingPunct="1"/>
            <a:r>
              <a:rPr lang="en-US" altLang="en-US">
                <a:ea typeface="ＭＳ Ｐゴシック" panose="020B0600070205080204" pitchFamily="34" charset="-128"/>
              </a:rPr>
              <a:t>Example</a:t>
            </a:r>
          </a:p>
          <a:p>
            <a:pPr lvl="1" eaLnBrk="1" hangingPunct="1"/>
            <a:r>
              <a:rPr lang="en-US" altLang="en-US">
                <a:ea typeface="ＭＳ Ｐゴシック" panose="020B0600070205080204" pitchFamily="34" charset="-128"/>
              </a:rPr>
              <a:t>Want .05 as the FW error rate</a:t>
            </a:r>
          </a:p>
          <a:p>
            <a:pPr lvl="1" eaLnBrk="1" hangingPunct="1"/>
            <a:r>
              <a:rPr lang="en-US" altLang="en-US">
                <a:ea typeface="ＭＳ Ｐゴシック" panose="020B0600070205080204" pitchFamily="34" charset="-128"/>
              </a:rPr>
              <a:t>Making 2 comparisons</a:t>
            </a:r>
          </a:p>
          <a:p>
            <a:pPr lvl="1" eaLnBrk="1" hangingPunct="1"/>
            <a:r>
              <a:rPr lang="en-US" altLang="en-US">
                <a:ea typeface="ＭＳ Ｐゴシック" panose="020B0600070205080204" pitchFamily="34" charset="-128"/>
              </a:rPr>
              <a:t>So use .05/2 = .025 as the per-comparison error rate</a:t>
            </a:r>
          </a:p>
        </p:txBody>
      </p:sp>
    </p:spTree>
  </p:cSld>
  <p:clrMapOvr>
    <a:masterClrMapping/>
  </p:clrMapOvr>
  <p:transition advTm="23000"/>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D4D99FB-21AD-475A-ADC7-D060B966EAB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Control the FW Error Rate?</a:t>
            </a:r>
          </a:p>
        </p:txBody>
      </p:sp>
      <p:sp>
        <p:nvSpPr>
          <p:cNvPr id="68611" name="Rectangle 3">
            <a:extLst>
              <a:ext uri="{FF2B5EF4-FFF2-40B4-BE49-F238E27FC236}">
                <a16:creationId xmlns:a16="http://schemas.microsoft.com/office/drawing/2014/main" id="{49F03E13-9F1C-4F36-8C8E-0BAB5E9CFF4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Con</a:t>
            </a:r>
          </a:p>
          <a:p>
            <a:pPr lvl="1" eaLnBrk="1" hangingPunct="1"/>
            <a:r>
              <a:rPr lang="en-US" altLang="en-US">
                <a:ea typeface="ＭＳ Ｐゴシック" panose="020B0600070205080204" pitchFamily="34" charset="-128"/>
              </a:rPr>
              <a:t>Lower power</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Pro</a:t>
            </a:r>
          </a:p>
          <a:p>
            <a:pPr lvl="1" eaLnBrk="1" hangingPunct="1"/>
            <a:r>
              <a:rPr lang="en-US" altLang="en-US">
                <a:ea typeface="ＭＳ Ｐゴシック" panose="020B0600070205080204" pitchFamily="34" charset="-128"/>
              </a:rPr>
              <a:t>Lower chance of making a Type I error</a:t>
            </a:r>
          </a:p>
        </p:txBody>
      </p:sp>
    </p:spTree>
  </p:cSld>
  <p:clrMapOvr>
    <a:masterClrMapping/>
  </p:clrMapOvr>
  <p:transition advTm="29000"/>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77CABDF-3F28-4090-B07A-25FFE8A42821}"/>
              </a:ext>
            </a:extLst>
          </p:cNvPr>
          <p:cNvSpPr>
            <a:spLocks noGrp="1" noChangeArrowheads="1"/>
          </p:cNvSpPr>
          <p:nvPr>
            <p:ph type="title"/>
          </p:nvPr>
        </p:nvSpPr>
        <p:spPr>
          <a:xfrm>
            <a:off x="544161" y="922514"/>
            <a:ext cx="7914569" cy="1016000"/>
          </a:xfrm>
        </p:spPr>
        <p:txBody>
          <a:bodyPr>
            <a:normAutofit fontScale="90000"/>
          </a:bodyPr>
          <a:lstStyle/>
          <a:p>
            <a:pPr eaLnBrk="1" hangingPunct="1"/>
            <a:r>
              <a:rPr lang="en-US" altLang="en-US">
                <a:ea typeface="ＭＳ Ｐゴシック" panose="020B0600070205080204" pitchFamily="34" charset="-128"/>
              </a:rPr>
              <a:t>When to Control the </a:t>
            </a:r>
            <a:br>
              <a:rPr lang="en-US" altLang="en-US">
                <a:ea typeface="ＭＳ Ｐゴシック" panose="020B0600070205080204" pitchFamily="34" charset="-128"/>
              </a:rPr>
            </a:br>
            <a:r>
              <a:rPr lang="en-US" altLang="en-US">
                <a:ea typeface="ＭＳ Ｐゴシック" panose="020B0600070205080204" pitchFamily="34" charset="-128"/>
              </a:rPr>
              <a:t>FW Error Rate</a:t>
            </a:r>
          </a:p>
        </p:txBody>
      </p:sp>
      <p:sp>
        <p:nvSpPr>
          <p:cNvPr id="70659" name="Rectangle 3">
            <a:extLst>
              <a:ext uri="{FF2B5EF4-FFF2-40B4-BE49-F238E27FC236}">
                <a16:creationId xmlns:a16="http://schemas.microsoft.com/office/drawing/2014/main" id="{DBD961A5-652E-4064-95E8-7190783043E5}"/>
              </a:ext>
            </a:extLst>
          </p:cNvPr>
          <p:cNvSpPr>
            <a:spLocks noGrp="1" noChangeArrowheads="1"/>
          </p:cNvSpPr>
          <p:nvPr>
            <p:ph type="body" idx="1"/>
          </p:nvPr>
        </p:nvSpPr>
        <p:spPr/>
        <p:txBody>
          <a:bodyPr/>
          <a:lstStyle/>
          <a:p>
            <a:pPr eaLnBrk="1" hangingPunct="1"/>
            <a:endParaRPr lang="en-US" altLang="en-US">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  Comparisons testing totally different hypotheses       no need to control the FW error rate</a:t>
            </a:r>
          </a:p>
        </p:txBody>
      </p:sp>
      <p:sp>
        <p:nvSpPr>
          <p:cNvPr id="70660" name="Line 5">
            <a:extLst>
              <a:ext uri="{FF2B5EF4-FFF2-40B4-BE49-F238E27FC236}">
                <a16:creationId xmlns:a16="http://schemas.microsoft.com/office/drawing/2014/main" id="{A33C6F09-585C-4758-8826-3D16BF562619}"/>
              </a:ext>
            </a:extLst>
          </p:cNvPr>
          <p:cNvSpPr>
            <a:spLocks noChangeShapeType="1"/>
          </p:cNvSpPr>
          <p:nvPr/>
        </p:nvSpPr>
        <p:spPr bwMode="auto">
          <a:xfrm>
            <a:off x="5660319" y="3530424"/>
            <a:ext cx="54416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Tree>
  </p:cSld>
  <p:clrMapOvr>
    <a:masterClrMapping/>
  </p:clrMapOvr>
  <p:transition advTm="60000"/>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1954E365-E9D4-41B5-AEC6-25FCE16E0F3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a:t>
            </a:r>
          </a:p>
        </p:txBody>
      </p:sp>
      <p:pic>
        <p:nvPicPr>
          <p:cNvPr id="72707" name="Picture 7" descr="quarter_head">
            <a:extLst>
              <a:ext uri="{FF2B5EF4-FFF2-40B4-BE49-F238E27FC236}">
                <a16:creationId xmlns:a16="http://schemas.microsoft.com/office/drawing/2014/main" id="{4668A5B0-AEA0-42F8-AF29-A7BFFDB762C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9785" y="2142244"/>
            <a:ext cx="4401784" cy="4029604"/>
          </a:xfrm>
          <a:noFill/>
        </p:spPr>
      </p:pic>
    </p:spTree>
  </p:cSld>
  <p:clrMapOvr>
    <a:masterClrMapping/>
  </p:clrMapOvr>
  <p:transition advTm="52000"/>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5AA8581-A08A-4A65-9BAA-D16B259458C3}"/>
              </a:ext>
            </a:extLst>
          </p:cNvPr>
          <p:cNvSpPr>
            <a:spLocks noGrp="1" noChangeArrowheads="1"/>
          </p:cNvSpPr>
          <p:nvPr>
            <p:ph type="title"/>
          </p:nvPr>
        </p:nvSpPr>
        <p:spPr>
          <a:xfrm>
            <a:off x="685272" y="922514"/>
            <a:ext cx="7773458" cy="1016000"/>
          </a:xfrm>
        </p:spPr>
        <p:txBody>
          <a:bodyPr/>
          <a:lstStyle/>
          <a:p>
            <a:pPr eaLnBrk="1" hangingPunct="1"/>
            <a:r>
              <a:rPr lang="en-US" altLang="en-US">
                <a:ea typeface="ＭＳ Ｐゴシック" panose="020B0600070205080204" pitchFamily="34" charset="-128"/>
              </a:rPr>
              <a:t>Orthogonal Comparisons</a:t>
            </a:r>
          </a:p>
        </p:txBody>
      </p:sp>
      <p:graphicFrame>
        <p:nvGraphicFramePr>
          <p:cNvPr id="49226" name="Group 74">
            <a:extLst>
              <a:ext uri="{FF2B5EF4-FFF2-40B4-BE49-F238E27FC236}">
                <a16:creationId xmlns:a16="http://schemas.microsoft.com/office/drawing/2014/main" id="{78BC70AD-5540-4B4D-B9C9-C67341E9A901}"/>
              </a:ext>
            </a:extLst>
          </p:cNvPr>
          <p:cNvGraphicFramePr>
            <a:graphicFrameLocks noGrp="1"/>
          </p:cNvGraphicFramePr>
          <p:nvPr>
            <p:ph idx="1"/>
          </p:nvPr>
        </p:nvGraphicFramePr>
        <p:xfrm>
          <a:off x="685271" y="2142244"/>
          <a:ext cx="7696729" cy="3014486"/>
        </p:xfrm>
        <a:graphic>
          <a:graphicData uri="http://schemas.openxmlformats.org/drawingml/2006/table">
            <a:tbl>
              <a:tblPr/>
              <a:tblGrid>
                <a:gridCol w="1800590">
                  <a:extLst>
                    <a:ext uri="{9D8B030D-6E8A-4147-A177-3AD203B41FA5}">
                      <a16:colId xmlns:a16="http://schemas.microsoft.com/office/drawing/2014/main" val="20000"/>
                    </a:ext>
                  </a:extLst>
                </a:gridCol>
                <a:gridCol w="1832338">
                  <a:extLst>
                    <a:ext uri="{9D8B030D-6E8A-4147-A177-3AD203B41FA5}">
                      <a16:colId xmlns:a16="http://schemas.microsoft.com/office/drawing/2014/main" val="20001"/>
                    </a:ext>
                  </a:extLst>
                </a:gridCol>
                <a:gridCol w="1401467">
                  <a:extLst>
                    <a:ext uri="{9D8B030D-6E8A-4147-A177-3AD203B41FA5}">
                      <a16:colId xmlns:a16="http://schemas.microsoft.com/office/drawing/2014/main" val="20002"/>
                    </a:ext>
                  </a:extLst>
                </a:gridCol>
                <a:gridCol w="1122535">
                  <a:extLst>
                    <a:ext uri="{9D8B030D-6E8A-4147-A177-3AD203B41FA5}">
                      <a16:colId xmlns:a16="http://schemas.microsoft.com/office/drawing/2014/main" val="20003"/>
                    </a:ext>
                  </a:extLst>
                </a:gridCol>
                <a:gridCol w="1539799">
                  <a:extLst>
                    <a:ext uri="{9D8B030D-6E8A-4147-A177-3AD203B41FA5}">
                      <a16:colId xmlns:a16="http://schemas.microsoft.com/office/drawing/2014/main" val="20004"/>
                    </a:ext>
                  </a:extLst>
                </a:gridCol>
              </a:tblGrid>
              <a:tr h="613905">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Outcome</a:t>
                      </a:r>
                    </a:p>
                  </a:txBody>
                  <a:tcPr marL="130622" marR="130622" marT="60967" marB="60967"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Esteem</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C1</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C2</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Product</a:t>
                      </a:r>
                    </a:p>
                  </a:txBody>
                  <a:tcPr marL="130622" marR="130622" marT="60967" marB="6096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3905">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Success</a:t>
                      </a:r>
                    </a:p>
                  </a:txBody>
                  <a:tcPr marL="130622" marR="130622" marT="60967" marB="6096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High</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3905">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Low</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6022">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Failure</a:t>
                      </a:r>
                    </a:p>
                  </a:txBody>
                  <a:tcPr marL="130622" marR="130622" marT="60967" marB="6096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High</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6749">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Low</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a:ln>
                            <a:noFill/>
                          </a:ln>
                          <a:solidFill>
                            <a:schemeClr val="tx1"/>
                          </a:solidFill>
                          <a:effectLst/>
                          <a:latin typeface="Geneva" charset="0"/>
                        </a:rPr>
                        <a:t>1</a:t>
                      </a:r>
                    </a:p>
                  </a:txBody>
                  <a:tcPr marL="130622" marR="130622" marT="60967" marB="6096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400" b="0" i="0" u="none" strike="noStrike" cap="none" normalizeH="0" baseline="0" dirty="0">
                          <a:ln>
                            <a:noFill/>
                          </a:ln>
                          <a:solidFill>
                            <a:schemeClr val="tx1"/>
                          </a:solidFill>
                          <a:effectLst/>
                          <a:latin typeface="Geneva" charset="0"/>
                        </a:rPr>
                        <a:t>-0.5</a:t>
                      </a:r>
                    </a:p>
                  </a:txBody>
                  <a:tcPr marL="130622" marR="130622" marT="60967" marB="6096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4791" name="Line 60">
            <a:extLst>
              <a:ext uri="{FF2B5EF4-FFF2-40B4-BE49-F238E27FC236}">
                <a16:creationId xmlns:a16="http://schemas.microsoft.com/office/drawing/2014/main" id="{4D37181D-A766-436E-BC0E-E08B91EACC89}"/>
              </a:ext>
            </a:extLst>
          </p:cNvPr>
          <p:cNvSpPr>
            <a:spLocks noChangeShapeType="1"/>
          </p:cNvSpPr>
          <p:nvPr/>
        </p:nvSpPr>
        <p:spPr bwMode="auto">
          <a:xfrm>
            <a:off x="6858001" y="5359577"/>
            <a:ext cx="1632479"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74792" name="Text Box 66">
            <a:extLst>
              <a:ext uri="{FF2B5EF4-FFF2-40B4-BE49-F238E27FC236}">
                <a16:creationId xmlns:a16="http://schemas.microsoft.com/office/drawing/2014/main" id="{0CD47FF9-32B6-4A18-8369-B50C78C8D708}"/>
              </a:ext>
            </a:extLst>
          </p:cNvPr>
          <p:cNvSpPr txBox="1">
            <a:spLocks noChangeArrowheads="1"/>
          </p:cNvSpPr>
          <p:nvPr/>
        </p:nvSpPr>
        <p:spPr bwMode="auto">
          <a:xfrm>
            <a:off x="7075841" y="5562424"/>
            <a:ext cx="108831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endParaRPr lang="en-US" altLang="en-US" sz="3334"/>
          </a:p>
        </p:txBody>
      </p:sp>
      <p:sp>
        <p:nvSpPr>
          <p:cNvPr id="74793" name="Text Box 67">
            <a:extLst>
              <a:ext uri="{FF2B5EF4-FFF2-40B4-BE49-F238E27FC236}">
                <a16:creationId xmlns:a16="http://schemas.microsoft.com/office/drawing/2014/main" id="{2FD7CA85-3B5B-4BB2-81B7-0253951775F6}"/>
              </a:ext>
            </a:extLst>
          </p:cNvPr>
          <p:cNvSpPr txBox="1">
            <a:spLocks noChangeArrowheads="1"/>
          </p:cNvSpPr>
          <p:nvPr/>
        </p:nvSpPr>
        <p:spPr bwMode="auto">
          <a:xfrm>
            <a:off x="7511522" y="5359577"/>
            <a:ext cx="544159"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778">
                <a:latin typeface="Geneva" charset="0"/>
              </a:rPr>
              <a:t>0</a:t>
            </a:r>
          </a:p>
        </p:txBody>
      </p:sp>
      <p:sp>
        <p:nvSpPr>
          <p:cNvPr id="74794" name="Text Box 69">
            <a:extLst>
              <a:ext uri="{FF2B5EF4-FFF2-40B4-BE49-F238E27FC236}">
                <a16:creationId xmlns:a16="http://schemas.microsoft.com/office/drawing/2014/main" id="{B0DC78A6-6FAC-4D5D-A759-9D0460E248A2}"/>
              </a:ext>
            </a:extLst>
          </p:cNvPr>
          <p:cNvSpPr txBox="1">
            <a:spLocks noChangeArrowheads="1"/>
          </p:cNvSpPr>
          <p:nvPr/>
        </p:nvSpPr>
        <p:spPr bwMode="auto">
          <a:xfrm>
            <a:off x="2540000" y="5418667"/>
            <a:ext cx="3919361"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222">
                <a:latin typeface="Geneva" charset="0"/>
              </a:rPr>
              <a:t>C1 and C2 are orthogonal.</a:t>
            </a:r>
          </a:p>
        </p:txBody>
      </p:sp>
      <p:sp>
        <p:nvSpPr>
          <p:cNvPr id="74795" name="Right Arrow 9">
            <a:extLst>
              <a:ext uri="{FF2B5EF4-FFF2-40B4-BE49-F238E27FC236}">
                <a16:creationId xmlns:a16="http://schemas.microsoft.com/office/drawing/2014/main" id="{27B223B9-387E-41E4-8CBF-0F156B7AD49F}"/>
              </a:ext>
            </a:extLst>
          </p:cNvPr>
          <p:cNvSpPr>
            <a:spLocks noChangeArrowheads="1"/>
          </p:cNvSpPr>
          <p:nvPr/>
        </p:nvSpPr>
        <p:spPr bwMode="auto">
          <a:xfrm>
            <a:off x="6646333" y="5545667"/>
            <a:ext cx="543278" cy="268993"/>
          </a:xfrm>
          <a:prstGeom prst="rightArrow">
            <a:avLst>
              <a:gd name="adj1" fmla="val 50000"/>
              <a:gd name="adj2" fmla="val 50024"/>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1333"/>
          </a:p>
        </p:txBody>
      </p:sp>
    </p:spTree>
  </p:cSld>
  <p:clrMapOvr>
    <a:masterClrMapping/>
  </p:clrMapOvr>
  <p:transition advTm="62000"/>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78EC103-974D-450B-B99E-03F2F19DAF16}"/>
              </a:ext>
            </a:extLst>
          </p:cNvPr>
          <p:cNvSpPr>
            <a:spLocks noGrp="1" noChangeArrowheads="1"/>
          </p:cNvSpPr>
          <p:nvPr>
            <p:ph type="title"/>
          </p:nvPr>
        </p:nvSpPr>
        <p:spPr>
          <a:xfrm>
            <a:off x="685272" y="922514"/>
            <a:ext cx="7773458" cy="1016000"/>
          </a:xfrm>
        </p:spPr>
        <p:txBody>
          <a:bodyPr/>
          <a:lstStyle/>
          <a:p>
            <a:pPr eaLnBrk="1" hangingPunct="1"/>
            <a:r>
              <a:rPr lang="en-US" altLang="en-US">
                <a:ea typeface="ＭＳ Ｐゴシック" panose="020B0600070205080204" pitchFamily="34" charset="-128"/>
              </a:rPr>
              <a:t>Non-Orthogonal Comparisons</a:t>
            </a:r>
          </a:p>
        </p:txBody>
      </p:sp>
      <p:graphicFrame>
        <p:nvGraphicFramePr>
          <p:cNvPr id="103473" name="Group 49">
            <a:extLst>
              <a:ext uri="{FF2B5EF4-FFF2-40B4-BE49-F238E27FC236}">
                <a16:creationId xmlns:a16="http://schemas.microsoft.com/office/drawing/2014/main" id="{181FD99D-81C8-4CA3-9457-8D4637C7E350}"/>
              </a:ext>
            </a:extLst>
          </p:cNvPr>
          <p:cNvGraphicFramePr>
            <a:graphicFrameLocks noGrp="1"/>
          </p:cNvGraphicFramePr>
          <p:nvPr>
            <p:ph idx="1"/>
          </p:nvPr>
        </p:nvGraphicFramePr>
        <p:xfrm>
          <a:off x="544160" y="2142244"/>
          <a:ext cx="8164160" cy="3367266"/>
        </p:xfrm>
        <a:graphic>
          <a:graphicData uri="http://schemas.openxmlformats.org/drawingml/2006/table">
            <a:tbl>
              <a:tblPr/>
              <a:tblGrid>
                <a:gridCol w="1909506">
                  <a:extLst>
                    <a:ext uri="{9D8B030D-6E8A-4147-A177-3AD203B41FA5}">
                      <a16:colId xmlns:a16="http://schemas.microsoft.com/office/drawing/2014/main" val="20000"/>
                    </a:ext>
                  </a:extLst>
                </a:gridCol>
                <a:gridCol w="1945792">
                  <a:extLst>
                    <a:ext uri="{9D8B030D-6E8A-4147-A177-3AD203B41FA5}">
                      <a16:colId xmlns:a16="http://schemas.microsoft.com/office/drawing/2014/main" val="20001"/>
                    </a:ext>
                  </a:extLst>
                </a:gridCol>
                <a:gridCol w="1483156">
                  <a:extLst>
                    <a:ext uri="{9D8B030D-6E8A-4147-A177-3AD203B41FA5}">
                      <a16:colId xmlns:a16="http://schemas.microsoft.com/office/drawing/2014/main" val="20002"/>
                    </a:ext>
                  </a:extLst>
                </a:gridCol>
                <a:gridCol w="1190607">
                  <a:extLst>
                    <a:ext uri="{9D8B030D-6E8A-4147-A177-3AD203B41FA5}">
                      <a16:colId xmlns:a16="http://schemas.microsoft.com/office/drawing/2014/main" val="20003"/>
                    </a:ext>
                  </a:extLst>
                </a:gridCol>
                <a:gridCol w="1635099">
                  <a:extLst>
                    <a:ext uri="{9D8B030D-6E8A-4147-A177-3AD203B41FA5}">
                      <a16:colId xmlns:a16="http://schemas.microsoft.com/office/drawing/2014/main" val="20004"/>
                    </a:ext>
                  </a:extLst>
                </a:gridCol>
              </a:tblGrid>
              <a:tr h="967216">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Outcome</a:t>
                      </a:r>
                    </a:p>
                  </a:txBody>
                  <a:tcPr marL="130626" marR="130626" marT="60953" marB="60953"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Esteem</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C1</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C2</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Product</a:t>
                      </a:r>
                    </a:p>
                  </a:txBody>
                  <a:tcPr marL="130626" marR="130626" marT="60953" marB="6095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3769">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endParaRPr kumimoji="0" lang="en-US" sz="1300" b="0" i="0" u="none" strike="noStrike" cap="none" normalizeH="0" baseline="0">
                        <a:ln>
                          <a:noFill/>
                        </a:ln>
                        <a:solidFill>
                          <a:schemeClr val="tx1"/>
                        </a:solidFill>
                        <a:effectLst/>
                        <a:latin typeface="Geneva" charset="0"/>
                      </a:endParaRPr>
                    </a:p>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Success</a:t>
                      </a:r>
                    </a:p>
                  </a:txBody>
                  <a:tcPr marL="130626" marR="130626" marT="60953" marB="6095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High</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0.25</a:t>
                      </a:r>
                    </a:p>
                  </a:txBody>
                  <a:tcPr marL="130626" marR="130626" marT="60953" marB="6095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3769">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Low</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0.25</a:t>
                      </a:r>
                    </a:p>
                  </a:txBody>
                  <a:tcPr marL="130626" marR="130626" marT="60953" marB="6095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5886">
                <a:tc rowSpan="2">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Failure</a:t>
                      </a:r>
                    </a:p>
                  </a:txBody>
                  <a:tcPr marL="130626" marR="130626" marT="60953" marB="6095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High</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0.0</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0.0</a:t>
                      </a:r>
                    </a:p>
                  </a:txBody>
                  <a:tcPr marL="130626" marR="130626" marT="60953" marB="6095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6626">
                <a:tc vMerge="1">
                  <a:txBody>
                    <a:bodyPr/>
                    <a:lstStyle/>
                    <a:p>
                      <a:endParaRPr lang="en-US"/>
                    </a:p>
                  </a:txBody>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Low</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-0.5</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0.0</a:t>
                      </a:r>
                    </a:p>
                  </a:txBody>
                  <a:tcPr marL="130626" marR="130626" marT="60953" marB="6095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dirty="0">
                          <a:ln>
                            <a:noFill/>
                          </a:ln>
                          <a:solidFill>
                            <a:schemeClr val="tx1"/>
                          </a:solidFill>
                          <a:effectLst/>
                          <a:latin typeface="Geneva" charset="0"/>
                        </a:rPr>
                        <a:t>0.0</a:t>
                      </a:r>
                    </a:p>
                  </a:txBody>
                  <a:tcPr marL="130626" marR="130626" marT="60953" marB="60953"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6839" name="Line 39">
            <a:extLst>
              <a:ext uri="{FF2B5EF4-FFF2-40B4-BE49-F238E27FC236}">
                <a16:creationId xmlns:a16="http://schemas.microsoft.com/office/drawing/2014/main" id="{5FD9BCEA-1948-4A25-BD40-C4888D3E700B}"/>
              </a:ext>
            </a:extLst>
          </p:cNvPr>
          <p:cNvSpPr>
            <a:spLocks noChangeShapeType="1"/>
          </p:cNvSpPr>
          <p:nvPr/>
        </p:nvSpPr>
        <p:spPr bwMode="auto">
          <a:xfrm>
            <a:off x="7075841" y="5562424"/>
            <a:ext cx="1632479"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lIns="127000" tIns="63500" rIns="127000" bIns="63500"/>
          <a:lstStyle/>
          <a:p>
            <a:endParaRPr lang="en-US" sz="1000"/>
          </a:p>
        </p:txBody>
      </p:sp>
      <p:sp>
        <p:nvSpPr>
          <p:cNvPr id="76840" name="Text Box 43">
            <a:extLst>
              <a:ext uri="{FF2B5EF4-FFF2-40B4-BE49-F238E27FC236}">
                <a16:creationId xmlns:a16="http://schemas.microsoft.com/office/drawing/2014/main" id="{56038ED7-F0A3-4E63-9ABE-6C3645C6D727}"/>
              </a:ext>
            </a:extLst>
          </p:cNvPr>
          <p:cNvSpPr txBox="1">
            <a:spLocks noChangeArrowheads="1"/>
          </p:cNvSpPr>
          <p:nvPr/>
        </p:nvSpPr>
        <p:spPr bwMode="auto">
          <a:xfrm>
            <a:off x="7293681" y="5663847"/>
            <a:ext cx="1088319"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endParaRPr lang="en-US" altLang="en-US" sz="3334"/>
          </a:p>
        </p:txBody>
      </p:sp>
      <p:sp>
        <p:nvSpPr>
          <p:cNvPr id="76841" name="Text Box 44">
            <a:extLst>
              <a:ext uri="{FF2B5EF4-FFF2-40B4-BE49-F238E27FC236}">
                <a16:creationId xmlns:a16="http://schemas.microsoft.com/office/drawing/2014/main" id="{62DB7C33-1FFA-47AA-B198-068CB20B2541}"/>
              </a:ext>
            </a:extLst>
          </p:cNvPr>
          <p:cNvSpPr txBox="1">
            <a:spLocks noChangeArrowheads="1"/>
          </p:cNvSpPr>
          <p:nvPr/>
        </p:nvSpPr>
        <p:spPr bwMode="auto">
          <a:xfrm>
            <a:off x="7293681" y="5663847"/>
            <a:ext cx="979841"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778">
                <a:latin typeface="Geneva" charset="0"/>
              </a:rPr>
              <a:t>0.5</a:t>
            </a:r>
          </a:p>
        </p:txBody>
      </p:sp>
      <p:sp>
        <p:nvSpPr>
          <p:cNvPr id="76842" name="Text Box 45">
            <a:extLst>
              <a:ext uri="{FF2B5EF4-FFF2-40B4-BE49-F238E27FC236}">
                <a16:creationId xmlns:a16="http://schemas.microsoft.com/office/drawing/2014/main" id="{58B1A1C1-87D2-4271-B164-56C81DCD7D4C}"/>
              </a:ext>
            </a:extLst>
          </p:cNvPr>
          <p:cNvSpPr txBox="1">
            <a:spLocks noChangeArrowheads="1"/>
          </p:cNvSpPr>
          <p:nvPr/>
        </p:nvSpPr>
        <p:spPr bwMode="auto">
          <a:xfrm>
            <a:off x="2286000" y="5562424"/>
            <a:ext cx="4245681"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2222">
                <a:latin typeface="Geneva" charset="0"/>
              </a:rPr>
              <a:t>C1 and C2 are not orthogonal.</a:t>
            </a:r>
          </a:p>
        </p:txBody>
      </p:sp>
      <p:sp>
        <p:nvSpPr>
          <p:cNvPr id="76843" name="Right Arrow 10">
            <a:extLst>
              <a:ext uri="{FF2B5EF4-FFF2-40B4-BE49-F238E27FC236}">
                <a16:creationId xmlns:a16="http://schemas.microsoft.com/office/drawing/2014/main" id="{E410E343-3084-4DEC-8726-FC7AFABDCCD6}"/>
              </a:ext>
            </a:extLst>
          </p:cNvPr>
          <p:cNvSpPr>
            <a:spLocks noChangeArrowheads="1"/>
          </p:cNvSpPr>
          <p:nvPr/>
        </p:nvSpPr>
        <p:spPr bwMode="auto">
          <a:xfrm>
            <a:off x="5969000" y="5842000"/>
            <a:ext cx="543278" cy="268993"/>
          </a:xfrm>
          <a:prstGeom prst="rightArrow">
            <a:avLst>
              <a:gd name="adj1" fmla="val 50000"/>
              <a:gd name="adj2" fmla="val 50024"/>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1333"/>
          </a:p>
        </p:txBody>
      </p:sp>
    </p:spTree>
  </p:cSld>
  <p:clrMapOvr>
    <a:masterClrMapping/>
  </p:clrMapOvr>
  <p:transition advTm="32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3292302-9A75-4515-BBE6-9CF186FE9810}"/>
              </a:ext>
            </a:extLst>
          </p:cNvPr>
          <p:cNvSpPr>
            <a:spLocks noGrp="1" noChangeArrowheads="1"/>
          </p:cNvSpPr>
          <p:nvPr>
            <p:ph type="title"/>
          </p:nvPr>
        </p:nvSpPr>
        <p:spPr/>
        <p:txBody>
          <a:bodyPr/>
          <a:lstStyle/>
          <a:p>
            <a:pPr eaLnBrk="1" hangingPunct="1"/>
            <a:r>
              <a:rPr lang="en-US" altLang="en-US"/>
              <a:t>A statistic is biased if...</a:t>
            </a:r>
          </a:p>
        </p:txBody>
      </p:sp>
      <p:sp>
        <p:nvSpPr>
          <p:cNvPr id="20483" name="Rectangle 3">
            <a:extLst>
              <a:ext uri="{FF2B5EF4-FFF2-40B4-BE49-F238E27FC236}">
                <a16:creationId xmlns:a16="http://schemas.microsoft.com/office/drawing/2014/main" id="{CC4A9691-0DD5-4E1C-8452-9C03FBFC026F}"/>
              </a:ext>
            </a:extLst>
          </p:cNvPr>
          <p:cNvSpPr>
            <a:spLocks noGrp="1" noChangeArrowheads="1"/>
          </p:cNvSpPr>
          <p:nvPr>
            <p:ph type="body" idx="1"/>
          </p:nvPr>
        </p:nvSpPr>
        <p:spPr/>
        <p:txBody>
          <a:bodyPr/>
          <a:lstStyle/>
          <a:p>
            <a:pPr>
              <a:buNone/>
              <a:tabLst>
                <a:tab pos="321936" algn="l"/>
              </a:tabLst>
            </a:pPr>
            <a:endParaRPr lang="en-US" altLang="en-US" sz="833"/>
          </a:p>
          <a:p>
            <a:pPr>
              <a:tabLst>
                <a:tab pos="321936" algn="l"/>
              </a:tabLst>
            </a:pPr>
            <a:r>
              <a:rPr lang="en-US" altLang="en-US"/>
              <a:t>The long term average value of the statistic is not the parameter it is estimating.</a:t>
            </a:r>
          </a:p>
        </p:txBody>
      </p:sp>
    </p:spTree>
  </p:cSld>
  <p:clrMapOvr>
    <a:masterClrMapping/>
  </p:clrMapOvr>
  <p:transition advTm="23936"/>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Power of a Test</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5459792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0946D78C-03C8-4383-9757-BFDB676BD546}"/>
              </a:ext>
            </a:extLst>
          </p:cNvPr>
          <p:cNvSpPr>
            <a:spLocks noGrp="1" noChangeArrowheads="1"/>
          </p:cNvSpPr>
          <p:nvPr>
            <p:ph type="title"/>
          </p:nvPr>
        </p:nvSpPr>
        <p:spPr/>
        <p:txBody>
          <a:bodyPr vert="horz" lIns="91440" tIns="45720" rIns="121919" bIns="45720" rtlCol="0" anchor="ctr">
            <a:normAutofit/>
          </a:bodyPr>
          <a:lstStyle/>
          <a:p>
            <a:pPr marL="45865"/>
            <a:r>
              <a:rPr lang="en-US" altLang="en-US"/>
              <a:t>A Grant Proposal</a:t>
            </a:r>
          </a:p>
        </p:txBody>
      </p:sp>
      <p:sp>
        <p:nvSpPr>
          <p:cNvPr id="14339" name="Text Box 4">
            <a:extLst>
              <a:ext uri="{FF2B5EF4-FFF2-40B4-BE49-F238E27FC236}">
                <a16:creationId xmlns:a16="http://schemas.microsoft.com/office/drawing/2014/main" id="{1B45FD8B-BB83-4512-B91B-81698CC638C4}"/>
              </a:ext>
            </a:extLst>
          </p:cNvPr>
          <p:cNvSpPr txBox="1">
            <a:spLocks/>
          </p:cNvSpPr>
          <p:nvPr/>
        </p:nvSpPr>
        <p:spPr bwMode="auto">
          <a:xfrm>
            <a:off x="5283729" y="1752424"/>
            <a:ext cx="2853090" cy="52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9728" tIns="54864" rIns="109728" bIns="54864">
            <a:spAutoFit/>
          </a:bodyPr>
          <a:lstStyle>
            <a:lvl1pPr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endParaRPr lang="en-US" altLang="en-US" sz="2667"/>
          </a:p>
        </p:txBody>
      </p:sp>
      <p:pic>
        <p:nvPicPr>
          <p:cNvPr id="14340" name="Picture 4">
            <a:extLst>
              <a:ext uri="{FF2B5EF4-FFF2-40B4-BE49-F238E27FC236}">
                <a16:creationId xmlns:a16="http://schemas.microsoft.com/office/drawing/2014/main" id="{22F0A42F-B8A7-4620-ABA9-DE303AA22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47334"/>
            <a:ext cx="6011333" cy="38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8208"/>
    </mc:Choice>
    <mc:Fallback xmlns="">
      <p:transition spd="slow" advClick="0" advTm="8208"/>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F12AA1B1-8940-4CDE-8B0F-5BCA8B466A12}"/>
              </a:ext>
            </a:extLst>
          </p:cNvPr>
          <p:cNvSpPr>
            <a:spLocks noGrp="1" noChangeArrowheads="1"/>
          </p:cNvSpPr>
          <p:nvPr>
            <p:ph type="title"/>
          </p:nvPr>
        </p:nvSpPr>
        <p:spPr/>
        <p:txBody>
          <a:bodyPr vert="horz" lIns="91440" tIns="45720" rIns="121919" bIns="45720" rtlCol="0" anchor="ctr">
            <a:normAutofit/>
          </a:bodyPr>
          <a:lstStyle/>
          <a:p>
            <a:pPr marL="45865"/>
            <a:r>
              <a:rPr lang="en-US" altLang="en-US"/>
              <a:t>A Grant Proposal</a:t>
            </a:r>
          </a:p>
        </p:txBody>
      </p:sp>
      <p:sp>
        <p:nvSpPr>
          <p:cNvPr id="16387" name="Rectangle 3">
            <a:extLst>
              <a:ext uri="{FF2B5EF4-FFF2-40B4-BE49-F238E27FC236}">
                <a16:creationId xmlns:a16="http://schemas.microsoft.com/office/drawing/2014/main" id="{88B41DA3-2FD7-4023-85CA-7005A8646EBE}"/>
              </a:ext>
            </a:extLst>
          </p:cNvPr>
          <p:cNvSpPr>
            <a:spLocks/>
          </p:cNvSpPr>
          <p:nvPr/>
        </p:nvSpPr>
        <p:spPr bwMode="auto">
          <a:xfrm>
            <a:off x="4908021" y="2104320"/>
            <a:ext cx="3703284" cy="313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4186" bIns="0"/>
          <a:lstStyle>
            <a:lvl1pPr marL="95250"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eaLnBrk="1" hangingPunct="1">
              <a:spcBef>
                <a:spcPts val="1667"/>
              </a:spcBef>
            </a:pPr>
            <a:r>
              <a:rPr lang="en-US" altLang="en-US" sz="2500">
                <a:solidFill>
                  <a:schemeClr val="tx1"/>
                </a:solidFill>
                <a:latin typeface="Geneva" charset="0"/>
                <a:cs typeface="Geneva" charset="0"/>
              </a:rPr>
              <a:t>Does the experiment have a high probability of providing convincing evidence that the new method is better than the standard method if, in fact, the new method is actually better?</a:t>
            </a:r>
            <a:endParaRPr lang="en-US" altLang="en-US" sz="2222">
              <a:solidFill>
                <a:schemeClr val="tx1"/>
              </a:solidFill>
              <a:latin typeface="Geneva" charset="0"/>
              <a:cs typeface="Geneva" charset="0"/>
              <a:sym typeface="Geneva" charset="0"/>
            </a:endParaRPr>
          </a:p>
        </p:txBody>
      </p:sp>
      <p:pic>
        <p:nvPicPr>
          <p:cNvPr id="16388" name="Picture 4">
            <a:extLst>
              <a:ext uri="{FF2B5EF4-FFF2-40B4-BE49-F238E27FC236}">
                <a16:creationId xmlns:a16="http://schemas.microsoft.com/office/drawing/2014/main" id="{D229D9F9-C5F8-44E2-BE83-E2AA25F988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33" y="2159000"/>
            <a:ext cx="4529667" cy="300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8208"/>
    </mc:Choice>
    <mc:Fallback xmlns="">
      <p:transition spd="slow" advClick="0" advTm="8208"/>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9F400C4B-C7C8-4324-A72E-B46A1C5CC9F5}"/>
              </a:ext>
            </a:extLst>
          </p:cNvPr>
          <p:cNvSpPr>
            <a:spLocks noGrp="1" noChangeArrowheads="1"/>
          </p:cNvSpPr>
          <p:nvPr>
            <p:ph type="title"/>
          </p:nvPr>
        </p:nvSpPr>
        <p:spPr/>
        <p:txBody>
          <a:bodyPr vert="horz" lIns="91440" tIns="45720" rIns="121919" bIns="45720" rtlCol="0" anchor="ctr">
            <a:normAutofit/>
          </a:bodyPr>
          <a:lstStyle/>
          <a:p>
            <a:pPr marL="45865"/>
            <a:r>
              <a:rPr lang="en-US" altLang="en-US"/>
              <a:t>Power</a:t>
            </a:r>
          </a:p>
        </p:txBody>
      </p:sp>
      <p:sp>
        <p:nvSpPr>
          <p:cNvPr id="18435" name="Rectangle 2">
            <a:extLst>
              <a:ext uri="{FF2B5EF4-FFF2-40B4-BE49-F238E27FC236}">
                <a16:creationId xmlns:a16="http://schemas.microsoft.com/office/drawing/2014/main" id="{64749804-34A7-4218-AD54-8D061B49EF7D}"/>
              </a:ext>
            </a:extLst>
          </p:cNvPr>
          <p:cNvSpPr>
            <a:spLocks noGrp="1" noChangeArrowheads="1"/>
          </p:cNvSpPr>
          <p:nvPr>
            <p:ph type="body" idx="1"/>
          </p:nvPr>
        </p:nvSpPr>
        <p:spPr>
          <a:xfrm>
            <a:off x="685272" y="2148417"/>
            <a:ext cx="7773458" cy="3795007"/>
          </a:xfrm>
        </p:spPr>
        <p:txBody>
          <a:bodyPr vert="horz" lIns="91440" tIns="45720" rIns="121919" bIns="45720" rtlCol="0">
            <a:normAutofit/>
          </a:bodyPr>
          <a:lstStyle/>
          <a:p>
            <a:pPr marL="449828" indent="-411901"/>
            <a:endParaRPr lang="en-US" altLang="en-US"/>
          </a:p>
          <a:p>
            <a:pPr marL="449828" indent="-411901"/>
            <a:r>
              <a:rPr lang="en-US" altLang="en-US"/>
              <a:t>Definition: the probability of correctly rejecting a false null hypothesis</a:t>
            </a:r>
            <a:br>
              <a:rPr lang="en-US" altLang="en-US"/>
            </a:br>
            <a:endParaRPr lang="en-US" altLang="en-US"/>
          </a:p>
          <a:p>
            <a:pPr marL="449828" indent="-411901"/>
            <a:r>
              <a:rPr lang="en-US" altLang="en-US"/>
              <a:t>Power = 1 - </a:t>
            </a:r>
            <a:r>
              <a:rPr lang="en-US" altLang="en-US">
                <a:latin typeface="Lucida Grande" charset="0"/>
                <a:cs typeface="Lucida Grande" charset="0"/>
                <a:sym typeface="Lucida Grande" charset="0"/>
              </a:rPr>
              <a:t>β</a:t>
            </a:r>
            <a:endParaRPr lang="en-US" altLang="en-US">
              <a:latin typeface="Lucida Grande" charset="0"/>
              <a:sym typeface="Lucida Grande" charset="0"/>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a:extLst>
              <a:ext uri="{FF2B5EF4-FFF2-40B4-BE49-F238E27FC236}">
                <a16:creationId xmlns:a16="http://schemas.microsoft.com/office/drawing/2014/main" id="{09D2C3A2-BCCA-4592-91FC-DDFDA16D7C2B}"/>
              </a:ext>
            </a:extLst>
          </p:cNvPr>
          <p:cNvSpPr>
            <a:spLocks noGrp="1" noChangeArrowheads="1"/>
          </p:cNvSpPr>
          <p:nvPr>
            <p:ph type="title"/>
          </p:nvPr>
        </p:nvSpPr>
        <p:spPr/>
        <p:txBody>
          <a:bodyPr vert="horz" lIns="91440" tIns="45720" rIns="121919" bIns="45720" rtlCol="0" anchor="ctr">
            <a:normAutofit/>
          </a:bodyPr>
          <a:lstStyle/>
          <a:p>
            <a:pPr marL="45865"/>
            <a:r>
              <a:rPr lang="en-US" altLang="en-US"/>
              <a:t>Experimental Design</a:t>
            </a:r>
          </a:p>
        </p:txBody>
      </p:sp>
      <p:sp>
        <p:nvSpPr>
          <p:cNvPr id="20483" name="Rectangle 2">
            <a:extLst>
              <a:ext uri="{FF2B5EF4-FFF2-40B4-BE49-F238E27FC236}">
                <a16:creationId xmlns:a16="http://schemas.microsoft.com/office/drawing/2014/main" id="{4F08E32A-F2B7-4A01-BF0A-1526D7A641D2}"/>
              </a:ext>
            </a:extLst>
          </p:cNvPr>
          <p:cNvSpPr>
            <a:spLocks/>
          </p:cNvSpPr>
          <p:nvPr/>
        </p:nvSpPr>
        <p:spPr bwMode="auto">
          <a:xfrm>
            <a:off x="2179285" y="3123848"/>
            <a:ext cx="4678715" cy="54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4186" bIns="0"/>
          <a:lstStyle>
            <a:lvl1pPr marL="95250"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1pPr>
            <a:lvl2pPr marL="37931725" indent="-37474525" defTabSz="1976438"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2pPr>
            <a:lvl3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3pPr>
            <a:lvl4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4pPr>
            <a:lvl5pPr eaLnBrk="0" hangingPunct="0">
              <a:defRPr sz="5500">
                <a:solidFill>
                  <a:srgbClr val="000000"/>
                </a:solidFill>
                <a:latin typeface="Times New Roman" panose="02020603050405020304" pitchFamily="18" charset="0"/>
                <a:ea typeface="ヒラギノ明朝 ProN W3" charset="-128"/>
                <a:sym typeface="Times New Roman" panose="02020603050405020304" pitchFamily="18" charset="0"/>
              </a:defRPr>
            </a:lvl5pPr>
            <a:lvl6pPr marL="4572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6pPr>
            <a:lvl7pPr marL="9144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7pPr>
            <a:lvl8pPr marL="13716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8pPr>
            <a:lvl9pPr marL="1828800" eaLnBrk="0" fontAlgn="base" hangingPunct="0">
              <a:spcBef>
                <a:spcPct val="0"/>
              </a:spcBef>
              <a:spcAft>
                <a:spcPct val="0"/>
              </a:spcAft>
              <a:defRPr sz="5500">
                <a:solidFill>
                  <a:srgbClr val="000000"/>
                </a:solidFill>
                <a:latin typeface="Times New Roman" panose="02020603050405020304" pitchFamily="18" charset="0"/>
                <a:ea typeface="ヒラギノ明朝 ProN W3" charset="-128"/>
                <a:sym typeface="Times New Roman" panose="02020603050405020304" pitchFamily="18" charset="0"/>
              </a:defRPr>
            </a:lvl9pPr>
          </a:lstStyle>
          <a:p>
            <a:pPr algn="ctr" eaLnBrk="1" hangingPunct="1">
              <a:spcBef>
                <a:spcPts val="2153"/>
              </a:spcBef>
            </a:pPr>
            <a:r>
              <a:rPr lang="en-US" altLang="en-US" sz="2667">
                <a:solidFill>
                  <a:schemeClr val="tx1"/>
                </a:solidFill>
                <a:latin typeface="Geneva" charset="0"/>
                <a:cs typeface="Geneva" charset="0"/>
                <a:sym typeface="Geneva" charset="0"/>
              </a:rPr>
              <a:t>Consider power!</a:t>
            </a:r>
          </a:p>
        </p:txBody>
      </p:sp>
    </p:spTree>
  </p:cSld>
  <p:clrMapOvr>
    <a:masterClrMapping/>
  </p:clrMapOvr>
  <mc:AlternateContent xmlns:mc="http://schemas.openxmlformats.org/markup-compatibility/2006" xmlns:p14="http://schemas.microsoft.com/office/powerpoint/2010/main">
    <mc:Choice Requires="p14">
      <p:transition spd="slow" p14:dur="2000" advClick="0" advTm="8208"/>
    </mc:Choice>
    <mc:Fallback xmlns="">
      <p:transition spd="slow" advClick="0" advTm="8208"/>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92F4B51-FBE9-4CF4-9AAF-960C4BFDEAF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2</a:t>
            </a:r>
          </a:p>
        </p:txBody>
      </p:sp>
      <p:sp>
        <p:nvSpPr>
          <p:cNvPr id="15362" name="Rectangle 3">
            <a:extLst>
              <a:ext uri="{FF2B5EF4-FFF2-40B4-BE49-F238E27FC236}">
                <a16:creationId xmlns:a16="http://schemas.microsoft.com/office/drawing/2014/main" id="{82A6F602-2279-4537-A781-F56BAAE5C99C}"/>
              </a:ext>
            </a:extLst>
          </p:cNvPr>
          <p:cNvSpPr>
            <a:spLocks noGrp="1" noChangeArrowheads="1"/>
          </p:cNvSpPr>
          <p:nvPr>
            <p:ph type="body" idx="1"/>
          </p:nvPr>
        </p:nvSpPr>
        <p:spPr>
          <a:xfrm>
            <a:off x="685271" y="2142244"/>
            <a:ext cx="8120062" cy="4029604"/>
          </a:xfrm>
        </p:spPr>
        <p:txBody>
          <a:bodyPr/>
          <a:lstStyle/>
          <a:p>
            <a:pPr eaLnBrk="1" hangingPunct="1"/>
            <a:r>
              <a:rPr lang="en-US" altLang="en-US">
                <a:ea typeface="ＭＳ Ｐゴシック" panose="020B0600070205080204" pitchFamily="34" charset="-128"/>
              </a:rPr>
              <a:t>Current method: μ= 75, σ=10</a:t>
            </a:r>
          </a:p>
          <a:p>
            <a:pPr eaLnBrk="1" hangingPunct="1"/>
            <a:r>
              <a:rPr lang="en-US" altLang="en-US">
                <a:ea typeface="ＭＳ Ｐゴシック" panose="020B0600070205080204" pitchFamily="34" charset="-128"/>
              </a:rPr>
              <a:t>New: μ= 80, σ=10</a:t>
            </a:r>
          </a:p>
          <a:p>
            <a:pPr eaLnBrk="1" hangingPunct="1"/>
            <a:r>
              <a:rPr lang="en-US" altLang="en-US">
                <a:ea typeface="ＭＳ Ｐゴシック" panose="020B0600070205080204" pitchFamily="34" charset="-128"/>
              </a:rPr>
              <a:t>Researcher plans to test 25 subjects</a:t>
            </a:r>
          </a:p>
          <a:p>
            <a:pPr eaLnBrk="1" hangingPunct="1"/>
            <a:r>
              <a:rPr lang="en-US" altLang="en-US">
                <a:ea typeface="ＭＳ Ｐゴシック" panose="020B0600070205080204" pitchFamily="34" charset="-128"/>
              </a:rPr>
              <a:t>What is the power?</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5730AAB-DF94-40C8-8327-92EE9E74C5E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2</a:t>
            </a:r>
          </a:p>
        </p:txBody>
      </p:sp>
      <p:sp>
        <p:nvSpPr>
          <p:cNvPr id="17410" name="Rectangle 3">
            <a:extLst>
              <a:ext uri="{FF2B5EF4-FFF2-40B4-BE49-F238E27FC236}">
                <a16:creationId xmlns:a16="http://schemas.microsoft.com/office/drawing/2014/main" id="{0938F0CB-3379-4809-9EF6-FF2B98E69105}"/>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What size difference is needed to be significant?</a:t>
            </a:r>
          </a:p>
          <a:p>
            <a:pPr eaLnBrk="1" hangingPunct="1"/>
            <a:r>
              <a:rPr lang="en-US" altLang="en-US">
                <a:ea typeface="ＭＳ Ｐゴシック" panose="020B0600070205080204" pitchFamily="34" charset="-128"/>
              </a:rPr>
              <a:t>What is the probability of obtaining this big or a bigger difference </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D86850B3-A431-4D37-8F09-C93F67AD698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Calculations 1</a:t>
            </a:r>
          </a:p>
        </p:txBody>
      </p:sp>
      <p:graphicFrame>
        <p:nvGraphicFramePr>
          <p:cNvPr id="19458" name="Object 2">
            <a:extLst>
              <a:ext uri="{FF2B5EF4-FFF2-40B4-BE49-F238E27FC236}">
                <a16:creationId xmlns:a16="http://schemas.microsoft.com/office/drawing/2014/main" id="{C403CF30-D4C9-42FB-8022-005ECE5B81FD}"/>
              </a:ext>
            </a:extLst>
          </p:cNvPr>
          <p:cNvGraphicFramePr>
            <a:graphicFrameLocks noChangeAspect="1"/>
          </p:cNvGraphicFramePr>
          <p:nvPr/>
        </p:nvGraphicFramePr>
        <p:xfrm>
          <a:off x="1197681" y="3734153"/>
          <a:ext cx="7184319" cy="1675694"/>
        </p:xfrm>
        <a:graphic>
          <a:graphicData uri="http://schemas.openxmlformats.org/presentationml/2006/ole">
            <mc:AlternateContent xmlns:mc="http://schemas.openxmlformats.org/markup-compatibility/2006">
              <mc:Choice xmlns:v="urn:schemas-microsoft-com:vml" Requires="v">
                <p:oleObj spid="_x0000_s58374" name="Equation" r:id="rId4" imgW="1676400" imgH="419100" progId="Equation.DSMT4">
                  <p:embed/>
                </p:oleObj>
              </mc:Choice>
              <mc:Fallback>
                <p:oleObj name="Equation" r:id="rId4" imgW="1676400" imgH="419100" progId="Equation.DSMT4">
                  <p:embed/>
                  <p:pic>
                    <p:nvPicPr>
                      <p:cNvPr id="19458" name="Object 2">
                        <a:extLst>
                          <a:ext uri="{FF2B5EF4-FFF2-40B4-BE49-F238E27FC236}">
                            <a16:creationId xmlns:a16="http://schemas.microsoft.com/office/drawing/2014/main" id="{C403CF30-D4C9-42FB-8022-005ECE5B8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681" y="3734153"/>
                        <a:ext cx="7184319" cy="167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459" name="Object 3">
            <a:extLst>
              <a:ext uri="{FF2B5EF4-FFF2-40B4-BE49-F238E27FC236}">
                <a16:creationId xmlns:a16="http://schemas.microsoft.com/office/drawing/2014/main" id="{0BB0BA63-09D3-405E-A3BE-7596406D89D1}"/>
              </a:ext>
            </a:extLst>
          </p:cNvPr>
          <p:cNvGraphicFramePr>
            <a:graphicFrameLocks noChangeAspect="1"/>
          </p:cNvGraphicFramePr>
          <p:nvPr/>
        </p:nvGraphicFramePr>
        <p:xfrm>
          <a:off x="1306160" y="2514424"/>
          <a:ext cx="3837340" cy="910167"/>
        </p:xfrm>
        <a:graphic>
          <a:graphicData uri="http://schemas.openxmlformats.org/presentationml/2006/ole">
            <mc:AlternateContent xmlns:mc="http://schemas.openxmlformats.org/markup-compatibility/2006">
              <mc:Choice xmlns:v="urn:schemas-microsoft-com:vml" Requires="v">
                <p:oleObj spid="_x0000_s58375" name="Equation" r:id="rId6" imgW="800100" imgH="203200" progId="Equation.DSMT4">
                  <p:embed/>
                </p:oleObj>
              </mc:Choice>
              <mc:Fallback>
                <p:oleObj name="Equation" r:id="rId6" imgW="800100" imgH="203200" progId="Equation.DSMT4">
                  <p:embed/>
                  <p:pic>
                    <p:nvPicPr>
                      <p:cNvPr id="19459" name="Object 3">
                        <a:extLst>
                          <a:ext uri="{FF2B5EF4-FFF2-40B4-BE49-F238E27FC236}">
                            <a16:creationId xmlns:a16="http://schemas.microsoft.com/office/drawing/2014/main" id="{0BB0BA63-09D3-405E-A3BE-7596406D8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160" y="2514424"/>
                        <a:ext cx="3837340" cy="9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CE859F9-AE56-4878-81F6-9811B1AD3F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Calculations 2</a:t>
            </a:r>
          </a:p>
        </p:txBody>
      </p:sp>
      <p:pic>
        <p:nvPicPr>
          <p:cNvPr id="21506" name="Picture 4">
            <a:extLst>
              <a:ext uri="{FF2B5EF4-FFF2-40B4-BE49-F238E27FC236}">
                <a16:creationId xmlns:a16="http://schemas.microsoft.com/office/drawing/2014/main" id="{93188A92-A373-4B15-8B90-4C2811239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81" y="1702153"/>
            <a:ext cx="6458479" cy="452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FA71A326-A66C-499E-9F3F-759BA7FE4ED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Calculations 3</a:t>
            </a:r>
          </a:p>
        </p:txBody>
      </p:sp>
      <p:pic>
        <p:nvPicPr>
          <p:cNvPr id="23554" name="Picture 4">
            <a:extLst>
              <a:ext uri="{FF2B5EF4-FFF2-40B4-BE49-F238E27FC236}">
                <a16:creationId xmlns:a16="http://schemas.microsoft.com/office/drawing/2014/main" id="{225B3CE1-5038-451A-8361-6A177CF6C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681" y="1905000"/>
            <a:ext cx="5152319" cy="362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a:extLst>
              <a:ext uri="{FF2B5EF4-FFF2-40B4-BE49-F238E27FC236}">
                <a16:creationId xmlns:a16="http://schemas.microsoft.com/office/drawing/2014/main" id="{FFB0FAF2-F77A-439C-A615-EA294AEE4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160" y="5766153"/>
            <a:ext cx="2721681" cy="40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1980AE6-D541-4E48-A3D8-AB98885C54D1}"/>
              </a:ext>
            </a:extLst>
          </p:cNvPr>
          <p:cNvSpPr>
            <a:spLocks noGrp="1" noChangeArrowheads="1"/>
          </p:cNvSpPr>
          <p:nvPr>
            <p:ph type="title"/>
          </p:nvPr>
        </p:nvSpPr>
        <p:spPr/>
        <p:txBody>
          <a:bodyPr>
            <a:normAutofit fontScale="90000"/>
          </a:bodyPr>
          <a:lstStyle/>
          <a:p>
            <a:pPr eaLnBrk="1" hangingPunct="1"/>
            <a:r>
              <a:rPr lang="en-US" altLang="en-US"/>
              <a:t>More formally, a statistic is biased if...</a:t>
            </a:r>
          </a:p>
        </p:txBody>
      </p:sp>
      <p:sp>
        <p:nvSpPr>
          <p:cNvPr id="22531" name="Rectangle 3">
            <a:extLst>
              <a:ext uri="{FF2B5EF4-FFF2-40B4-BE49-F238E27FC236}">
                <a16:creationId xmlns:a16="http://schemas.microsoft.com/office/drawing/2014/main" id="{70E541A9-62D6-425F-B801-6DCA98320565}"/>
              </a:ext>
            </a:extLst>
          </p:cNvPr>
          <p:cNvSpPr>
            <a:spLocks noGrp="1" noChangeArrowheads="1"/>
          </p:cNvSpPr>
          <p:nvPr>
            <p:ph type="body" idx="1"/>
          </p:nvPr>
        </p:nvSpPr>
        <p:spPr>
          <a:xfrm>
            <a:off x="685272" y="2446514"/>
            <a:ext cx="7773458" cy="2861910"/>
          </a:xfrm>
        </p:spPr>
        <p:txBody>
          <a:bodyPr/>
          <a:lstStyle/>
          <a:p>
            <a:pPr>
              <a:buNone/>
              <a:tabLst>
                <a:tab pos="321936" algn="l"/>
              </a:tabLst>
            </a:pPr>
            <a:endParaRPr lang="en-US" altLang="en-US" sz="833"/>
          </a:p>
          <a:p>
            <a:pPr>
              <a:tabLst>
                <a:tab pos="321936" algn="l"/>
              </a:tabLst>
            </a:pPr>
            <a:r>
              <a:rPr lang="en-US" altLang="en-US"/>
              <a:t>The mean of the sampling distribution of the statistic is not equal to the parameter it is estimating</a:t>
            </a:r>
          </a:p>
        </p:txBody>
      </p:sp>
    </p:spTree>
  </p:cSld>
  <p:clrMapOvr>
    <a:masterClrMapping/>
  </p:clrMapOvr>
  <p:transition advTm="10576"/>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CBA3E3EE-A360-4A5C-B9F4-D3788DE732D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Standard Deviation Estimated </a:t>
            </a:r>
          </a:p>
        </p:txBody>
      </p:sp>
      <p:sp>
        <p:nvSpPr>
          <p:cNvPr id="25602" name="Rectangle 3">
            <a:extLst>
              <a:ext uri="{FF2B5EF4-FFF2-40B4-BE49-F238E27FC236}">
                <a16:creationId xmlns:a16="http://schemas.microsoft.com/office/drawing/2014/main" id="{3A14F179-51AB-46C8-A370-D2D456C5A291}"/>
              </a:ext>
            </a:extLst>
          </p:cNvPr>
          <p:cNvSpPr>
            <a:spLocks noGrp="1" noChangeArrowheads="1"/>
          </p:cNvSpPr>
          <p:nvPr>
            <p:ph type="body" idx="1"/>
          </p:nvPr>
        </p:nvSpPr>
        <p:spPr>
          <a:xfrm>
            <a:off x="685271" y="2142244"/>
            <a:ext cx="7993062" cy="4029604"/>
          </a:xfrm>
        </p:spPr>
        <p:txBody>
          <a:bodyPr/>
          <a:lstStyle/>
          <a:p>
            <a:pPr eaLnBrk="1" hangingPunct="1"/>
            <a:r>
              <a:rPr lang="en-US" altLang="en-US">
                <a:ea typeface="ＭＳ Ｐゴシック" panose="020B0600070205080204" pitchFamily="34" charset="-128"/>
              </a:rPr>
              <a:t>Computations assumed experimenter know </a:t>
            </a:r>
            <a:r>
              <a:rPr lang="en-US" altLang="en-US">
                <a:latin typeface="Lucida Grande" charset="0"/>
                <a:ea typeface="ＭＳ Ｐゴシック" panose="020B0600070205080204" pitchFamily="34" charset="-128"/>
                <a:sym typeface="Symbol" panose="05050102010706020507" pitchFamily="18" charset="2"/>
              </a:rPr>
              <a:t>σ</a:t>
            </a:r>
            <a:endParaRPr lang="en-US" altLang="en-US">
              <a:latin typeface="Symbol" panose="05050102010706020507" pitchFamily="18" charset="2"/>
              <a:ea typeface="ＭＳ Ｐゴシック" panose="020B0600070205080204" pitchFamily="34" charset="-128"/>
              <a:sym typeface="Symbol" panose="05050102010706020507" pitchFamily="18" charset="2"/>
            </a:endParaRPr>
          </a:p>
          <a:p>
            <a:pPr eaLnBrk="1" hangingPunct="1"/>
            <a:r>
              <a:rPr lang="en-US" altLang="en-US">
                <a:ea typeface="ＭＳ Ｐゴシック" panose="020B0600070205080204" pitchFamily="34" charset="-128"/>
              </a:rPr>
              <a:t>Calculations more complicated when it is estimated</a:t>
            </a:r>
          </a:p>
          <a:p>
            <a:pPr eaLnBrk="1" hangingPunct="1"/>
            <a:r>
              <a:rPr lang="en-US" altLang="en-US">
                <a:ea typeface="ＭＳ Ｐゴシック" panose="020B0600070205080204" pitchFamily="34" charset="-128"/>
              </a:rPr>
              <a:t>Use power calculator</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Power of a Test: Example</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56897288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a:extLst>
              <a:ext uri="{FF2B5EF4-FFF2-40B4-BE49-F238E27FC236}">
                <a16:creationId xmlns:a16="http://schemas.microsoft.com/office/drawing/2014/main" id="{31F0C1D9-6E07-4B3B-9340-134ACF85925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Shaken Versus Stirred</a:t>
            </a:r>
          </a:p>
        </p:txBody>
      </p:sp>
      <p:sp>
        <p:nvSpPr>
          <p:cNvPr id="3074" name="Rectangle 3">
            <a:extLst>
              <a:ext uri="{FF2B5EF4-FFF2-40B4-BE49-F238E27FC236}">
                <a16:creationId xmlns:a16="http://schemas.microsoft.com/office/drawing/2014/main" id="{6351574B-93D7-472B-89AC-39A2123766FD}"/>
              </a:ext>
            </a:extLst>
          </p:cNvPr>
          <p:cNvSpPr>
            <a:spLocks noGrp="1" noChangeArrowheads="1"/>
          </p:cNvSpPr>
          <p:nvPr>
            <p:ph type="body" idx="1"/>
          </p:nvPr>
        </p:nvSpPr>
        <p:spPr>
          <a:xfrm>
            <a:off x="435681" y="2006424"/>
            <a:ext cx="6858000" cy="4030486"/>
          </a:xfrm>
        </p:spPr>
        <p:txBody>
          <a:bodyPr/>
          <a:lstStyle/>
          <a:p>
            <a:pPr eaLnBrk="1" hangingPunct="1"/>
            <a:r>
              <a:rPr lang="en-US" altLang="en-US">
                <a:ea typeface="ＭＳ Ｐゴシック" panose="020B0600070205080204" pitchFamily="34" charset="-128"/>
              </a:rPr>
              <a:t>Assume probability of being correct is 0.75</a:t>
            </a:r>
          </a:p>
          <a:p>
            <a:pPr eaLnBrk="1" hangingPunct="1"/>
            <a:r>
              <a:rPr lang="en-US" altLang="en-US">
                <a:ea typeface="ＭＳ Ｐゴシック" panose="020B0600070205080204" pitchFamily="34" charset="-128"/>
              </a:rPr>
              <a:t>16 trials </a:t>
            </a:r>
          </a:p>
          <a:p>
            <a:pPr eaLnBrk="1" hangingPunct="1"/>
            <a:r>
              <a:rPr lang="en-US" altLang="en-US">
                <a:ea typeface="ＭＳ Ｐゴシック" panose="020B0600070205080204" pitchFamily="34" charset="-128"/>
              </a:rPr>
              <a:t>What is the probability the proportion correct will be significantly higher than 0.50?</a:t>
            </a:r>
          </a:p>
        </p:txBody>
      </p:sp>
      <p:pic>
        <p:nvPicPr>
          <p:cNvPr id="3075" name="Picture 4">
            <a:extLst>
              <a:ext uri="{FF2B5EF4-FFF2-40B4-BE49-F238E27FC236}">
                <a16:creationId xmlns:a16="http://schemas.microsoft.com/office/drawing/2014/main" id="{6291C902-AD9D-4012-B442-B5A46ABE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271" y="2311577"/>
            <a:ext cx="1854729" cy="274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2537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13D2C3BD-FE59-4034-BCD4-E29B5826165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The Experiment</a:t>
            </a:r>
          </a:p>
        </p:txBody>
      </p:sp>
      <p:sp>
        <p:nvSpPr>
          <p:cNvPr id="5122" name="Rectangle 3">
            <a:extLst>
              <a:ext uri="{FF2B5EF4-FFF2-40B4-BE49-F238E27FC236}">
                <a16:creationId xmlns:a16="http://schemas.microsoft.com/office/drawing/2014/main" id="{5E2CA0C6-884B-4268-9CF5-2CE4E312FE9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Null hypothesis is false</a:t>
            </a:r>
          </a:p>
          <a:p>
            <a:pPr eaLnBrk="1" hangingPunct="1"/>
            <a:r>
              <a:rPr lang="en-US" altLang="en-US">
                <a:ea typeface="ＭＳ Ｐゴシック" panose="020B0600070205080204" pitchFamily="34" charset="-128"/>
              </a:rPr>
              <a:t>Experimenter does a one-tailed test at the 0.05 level</a:t>
            </a:r>
          </a:p>
          <a:p>
            <a:pPr eaLnBrk="1" hangingPunct="1"/>
            <a:r>
              <a:rPr lang="en-US" altLang="en-US">
                <a:ea typeface="ＭＳ Ｐゴシック" panose="020B0600070205080204" pitchFamily="34" charset="-128"/>
              </a:rPr>
              <a:t>The power of the test is the probability that significantly more than 8 of the 16 judgments will be correct</a:t>
            </a:r>
          </a:p>
        </p:txBody>
      </p:sp>
    </p:spTree>
    <p:extLst>
      <p:ext uri="{BB962C8B-B14F-4D97-AF65-F5344CB8AC3E}">
        <p14:creationId xmlns:p14="http://schemas.microsoft.com/office/powerpoint/2010/main" val="36711620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8D5BEADA-31B6-4127-81F1-20EABE6DF9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Binomial Distribution</a:t>
            </a:r>
            <a:endParaRPr lang="en-US" altLang="en-US">
              <a:latin typeface="Symbol" panose="05050102010706020507" pitchFamily="18" charset="2"/>
              <a:ea typeface="ＭＳ Ｐゴシック" panose="020B0600070205080204" pitchFamily="34" charset="-128"/>
              <a:sym typeface="Symbol" panose="05050102010706020507" pitchFamily="18" charset="2"/>
            </a:endParaRPr>
          </a:p>
        </p:txBody>
      </p:sp>
      <p:pic>
        <p:nvPicPr>
          <p:cNvPr id="7170" name="Picture 4">
            <a:extLst>
              <a:ext uri="{FF2B5EF4-FFF2-40B4-BE49-F238E27FC236}">
                <a16:creationId xmlns:a16="http://schemas.microsoft.com/office/drawing/2014/main" id="{34FACE43-A36E-48C0-838E-BC1AA6D55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10153"/>
            <a:ext cx="6005160" cy="319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5">
            <a:extLst>
              <a:ext uri="{FF2B5EF4-FFF2-40B4-BE49-F238E27FC236}">
                <a16:creationId xmlns:a16="http://schemas.microsoft.com/office/drawing/2014/main" id="{A135E02A-D597-4E32-8B9D-A37E405FD357}"/>
              </a:ext>
            </a:extLst>
          </p:cNvPr>
          <p:cNvSpPr txBox="1">
            <a:spLocks noChangeArrowheads="1"/>
          </p:cNvSpPr>
          <p:nvPr/>
        </p:nvSpPr>
        <p:spPr bwMode="auto">
          <a:xfrm>
            <a:off x="1632480" y="5663847"/>
            <a:ext cx="325890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r>
              <a:rPr lang="en-US" altLang="en-US" sz="3334"/>
              <a:t>N= 16, π = 0.50</a:t>
            </a:r>
          </a:p>
        </p:txBody>
      </p:sp>
    </p:spTree>
    <p:extLst>
      <p:ext uri="{BB962C8B-B14F-4D97-AF65-F5344CB8AC3E}">
        <p14:creationId xmlns:p14="http://schemas.microsoft.com/office/powerpoint/2010/main" val="322236316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7D49AE6D-7121-46A6-8E1D-AFF2A4D0FA9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Binomial Distribution</a:t>
            </a:r>
            <a:endParaRPr lang="en-US" altLang="en-US">
              <a:latin typeface="Symbol" panose="05050102010706020507" pitchFamily="18" charset="2"/>
              <a:ea typeface="ＭＳ Ｐゴシック" panose="020B0600070205080204" pitchFamily="34" charset="-128"/>
              <a:sym typeface="Symbol" panose="05050102010706020507" pitchFamily="18" charset="2"/>
            </a:endParaRPr>
          </a:p>
        </p:txBody>
      </p:sp>
      <p:sp>
        <p:nvSpPr>
          <p:cNvPr id="9218" name="Text Box 4">
            <a:extLst>
              <a:ext uri="{FF2B5EF4-FFF2-40B4-BE49-F238E27FC236}">
                <a16:creationId xmlns:a16="http://schemas.microsoft.com/office/drawing/2014/main" id="{BB119AE2-BAAC-498F-8739-B8EB5B9F8F97}"/>
              </a:ext>
            </a:extLst>
          </p:cNvPr>
          <p:cNvSpPr txBox="1">
            <a:spLocks noChangeArrowheads="1"/>
          </p:cNvSpPr>
          <p:nvPr/>
        </p:nvSpPr>
        <p:spPr bwMode="auto">
          <a:xfrm>
            <a:off x="1632480" y="5663847"/>
            <a:ext cx="325890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Arial" panose="020B0604020202020204" pitchFamily="34" charset="0"/>
                <a:ea typeface="ＭＳ Ｐゴシック" panose="020B0600070205080204" pitchFamily="34" charset="-128"/>
              </a:defRPr>
            </a:lvl1pPr>
            <a:lvl2pPr marL="742950" indent="-285750">
              <a:defRPr sz="6000">
                <a:solidFill>
                  <a:schemeClr val="tx1"/>
                </a:solidFill>
                <a:latin typeface="Arial" panose="020B0604020202020204" pitchFamily="34" charset="0"/>
                <a:ea typeface="ＭＳ Ｐゴシック" panose="020B0600070205080204" pitchFamily="34" charset="-128"/>
              </a:defRPr>
            </a:lvl2pPr>
            <a:lvl3pPr marL="1143000" indent="-228600">
              <a:defRPr sz="6000">
                <a:solidFill>
                  <a:schemeClr val="tx1"/>
                </a:solidFill>
                <a:latin typeface="Arial" panose="020B0604020202020204" pitchFamily="34" charset="0"/>
                <a:ea typeface="ＭＳ Ｐゴシック" panose="020B0600070205080204" pitchFamily="34" charset="-128"/>
              </a:defRPr>
            </a:lvl3pPr>
            <a:lvl4pPr marL="1600200" indent="-228600">
              <a:defRPr sz="6000">
                <a:solidFill>
                  <a:schemeClr val="tx1"/>
                </a:solidFill>
                <a:latin typeface="Arial" panose="020B0604020202020204" pitchFamily="34" charset="0"/>
                <a:ea typeface="ＭＳ Ｐゴシック" panose="020B0600070205080204" pitchFamily="34" charset="-128"/>
              </a:defRPr>
            </a:lvl4pPr>
            <a:lvl5pPr marL="2057400" indent="-228600">
              <a:defRPr sz="6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Arial" panose="020B0604020202020204" pitchFamily="34" charset="0"/>
                <a:ea typeface="ＭＳ Ｐゴシック" panose="020B0600070205080204" pitchFamily="34" charset="-128"/>
              </a:defRPr>
            </a:lvl9pPr>
          </a:lstStyle>
          <a:p>
            <a:r>
              <a:rPr lang="en-US" altLang="en-US" sz="3334"/>
              <a:t>N= 16, π = 0.75</a:t>
            </a:r>
          </a:p>
        </p:txBody>
      </p:sp>
      <p:pic>
        <p:nvPicPr>
          <p:cNvPr id="9219" name="Picture 5">
            <a:extLst>
              <a:ext uri="{FF2B5EF4-FFF2-40B4-BE49-F238E27FC236}">
                <a16:creationId xmlns:a16="http://schemas.microsoft.com/office/drawing/2014/main" id="{39E31FB5-A906-4DB3-82DC-8F8639500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2210153"/>
            <a:ext cx="6023681" cy="321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0018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BB403432-980F-4053-8BB5-E0E7F0D9C6E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Recap</a:t>
            </a:r>
          </a:p>
        </p:txBody>
      </p:sp>
      <p:sp>
        <p:nvSpPr>
          <p:cNvPr id="13314" name="Rectangle 3">
            <a:extLst>
              <a:ext uri="{FF2B5EF4-FFF2-40B4-BE49-F238E27FC236}">
                <a16:creationId xmlns:a16="http://schemas.microsoft.com/office/drawing/2014/main" id="{65A070EB-93C7-4220-8F9D-F9CFA237CAB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Reject if he Bond is correct 12 or more times out of 16</a:t>
            </a:r>
          </a:p>
          <a:p>
            <a:pPr eaLnBrk="1" hangingPunct="1"/>
            <a:r>
              <a:rPr lang="en-US" altLang="en-US">
                <a:ea typeface="ＭＳ Ｐゴシック" panose="020B0600070205080204" pitchFamily="34" charset="-128"/>
              </a:rPr>
              <a:t>Probability of this is 0.63</a:t>
            </a:r>
          </a:p>
          <a:p>
            <a:pPr eaLnBrk="1" hangingPunct="1"/>
            <a:r>
              <a:rPr lang="en-US" altLang="en-US">
                <a:ea typeface="ＭＳ Ｐゴシック" panose="020B0600070205080204" pitchFamily="34" charset="-128"/>
              </a:rPr>
              <a:t>Power is 0.63</a:t>
            </a:r>
          </a:p>
        </p:txBody>
      </p:sp>
    </p:spTree>
    <p:extLst>
      <p:ext uri="{BB962C8B-B14F-4D97-AF65-F5344CB8AC3E}">
        <p14:creationId xmlns:p14="http://schemas.microsoft.com/office/powerpoint/2010/main" val="7264381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691825"/>
            <a:ext cx="7543800" cy="584775"/>
          </a:xfrm>
          <a:solidFill>
            <a:schemeClr val="accent2">
              <a:lumMod val="75000"/>
              <a:alpha val="75000"/>
            </a:schemeClr>
          </a:solidFill>
        </p:spPr>
        <p:txBody>
          <a:bodyPr wrap="square">
            <a:spAutoFit/>
          </a:bodyPr>
          <a:lstStyle/>
          <a:p>
            <a:r>
              <a:rPr lang="en-US" dirty="0">
                <a:solidFill>
                  <a:schemeClr val="bg1"/>
                </a:solidFill>
              </a:rPr>
              <a:t>Factors that affect the Power of a Test</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370980397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DE34D17-9761-4F0C-8A96-59352391E37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Example: Math Achievement</a:t>
            </a:r>
          </a:p>
        </p:txBody>
      </p:sp>
      <p:sp>
        <p:nvSpPr>
          <p:cNvPr id="14339" name="Rectangle 3">
            <a:extLst>
              <a:ext uri="{FF2B5EF4-FFF2-40B4-BE49-F238E27FC236}">
                <a16:creationId xmlns:a16="http://schemas.microsoft.com/office/drawing/2014/main" id="{18AD4439-2AE2-4C43-84EC-9A96D87619D9}"/>
              </a:ext>
            </a:extLst>
          </p:cNvPr>
          <p:cNvSpPr>
            <a:spLocks noGrp="1" noChangeArrowheads="1"/>
          </p:cNvSpPr>
          <p:nvPr>
            <p:ph type="body" idx="1"/>
          </p:nvPr>
        </p:nvSpPr>
        <p:spPr>
          <a:xfrm>
            <a:off x="435681" y="2006424"/>
            <a:ext cx="8115653" cy="4030486"/>
          </a:xfrm>
        </p:spPr>
        <p:txBody>
          <a:bodyPr/>
          <a:lstStyle/>
          <a:p>
            <a:pPr eaLnBrk="1" hangingPunct="1"/>
            <a:r>
              <a:rPr lang="en-US" altLang="en-US">
                <a:ea typeface="ＭＳ Ｐゴシック" panose="020B0600070205080204" pitchFamily="34" charset="-128"/>
              </a:rPr>
              <a:t>Normal distribution with μ= 75</a:t>
            </a:r>
          </a:p>
          <a:p>
            <a:pPr eaLnBrk="1" hangingPunct="1"/>
            <a:r>
              <a:rPr lang="en-US" altLang="en-US">
                <a:ea typeface="ＭＳ Ｐゴシック" panose="020B0600070205080204" pitchFamily="34" charset="-128"/>
              </a:rPr>
              <a:t>The new method is better</a:t>
            </a:r>
          </a:p>
          <a:p>
            <a:pPr eaLnBrk="1" hangingPunct="1"/>
            <a:r>
              <a:rPr lang="en-US" altLang="en-US">
                <a:ea typeface="ＭＳ Ｐゴシック" panose="020B0600070205080204" pitchFamily="34" charset="-128"/>
              </a:rPr>
              <a:t>Factors that affect the probability a significant difference will be found</a:t>
            </a:r>
          </a:p>
          <a:p>
            <a:pPr eaLnBrk="1" hangingPunct="1"/>
            <a:r>
              <a:rPr lang="en-US" altLang="en-US">
                <a:ea typeface="ＭＳ Ｐゴシック" panose="020B0600070205080204" pitchFamily="34" charset="-128"/>
              </a:rPr>
              <a:t>These are the factors that affect power</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6DAE535-87BE-4F03-8BDB-D91B08722639}"/>
              </a:ext>
            </a:extLst>
          </p:cNvPr>
          <p:cNvSpPr>
            <a:spLocks noGrp="1"/>
          </p:cNvSpPr>
          <p:nvPr>
            <p:ph type="title"/>
          </p:nvPr>
        </p:nvSpPr>
        <p:spPr>
          <a:xfrm>
            <a:off x="685272" y="762000"/>
            <a:ext cx="7773458" cy="1176514"/>
          </a:xfrm>
        </p:spPr>
        <p:txBody>
          <a:bodyPr>
            <a:normAutofit fontScale="90000"/>
          </a:bodyPr>
          <a:lstStyle/>
          <a:p>
            <a:r>
              <a:rPr lang="en-US" altLang="en-US">
                <a:ea typeface="ＭＳ Ｐゴシック" panose="020B0600070205080204" pitchFamily="34" charset="-128"/>
              </a:rPr>
              <a:t>Effect of Sample Size on</a:t>
            </a:r>
            <a:br>
              <a:rPr lang="en-US" altLang="en-US">
                <a:ea typeface="ＭＳ Ｐゴシック" panose="020B0600070205080204" pitchFamily="34" charset="-128"/>
              </a:rPr>
            </a:br>
            <a:r>
              <a:rPr lang="en-US" altLang="en-US">
                <a:ea typeface="ＭＳ Ｐゴシック" panose="020B0600070205080204" pitchFamily="34" charset="-128"/>
              </a:rPr>
              <a:t>Power (α= 0.05)</a:t>
            </a:r>
          </a:p>
        </p:txBody>
      </p:sp>
      <p:pic>
        <p:nvPicPr>
          <p:cNvPr id="16387" name="Picture 4">
            <a:extLst>
              <a:ext uri="{FF2B5EF4-FFF2-40B4-BE49-F238E27FC236}">
                <a16:creationId xmlns:a16="http://schemas.microsoft.com/office/drawing/2014/main" id="{FE7167AD-896D-4161-9414-5AE7EBC3CB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89667"/>
            <a:ext cx="6307667" cy="417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E10DA453-41A3-4932-A239-675285FC7132}"/>
              </a:ext>
            </a:extLst>
          </p:cNvPr>
          <p:cNvSpPr>
            <a:spLocks noGrp="1" noChangeArrowheads="1"/>
          </p:cNvSpPr>
          <p:nvPr>
            <p:ph type="title"/>
          </p:nvPr>
        </p:nvSpPr>
        <p:spPr/>
        <p:txBody>
          <a:bodyPr>
            <a:normAutofit fontScale="90000"/>
          </a:bodyPr>
          <a:lstStyle/>
          <a:p>
            <a:pPr eaLnBrk="1" hangingPunct="1"/>
            <a:r>
              <a:rPr lang="en-US" altLang="en-US"/>
              <a:t>Estimating the </a:t>
            </a:r>
            <a:br>
              <a:rPr lang="en-US" altLang="en-US"/>
            </a:br>
            <a:r>
              <a:rPr lang="en-US" altLang="en-US"/>
              <a:t>Population Mean</a:t>
            </a:r>
          </a:p>
        </p:txBody>
      </p:sp>
      <p:sp>
        <p:nvSpPr>
          <p:cNvPr id="24579" name="Rectangle 34">
            <a:extLst>
              <a:ext uri="{FF2B5EF4-FFF2-40B4-BE49-F238E27FC236}">
                <a16:creationId xmlns:a16="http://schemas.microsoft.com/office/drawing/2014/main" id="{95190DFB-79E2-441B-9F05-FF58423E4D9A}"/>
              </a:ext>
            </a:extLst>
          </p:cNvPr>
          <p:cNvSpPr>
            <a:spLocks noGrp="1" noChangeArrowheads="1"/>
          </p:cNvSpPr>
          <p:nvPr>
            <p:ph type="body" sz="half" idx="1"/>
          </p:nvPr>
        </p:nvSpPr>
        <p:spPr>
          <a:xfrm>
            <a:off x="304271" y="2142243"/>
            <a:ext cx="4032250" cy="1286757"/>
          </a:xfrm>
          <a:noFill/>
        </p:spPr>
        <p:txBody>
          <a:bodyPr/>
          <a:lstStyle/>
          <a:p>
            <a:pPr marL="0" indent="0" algn="ctr">
              <a:lnSpc>
                <a:spcPct val="90000"/>
              </a:lnSpc>
              <a:buNone/>
              <a:tabLst>
                <a:tab pos="0" algn="l"/>
              </a:tabLst>
            </a:pPr>
            <a:r>
              <a:rPr lang="en-US" altLang="en-US" sz="2778"/>
              <a:t>Mean of the sampling distribution of the mean</a:t>
            </a:r>
            <a:endParaRPr lang="en-US" altLang="en-US" sz="2778">
              <a:sym typeface="Symbol" panose="05050102010706020507" pitchFamily="18" charset="2"/>
            </a:endParaRPr>
          </a:p>
        </p:txBody>
      </p:sp>
      <p:sp>
        <p:nvSpPr>
          <p:cNvPr id="24580" name="Rectangle 35">
            <a:extLst>
              <a:ext uri="{FF2B5EF4-FFF2-40B4-BE49-F238E27FC236}">
                <a16:creationId xmlns:a16="http://schemas.microsoft.com/office/drawing/2014/main" id="{EE287BD9-85CE-4281-A0A7-FE336B414239}"/>
              </a:ext>
            </a:extLst>
          </p:cNvPr>
          <p:cNvSpPr>
            <a:spLocks noGrp="1" noChangeArrowheads="1"/>
          </p:cNvSpPr>
          <p:nvPr>
            <p:ph type="body" sz="half" idx="2"/>
          </p:nvPr>
        </p:nvSpPr>
        <p:spPr>
          <a:xfrm>
            <a:off x="4971521" y="2429757"/>
            <a:ext cx="3778250" cy="508000"/>
          </a:xfrm>
          <a:noFill/>
        </p:spPr>
        <p:txBody>
          <a:bodyPr>
            <a:normAutofit lnSpcReduction="10000"/>
          </a:bodyPr>
          <a:lstStyle/>
          <a:p>
            <a:pPr algn="ctr" eaLnBrk="1" hangingPunct="1">
              <a:buFontTx/>
              <a:buNone/>
            </a:pPr>
            <a:r>
              <a:rPr lang="en-US" altLang="en-US" sz="2778"/>
              <a:t>Population mean</a:t>
            </a:r>
          </a:p>
        </p:txBody>
      </p:sp>
      <p:sp>
        <p:nvSpPr>
          <p:cNvPr id="24581" name="Text Box 36">
            <a:extLst>
              <a:ext uri="{FF2B5EF4-FFF2-40B4-BE49-F238E27FC236}">
                <a16:creationId xmlns:a16="http://schemas.microsoft.com/office/drawing/2014/main" id="{473DC26A-9ACE-4852-BB28-DFC247648B52}"/>
              </a:ext>
            </a:extLst>
          </p:cNvPr>
          <p:cNvSpPr txBox="1">
            <a:spLocks noChangeArrowheads="1"/>
          </p:cNvSpPr>
          <p:nvPr/>
        </p:nvSpPr>
        <p:spPr bwMode="auto">
          <a:xfrm>
            <a:off x="4318000" y="2391833"/>
            <a:ext cx="508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3334">
                <a:latin typeface="Geneva" charset="0"/>
              </a:rPr>
              <a:t>=</a:t>
            </a:r>
            <a:endParaRPr lang="en-US" altLang="en-US" sz="3334">
              <a:latin typeface="Times" panose="02020603050405020304" pitchFamily="18" charset="0"/>
            </a:endParaRPr>
          </a:p>
        </p:txBody>
      </p:sp>
      <p:pic>
        <p:nvPicPr>
          <p:cNvPr id="24582" name="Picture 48">
            <a:extLst>
              <a:ext uri="{FF2B5EF4-FFF2-40B4-BE49-F238E27FC236}">
                <a16:creationId xmlns:a16="http://schemas.microsoft.com/office/drawing/2014/main" id="{E3E7E506-9799-4CB2-84D9-AB8FEB0EB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3480153"/>
            <a:ext cx="1307042" cy="101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49">
            <a:extLst>
              <a:ext uri="{FF2B5EF4-FFF2-40B4-BE49-F238E27FC236}">
                <a16:creationId xmlns:a16="http://schemas.microsoft.com/office/drawing/2014/main" id="{7697B199-72F3-44B8-ABF1-8C7321E57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480" y="3445758"/>
            <a:ext cx="2069042" cy="101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Line 50">
            <a:extLst>
              <a:ext uri="{FF2B5EF4-FFF2-40B4-BE49-F238E27FC236}">
                <a16:creationId xmlns:a16="http://schemas.microsoft.com/office/drawing/2014/main" id="{BC3F37CE-B9FC-44EA-829E-2CBFEA1F4BC5}"/>
              </a:ext>
            </a:extLst>
          </p:cNvPr>
          <p:cNvSpPr>
            <a:spLocks noChangeShapeType="1"/>
          </p:cNvSpPr>
          <p:nvPr/>
        </p:nvSpPr>
        <p:spPr bwMode="auto">
          <a:xfrm flipV="1">
            <a:off x="2267479" y="4597577"/>
            <a:ext cx="0" cy="38893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4585" name="Line 51">
            <a:extLst>
              <a:ext uri="{FF2B5EF4-FFF2-40B4-BE49-F238E27FC236}">
                <a16:creationId xmlns:a16="http://schemas.microsoft.com/office/drawing/2014/main" id="{896D97B2-D8B7-438B-9B44-3A92AEA7F6F7}"/>
              </a:ext>
            </a:extLst>
          </p:cNvPr>
          <p:cNvSpPr>
            <a:spLocks noChangeShapeType="1"/>
          </p:cNvSpPr>
          <p:nvPr/>
        </p:nvSpPr>
        <p:spPr bwMode="auto">
          <a:xfrm flipV="1">
            <a:off x="6803319" y="4580819"/>
            <a:ext cx="0" cy="38893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4586" name="Text Box 52">
            <a:extLst>
              <a:ext uri="{FF2B5EF4-FFF2-40B4-BE49-F238E27FC236}">
                <a16:creationId xmlns:a16="http://schemas.microsoft.com/office/drawing/2014/main" id="{B29AB224-9803-49CB-AEA7-E26F7A9409FE}"/>
              </a:ext>
            </a:extLst>
          </p:cNvPr>
          <p:cNvSpPr txBox="1">
            <a:spLocks noChangeArrowheads="1"/>
          </p:cNvSpPr>
          <p:nvPr/>
        </p:nvSpPr>
        <p:spPr bwMode="auto">
          <a:xfrm>
            <a:off x="1972910" y="4878917"/>
            <a:ext cx="658835"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latin typeface="Geneva" charset="0"/>
                <a:sym typeface="Symbol" panose="05050102010706020507" pitchFamily="18" charset="2"/>
              </a:rPr>
              <a:t></a:t>
            </a:r>
            <a:r>
              <a:rPr lang="en-US" altLang="en-US" sz="2778" baseline="-25000">
                <a:latin typeface="Geneva" charset="0"/>
                <a:sym typeface="Symbol" panose="05050102010706020507" pitchFamily="18" charset="2"/>
              </a:rPr>
              <a:t>M</a:t>
            </a:r>
          </a:p>
        </p:txBody>
      </p:sp>
      <p:sp>
        <p:nvSpPr>
          <p:cNvPr id="24587" name="Text Box 53">
            <a:extLst>
              <a:ext uri="{FF2B5EF4-FFF2-40B4-BE49-F238E27FC236}">
                <a16:creationId xmlns:a16="http://schemas.microsoft.com/office/drawing/2014/main" id="{54743AD6-7C37-4316-9862-514F4B402AD7}"/>
              </a:ext>
            </a:extLst>
          </p:cNvPr>
          <p:cNvSpPr txBox="1">
            <a:spLocks noChangeArrowheads="1"/>
          </p:cNvSpPr>
          <p:nvPr/>
        </p:nvSpPr>
        <p:spPr bwMode="auto">
          <a:xfrm>
            <a:off x="6599591" y="4878917"/>
            <a:ext cx="461665"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latin typeface="Geneva" charset="0"/>
                <a:sym typeface="Symbol" panose="05050102010706020507" pitchFamily="18" charset="2"/>
              </a:rPr>
              <a:t></a:t>
            </a:r>
            <a:endParaRPr lang="en-US" altLang="en-US" sz="2778" baseline="-25000">
              <a:latin typeface="Geneva" charset="0"/>
              <a:sym typeface="Symbol" panose="05050102010706020507" pitchFamily="18" charset="2"/>
            </a:endParaRPr>
          </a:p>
        </p:txBody>
      </p:sp>
    </p:spTree>
  </p:cSld>
  <p:clrMapOvr>
    <a:masterClrMapping/>
  </p:clrMapOvr>
  <p:transition advTm="13000"/>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217E246-5E8A-43E4-A994-30235751A61A}"/>
              </a:ext>
            </a:extLst>
          </p:cNvPr>
          <p:cNvSpPr>
            <a:spLocks noGrp="1"/>
          </p:cNvSpPr>
          <p:nvPr>
            <p:ph type="title"/>
          </p:nvPr>
        </p:nvSpPr>
        <p:spPr/>
        <p:txBody>
          <a:bodyPr>
            <a:normAutofit fontScale="90000"/>
          </a:bodyPr>
          <a:lstStyle/>
          <a:p>
            <a:r>
              <a:rPr lang="en-US" altLang="en-US">
                <a:ea typeface="ＭＳ Ｐゴシック" panose="020B0600070205080204" pitchFamily="34" charset="-128"/>
              </a:rPr>
              <a:t>Effect of σ on</a:t>
            </a:r>
            <a:br>
              <a:rPr lang="en-US" altLang="en-US">
                <a:ea typeface="ＭＳ Ｐゴシック" panose="020B0600070205080204" pitchFamily="34" charset="-128"/>
              </a:rPr>
            </a:br>
            <a:r>
              <a:rPr lang="en-US" altLang="en-US">
                <a:ea typeface="ＭＳ Ｐゴシック" panose="020B0600070205080204" pitchFamily="34" charset="-128"/>
              </a:rPr>
              <a:t>Power (α= 0.05)</a:t>
            </a:r>
          </a:p>
        </p:txBody>
      </p:sp>
      <p:pic>
        <p:nvPicPr>
          <p:cNvPr id="18435" name="Picture 4">
            <a:extLst>
              <a:ext uri="{FF2B5EF4-FFF2-40B4-BE49-F238E27FC236}">
                <a16:creationId xmlns:a16="http://schemas.microsoft.com/office/drawing/2014/main" id="{41160F40-B7B9-4AAE-B01D-6AEA8EAF45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89667"/>
            <a:ext cx="6307667" cy="417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09C985B-599E-4F01-8FC8-46CDEF0F4E7C}"/>
              </a:ext>
            </a:extLst>
          </p:cNvPr>
          <p:cNvSpPr>
            <a:spLocks noGrp="1"/>
          </p:cNvSpPr>
          <p:nvPr>
            <p:ph type="title"/>
          </p:nvPr>
        </p:nvSpPr>
        <p:spPr/>
        <p:txBody>
          <a:bodyPr/>
          <a:lstStyle/>
          <a:p>
            <a:r>
              <a:rPr lang="en-US" altLang="en-US">
                <a:ea typeface="ＭＳ Ｐゴシック" panose="020B0600070205080204" pitchFamily="34" charset="-128"/>
              </a:rPr>
              <a:t>Effect Size</a:t>
            </a:r>
          </a:p>
        </p:txBody>
      </p:sp>
      <p:pic>
        <p:nvPicPr>
          <p:cNvPr id="20483" name="Picture 3">
            <a:extLst>
              <a:ext uri="{FF2B5EF4-FFF2-40B4-BE49-F238E27FC236}">
                <a16:creationId xmlns:a16="http://schemas.microsoft.com/office/drawing/2014/main" id="{4A0F9EBD-7F80-410A-9539-811676129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3333" y="2454452"/>
            <a:ext cx="5418667" cy="402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9185B0F-2C1D-4FA4-AB3C-C86CC7304987}"/>
              </a:ext>
            </a:extLst>
          </p:cNvPr>
          <p:cNvSpPr>
            <a:spLocks noGrp="1"/>
          </p:cNvSpPr>
          <p:nvPr>
            <p:ph type="title"/>
          </p:nvPr>
        </p:nvSpPr>
        <p:spPr/>
        <p:txBody>
          <a:bodyPr/>
          <a:lstStyle/>
          <a:p>
            <a:r>
              <a:rPr lang="en-US" altLang="en-US">
                <a:ea typeface="ＭＳ Ｐゴシック" panose="020B0600070205080204" pitchFamily="34" charset="-128"/>
              </a:rPr>
              <a:t>Significance Level</a:t>
            </a:r>
          </a:p>
        </p:txBody>
      </p:sp>
      <p:pic>
        <p:nvPicPr>
          <p:cNvPr id="22531" name="Picture 4">
            <a:extLst>
              <a:ext uri="{FF2B5EF4-FFF2-40B4-BE49-F238E27FC236}">
                <a16:creationId xmlns:a16="http://schemas.microsoft.com/office/drawing/2014/main" id="{09230A23-22FB-4366-9298-902256B967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1905000"/>
            <a:ext cx="6293556" cy="436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AC1388C-1814-46F9-972E-7FB10A9C51E1}"/>
              </a:ext>
            </a:extLst>
          </p:cNvPr>
          <p:cNvSpPr>
            <a:spLocks noGrp="1"/>
          </p:cNvSpPr>
          <p:nvPr>
            <p:ph type="title"/>
          </p:nvPr>
        </p:nvSpPr>
        <p:spPr/>
        <p:txBody>
          <a:bodyPr/>
          <a:lstStyle/>
          <a:p>
            <a:r>
              <a:rPr lang="en-US" altLang="en-US">
                <a:ea typeface="ＭＳ Ｐゴシック" panose="020B0600070205080204" pitchFamily="34" charset="-128"/>
              </a:rPr>
              <a:t>One- versus Two-Tailed Tests</a:t>
            </a:r>
          </a:p>
        </p:txBody>
      </p:sp>
      <p:sp>
        <p:nvSpPr>
          <p:cNvPr id="24579" name="Content Placeholder 2">
            <a:extLst>
              <a:ext uri="{FF2B5EF4-FFF2-40B4-BE49-F238E27FC236}">
                <a16:creationId xmlns:a16="http://schemas.microsoft.com/office/drawing/2014/main" id="{368F26AC-396D-4109-82C0-36E42CBF3E55}"/>
              </a:ext>
            </a:extLst>
          </p:cNvPr>
          <p:cNvSpPr>
            <a:spLocks noGrp="1"/>
          </p:cNvSpPr>
          <p:nvPr>
            <p:ph idx="1"/>
          </p:nvPr>
        </p:nvSpPr>
        <p:spPr/>
        <p:txBody>
          <a:bodyPr/>
          <a:lstStyle/>
          <a:p>
            <a:r>
              <a:rPr lang="en-US" altLang="en-US" dirty="0">
                <a:ea typeface="ＭＳ Ｐゴシック" panose="020B0600070205080204" pitchFamily="34" charset="-128"/>
              </a:rPr>
              <a:t>Power is higher with a one-tailed test as long as the hypothesized direction is correct</a:t>
            </a:r>
          </a:p>
          <a:p>
            <a:r>
              <a:rPr lang="en-US" altLang="en-US" dirty="0">
                <a:ea typeface="ＭＳ Ｐゴシック" panose="020B0600070205080204" pitchFamily="34" charset="-128"/>
              </a:rPr>
              <a:t>A one-tailed test at the 0.05 level has the same power as a two-tailed test at the 0.10 level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2E62B49-C9AA-4247-A55E-893CBEEB219C}"/>
              </a:ext>
            </a:extLst>
          </p:cNvPr>
          <p:cNvSpPr>
            <a:spLocks noGrp="1" noChangeArrowheads="1"/>
          </p:cNvSpPr>
          <p:nvPr>
            <p:ph type="title"/>
          </p:nvPr>
        </p:nvSpPr>
        <p:spPr/>
        <p:txBody>
          <a:bodyPr>
            <a:normAutofit fontScale="90000"/>
          </a:bodyPr>
          <a:lstStyle/>
          <a:p>
            <a:pPr eaLnBrk="1" hangingPunct="1"/>
            <a:r>
              <a:rPr lang="en-US" altLang="en-US"/>
              <a:t>Estimating the </a:t>
            </a:r>
            <a:br>
              <a:rPr lang="en-US" altLang="en-US"/>
            </a:br>
            <a:r>
              <a:rPr lang="en-US" altLang="en-US"/>
              <a:t>Population Mean</a:t>
            </a:r>
          </a:p>
        </p:txBody>
      </p:sp>
      <p:sp>
        <p:nvSpPr>
          <p:cNvPr id="26627" name="Rectangle 19">
            <a:extLst>
              <a:ext uri="{FF2B5EF4-FFF2-40B4-BE49-F238E27FC236}">
                <a16:creationId xmlns:a16="http://schemas.microsoft.com/office/drawing/2014/main" id="{E88849E2-C131-4996-B482-5EFF07B8D19C}"/>
              </a:ext>
            </a:extLst>
          </p:cNvPr>
          <p:cNvSpPr>
            <a:spLocks noGrp="1" noChangeArrowheads="1"/>
          </p:cNvSpPr>
          <p:nvPr>
            <p:ph type="body" sz="half" idx="1"/>
          </p:nvPr>
        </p:nvSpPr>
        <p:spPr>
          <a:xfrm>
            <a:off x="304271" y="2142243"/>
            <a:ext cx="4032250" cy="1286757"/>
          </a:xfrm>
          <a:noFill/>
        </p:spPr>
        <p:txBody>
          <a:bodyPr/>
          <a:lstStyle/>
          <a:p>
            <a:pPr marL="0" indent="0" algn="ctr">
              <a:lnSpc>
                <a:spcPct val="90000"/>
              </a:lnSpc>
              <a:buNone/>
              <a:tabLst>
                <a:tab pos="0" algn="l"/>
              </a:tabLst>
            </a:pPr>
            <a:r>
              <a:rPr lang="en-US" altLang="en-US" sz="2778"/>
              <a:t>Mean of the sampling distribution of the mean</a:t>
            </a:r>
            <a:endParaRPr lang="en-US" altLang="en-US" sz="2778">
              <a:sym typeface="Symbol" panose="05050102010706020507" pitchFamily="18" charset="2"/>
            </a:endParaRPr>
          </a:p>
        </p:txBody>
      </p:sp>
      <p:sp>
        <p:nvSpPr>
          <p:cNvPr id="26628" name="Rectangle 20">
            <a:extLst>
              <a:ext uri="{FF2B5EF4-FFF2-40B4-BE49-F238E27FC236}">
                <a16:creationId xmlns:a16="http://schemas.microsoft.com/office/drawing/2014/main" id="{B0CA34FC-50F5-4F3A-BCF1-BD7D153584AE}"/>
              </a:ext>
            </a:extLst>
          </p:cNvPr>
          <p:cNvSpPr>
            <a:spLocks noGrp="1" noChangeArrowheads="1"/>
          </p:cNvSpPr>
          <p:nvPr>
            <p:ph type="body" sz="half" idx="2"/>
          </p:nvPr>
        </p:nvSpPr>
        <p:spPr>
          <a:xfrm>
            <a:off x="4971521" y="2429757"/>
            <a:ext cx="3778250" cy="508000"/>
          </a:xfrm>
          <a:noFill/>
        </p:spPr>
        <p:txBody>
          <a:bodyPr>
            <a:normAutofit lnSpcReduction="10000"/>
          </a:bodyPr>
          <a:lstStyle/>
          <a:p>
            <a:pPr algn="ctr" eaLnBrk="1" hangingPunct="1">
              <a:buFontTx/>
              <a:buNone/>
            </a:pPr>
            <a:r>
              <a:rPr lang="en-US" altLang="en-US" sz="2778"/>
              <a:t>Population mean</a:t>
            </a:r>
          </a:p>
        </p:txBody>
      </p:sp>
      <p:sp>
        <p:nvSpPr>
          <p:cNvPr id="26629" name="Text Box 21">
            <a:extLst>
              <a:ext uri="{FF2B5EF4-FFF2-40B4-BE49-F238E27FC236}">
                <a16:creationId xmlns:a16="http://schemas.microsoft.com/office/drawing/2014/main" id="{33CE4869-EE3D-4FC0-BBD0-5B18D519CA03}"/>
              </a:ext>
            </a:extLst>
          </p:cNvPr>
          <p:cNvSpPr txBox="1">
            <a:spLocks noChangeArrowheads="1"/>
          </p:cNvSpPr>
          <p:nvPr/>
        </p:nvSpPr>
        <p:spPr bwMode="auto">
          <a:xfrm>
            <a:off x="4318000" y="2391833"/>
            <a:ext cx="508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3334">
                <a:latin typeface="Geneva" charset="0"/>
              </a:rPr>
              <a:t>=</a:t>
            </a:r>
            <a:endParaRPr lang="en-US" altLang="en-US" sz="3334">
              <a:latin typeface="Times" panose="02020603050405020304" pitchFamily="18" charset="0"/>
            </a:endParaRPr>
          </a:p>
        </p:txBody>
      </p:sp>
      <p:pic>
        <p:nvPicPr>
          <p:cNvPr id="26630" name="Picture 22">
            <a:extLst>
              <a:ext uri="{FF2B5EF4-FFF2-40B4-BE49-F238E27FC236}">
                <a16:creationId xmlns:a16="http://schemas.microsoft.com/office/drawing/2014/main" id="{A0B1E24E-B9B6-45A8-8D0D-2ACB750D3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3480153"/>
            <a:ext cx="1307042" cy="101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23">
            <a:extLst>
              <a:ext uri="{FF2B5EF4-FFF2-40B4-BE49-F238E27FC236}">
                <a16:creationId xmlns:a16="http://schemas.microsoft.com/office/drawing/2014/main" id="{7D6C6A89-CEF1-47AA-B884-6CDE2A7A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480" y="3445758"/>
            <a:ext cx="2069042" cy="101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Line 24">
            <a:extLst>
              <a:ext uri="{FF2B5EF4-FFF2-40B4-BE49-F238E27FC236}">
                <a16:creationId xmlns:a16="http://schemas.microsoft.com/office/drawing/2014/main" id="{C3D64510-1A53-492A-8F2B-8215997DA51D}"/>
              </a:ext>
            </a:extLst>
          </p:cNvPr>
          <p:cNvSpPr>
            <a:spLocks noChangeShapeType="1"/>
          </p:cNvSpPr>
          <p:nvPr/>
        </p:nvSpPr>
        <p:spPr bwMode="auto">
          <a:xfrm flipV="1">
            <a:off x="2267479" y="4597577"/>
            <a:ext cx="0" cy="38893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6633" name="Line 25">
            <a:extLst>
              <a:ext uri="{FF2B5EF4-FFF2-40B4-BE49-F238E27FC236}">
                <a16:creationId xmlns:a16="http://schemas.microsoft.com/office/drawing/2014/main" id="{9E262E30-5B24-44C5-B7CC-1D073D851E21}"/>
              </a:ext>
            </a:extLst>
          </p:cNvPr>
          <p:cNvSpPr>
            <a:spLocks noChangeShapeType="1"/>
          </p:cNvSpPr>
          <p:nvPr/>
        </p:nvSpPr>
        <p:spPr bwMode="auto">
          <a:xfrm flipV="1">
            <a:off x="6803319" y="4580819"/>
            <a:ext cx="0" cy="38893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6634" name="Text Box 26">
            <a:extLst>
              <a:ext uri="{FF2B5EF4-FFF2-40B4-BE49-F238E27FC236}">
                <a16:creationId xmlns:a16="http://schemas.microsoft.com/office/drawing/2014/main" id="{0CF80AC6-4F1E-4136-914C-6BA0A7FA7DEC}"/>
              </a:ext>
            </a:extLst>
          </p:cNvPr>
          <p:cNvSpPr txBox="1">
            <a:spLocks noChangeArrowheads="1"/>
          </p:cNvSpPr>
          <p:nvPr/>
        </p:nvSpPr>
        <p:spPr bwMode="auto">
          <a:xfrm>
            <a:off x="1972910" y="4878917"/>
            <a:ext cx="658835"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latin typeface="Geneva" charset="0"/>
                <a:sym typeface="Symbol" panose="05050102010706020507" pitchFamily="18" charset="2"/>
              </a:rPr>
              <a:t></a:t>
            </a:r>
            <a:r>
              <a:rPr lang="en-US" altLang="en-US" sz="2778" baseline="-25000">
                <a:latin typeface="Geneva" charset="0"/>
                <a:sym typeface="Symbol" panose="05050102010706020507" pitchFamily="18" charset="2"/>
              </a:rPr>
              <a:t>M</a:t>
            </a:r>
          </a:p>
        </p:txBody>
      </p:sp>
      <p:sp>
        <p:nvSpPr>
          <p:cNvPr id="26635" name="Text Box 27">
            <a:extLst>
              <a:ext uri="{FF2B5EF4-FFF2-40B4-BE49-F238E27FC236}">
                <a16:creationId xmlns:a16="http://schemas.microsoft.com/office/drawing/2014/main" id="{76678153-0627-4C85-B8C4-8DCB2BD4B85F}"/>
              </a:ext>
            </a:extLst>
          </p:cNvPr>
          <p:cNvSpPr txBox="1">
            <a:spLocks noChangeArrowheads="1"/>
          </p:cNvSpPr>
          <p:nvPr/>
        </p:nvSpPr>
        <p:spPr bwMode="auto">
          <a:xfrm>
            <a:off x="6599591" y="4878917"/>
            <a:ext cx="461665"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latin typeface="Geneva" charset="0"/>
                <a:sym typeface="Symbol" panose="05050102010706020507" pitchFamily="18" charset="2"/>
              </a:rPr>
              <a:t></a:t>
            </a:r>
            <a:endParaRPr lang="en-US" altLang="en-US" sz="2778" baseline="-25000">
              <a:latin typeface="Geneva" charset="0"/>
              <a:sym typeface="Symbol" panose="05050102010706020507" pitchFamily="18" charset="2"/>
            </a:endParaRPr>
          </a:p>
        </p:txBody>
      </p:sp>
      <p:sp>
        <p:nvSpPr>
          <p:cNvPr id="26636" name="Rectangle 30">
            <a:extLst>
              <a:ext uri="{FF2B5EF4-FFF2-40B4-BE49-F238E27FC236}">
                <a16:creationId xmlns:a16="http://schemas.microsoft.com/office/drawing/2014/main" id="{65DF8678-C597-4720-A4A2-786E824BC99F}"/>
              </a:ext>
            </a:extLst>
          </p:cNvPr>
          <p:cNvSpPr>
            <a:spLocks noChangeArrowheads="1"/>
          </p:cNvSpPr>
          <p:nvPr/>
        </p:nvSpPr>
        <p:spPr bwMode="auto">
          <a:xfrm>
            <a:off x="2691695" y="5240514"/>
            <a:ext cx="3760611" cy="82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20000"/>
              </a:spcBef>
              <a:buClr>
                <a:schemeClr val="hlink"/>
              </a:buClr>
            </a:pPr>
            <a:r>
              <a:rPr lang="en-US" altLang="en-US" sz="2778">
                <a:latin typeface="Geneva" charset="0"/>
              </a:rPr>
              <a:t>Unbiased</a:t>
            </a:r>
            <a:br>
              <a:rPr lang="en-US" altLang="en-US" sz="2778">
                <a:latin typeface="Geneva" charset="0"/>
              </a:rPr>
            </a:br>
            <a:r>
              <a:rPr lang="en-US" altLang="en-US" sz="2778">
                <a:latin typeface="Geneva" charset="0"/>
              </a:rPr>
              <a:t>estimate of</a:t>
            </a:r>
          </a:p>
        </p:txBody>
      </p:sp>
      <p:sp>
        <p:nvSpPr>
          <p:cNvPr id="26637" name="AutoShape 31">
            <a:extLst>
              <a:ext uri="{FF2B5EF4-FFF2-40B4-BE49-F238E27FC236}">
                <a16:creationId xmlns:a16="http://schemas.microsoft.com/office/drawing/2014/main" id="{DCD6A87B-1BA4-49A5-91E9-B8919F1B4F0F}"/>
              </a:ext>
            </a:extLst>
          </p:cNvPr>
          <p:cNvSpPr>
            <a:spLocks noChangeArrowheads="1"/>
          </p:cNvSpPr>
          <p:nvPr/>
        </p:nvSpPr>
        <p:spPr bwMode="auto">
          <a:xfrm flipV="1">
            <a:off x="2086681" y="5393091"/>
            <a:ext cx="688799" cy="643819"/>
          </a:xfrm>
          <a:custGeom>
            <a:avLst/>
            <a:gdLst>
              <a:gd name="T0" fmla="*/ 869024 w 21600"/>
              <a:gd name="T1" fmla="*/ 0 h 21600"/>
              <a:gd name="T2" fmla="*/ 869024 w 21600"/>
              <a:gd name="T3" fmla="*/ 651939 h 21600"/>
              <a:gd name="T4" fmla="*/ 185973 w 21600"/>
              <a:gd name="T5" fmla="*/ 1158240 h 21600"/>
              <a:gd name="T6" fmla="*/ 1240971 w 21600"/>
              <a:gd name="T7" fmla="*/ 325969 h 21600"/>
              <a:gd name="T8" fmla="*/ 3 60000 65536"/>
              <a:gd name="T9" fmla="*/ 1 60000 65536"/>
              <a:gd name="T10" fmla="*/ 1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26638" name="AutoShape 32">
            <a:extLst>
              <a:ext uri="{FF2B5EF4-FFF2-40B4-BE49-F238E27FC236}">
                <a16:creationId xmlns:a16="http://schemas.microsoft.com/office/drawing/2014/main" id="{580CCFFD-8F8B-4D5C-B3DA-DBDC4FD98B6A}"/>
              </a:ext>
            </a:extLst>
          </p:cNvPr>
          <p:cNvSpPr>
            <a:spLocks noChangeArrowheads="1"/>
          </p:cNvSpPr>
          <p:nvPr/>
        </p:nvSpPr>
        <p:spPr bwMode="auto">
          <a:xfrm rot="16200000" flipV="1">
            <a:off x="6427612" y="5336646"/>
            <a:ext cx="642937" cy="688799"/>
          </a:xfrm>
          <a:custGeom>
            <a:avLst/>
            <a:gdLst>
              <a:gd name="T0" fmla="*/ 811090 w 21600"/>
              <a:gd name="T1" fmla="*/ 0 h 21600"/>
              <a:gd name="T2" fmla="*/ 811090 w 21600"/>
              <a:gd name="T3" fmla="*/ 698506 h 21600"/>
              <a:gd name="T4" fmla="*/ 173575 w 21600"/>
              <a:gd name="T5" fmla="*/ 1240971 h 21600"/>
              <a:gd name="T6" fmla="*/ 1158240 w 21600"/>
              <a:gd name="T7" fmla="*/ 349253 h 21600"/>
              <a:gd name="T8" fmla="*/ 3 60000 65536"/>
              <a:gd name="T9" fmla="*/ 1 60000 65536"/>
              <a:gd name="T10" fmla="*/ 1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Tree>
  </p:cSld>
  <p:clrMapOvr>
    <a:masterClrMapping/>
  </p:clrMapOvr>
  <p:transition advTm="17568"/>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2A9FE4C-6659-4F59-9145-163C94C2B464}"/>
              </a:ext>
            </a:extLst>
          </p:cNvPr>
          <p:cNvSpPr>
            <a:spLocks noGrp="1" noChangeArrowheads="1"/>
          </p:cNvSpPr>
          <p:nvPr>
            <p:ph type="title"/>
          </p:nvPr>
        </p:nvSpPr>
        <p:spPr/>
        <p:txBody>
          <a:bodyPr/>
          <a:lstStyle/>
          <a:p>
            <a:pPr eaLnBrk="1" hangingPunct="1"/>
            <a:r>
              <a:rPr lang="en-US" altLang="en-US"/>
              <a:t>Measuring Variance in a Population</a:t>
            </a:r>
          </a:p>
        </p:txBody>
      </p:sp>
      <p:pic>
        <p:nvPicPr>
          <p:cNvPr id="28675" name="Picture 12">
            <a:extLst>
              <a:ext uri="{FF2B5EF4-FFF2-40B4-BE49-F238E27FC236}">
                <a16:creationId xmlns:a16="http://schemas.microsoft.com/office/drawing/2014/main" id="{C842D2C7-0300-4FAA-8F3F-9FB17B468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60" y="4275667"/>
            <a:ext cx="2122840" cy="15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13">
            <a:extLst>
              <a:ext uri="{FF2B5EF4-FFF2-40B4-BE49-F238E27FC236}">
                <a16:creationId xmlns:a16="http://schemas.microsoft.com/office/drawing/2014/main" id="{9D96C3C8-003C-49F0-8289-664213EEBB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681" y="4224514"/>
            <a:ext cx="1270000" cy="162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6">
            <a:extLst>
              <a:ext uri="{FF2B5EF4-FFF2-40B4-BE49-F238E27FC236}">
                <a16:creationId xmlns:a16="http://schemas.microsoft.com/office/drawing/2014/main" id="{29D5AEE8-8395-4DEE-A068-92FE50E784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33889" y="2628194"/>
            <a:ext cx="3191757" cy="92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4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FD4EDDBD-B42A-4CDB-84C6-B4CEC258F802}"/>
              </a:ext>
            </a:extLst>
          </p:cNvPr>
          <p:cNvSpPr>
            <a:spLocks noGrp="1" noChangeArrowheads="1"/>
          </p:cNvSpPr>
          <p:nvPr>
            <p:ph type="title"/>
          </p:nvPr>
        </p:nvSpPr>
        <p:spPr>
          <a:xfrm>
            <a:off x="685272" y="753181"/>
            <a:ext cx="7773458" cy="1016000"/>
          </a:xfrm>
        </p:spPr>
        <p:txBody>
          <a:bodyPr/>
          <a:lstStyle/>
          <a:p>
            <a:pPr eaLnBrk="1" hangingPunct="1"/>
            <a:r>
              <a:rPr lang="en-US" altLang="en-US"/>
              <a:t>Measuring Variance</a:t>
            </a:r>
          </a:p>
        </p:txBody>
      </p:sp>
      <p:sp>
        <p:nvSpPr>
          <p:cNvPr id="30724" name="Rectangle 10">
            <a:extLst>
              <a:ext uri="{FF2B5EF4-FFF2-40B4-BE49-F238E27FC236}">
                <a16:creationId xmlns:a16="http://schemas.microsoft.com/office/drawing/2014/main" id="{04434708-A4A4-4C9F-B334-219368194E78}"/>
              </a:ext>
            </a:extLst>
          </p:cNvPr>
          <p:cNvSpPr>
            <a:spLocks noChangeArrowheads="1"/>
          </p:cNvSpPr>
          <p:nvPr/>
        </p:nvSpPr>
        <p:spPr bwMode="auto">
          <a:xfrm>
            <a:off x="1464911" y="1972910"/>
            <a:ext cx="3310819" cy="6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a:latin typeface="Geneva" charset="0"/>
              </a:rPr>
              <a:t>Formula for s</a:t>
            </a:r>
            <a:r>
              <a:rPr lang="en-US" altLang="en-US" sz="3334" baseline="30000">
                <a:latin typeface="Geneva" charset="0"/>
              </a:rPr>
              <a:t>2</a:t>
            </a:r>
            <a:endParaRPr lang="en-US" altLang="en-US" sz="3889">
              <a:solidFill>
                <a:schemeClr val="hlink"/>
              </a:solidFill>
              <a:latin typeface="Geneva" charset="0"/>
            </a:endParaRPr>
          </a:p>
        </p:txBody>
      </p:sp>
      <p:sp>
        <p:nvSpPr>
          <p:cNvPr id="30725" name="Rectangle 11">
            <a:extLst>
              <a:ext uri="{FF2B5EF4-FFF2-40B4-BE49-F238E27FC236}">
                <a16:creationId xmlns:a16="http://schemas.microsoft.com/office/drawing/2014/main" id="{BA35046E-9294-4073-B59C-C869986A5026}"/>
              </a:ext>
            </a:extLst>
          </p:cNvPr>
          <p:cNvSpPr>
            <a:spLocks noChangeArrowheads="1"/>
          </p:cNvSpPr>
          <p:nvPr/>
        </p:nvSpPr>
        <p:spPr bwMode="auto">
          <a:xfrm>
            <a:off x="1451681" y="4919486"/>
            <a:ext cx="3578049" cy="123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2778">
                <a:latin typeface="Geneva" charset="0"/>
              </a:rPr>
              <a:t>Variance estimates too low if used for a sample</a:t>
            </a:r>
            <a:endParaRPr lang="en-US" altLang="en-US" sz="3889">
              <a:solidFill>
                <a:schemeClr val="hlink"/>
              </a:solidFill>
              <a:latin typeface="Geneva" charset="0"/>
            </a:endParaRPr>
          </a:p>
        </p:txBody>
      </p:sp>
      <p:sp>
        <p:nvSpPr>
          <p:cNvPr id="30726" name="AutoShape 12">
            <a:extLst>
              <a:ext uri="{FF2B5EF4-FFF2-40B4-BE49-F238E27FC236}">
                <a16:creationId xmlns:a16="http://schemas.microsoft.com/office/drawing/2014/main" id="{70D1ECFB-FE35-4F6B-B23F-9C4F0A95BFA0}"/>
              </a:ext>
            </a:extLst>
          </p:cNvPr>
          <p:cNvSpPr>
            <a:spLocks noChangeArrowheads="1"/>
          </p:cNvSpPr>
          <p:nvPr/>
        </p:nvSpPr>
        <p:spPr bwMode="auto">
          <a:xfrm>
            <a:off x="3011841" y="3937000"/>
            <a:ext cx="525639" cy="829910"/>
          </a:xfrm>
          <a:prstGeom prst="upArrow">
            <a:avLst>
              <a:gd name="adj1" fmla="val 50000"/>
              <a:gd name="adj2" fmla="val 42293"/>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graphicFrame>
        <p:nvGraphicFramePr>
          <p:cNvPr id="30722" name="Object 2">
            <a:extLst>
              <a:ext uri="{FF2B5EF4-FFF2-40B4-BE49-F238E27FC236}">
                <a16:creationId xmlns:a16="http://schemas.microsoft.com/office/drawing/2014/main" id="{7BFC388E-0A83-478F-8D85-533B4323807A}"/>
              </a:ext>
            </a:extLst>
          </p:cNvPr>
          <p:cNvGraphicFramePr>
            <a:graphicFrameLocks/>
          </p:cNvGraphicFramePr>
          <p:nvPr/>
        </p:nvGraphicFramePr>
        <p:xfrm>
          <a:off x="1721556" y="2838097"/>
          <a:ext cx="2303639" cy="1033639"/>
        </p:xfrm>
        <a:graphic>
          <a:graphicData uri="http://schemas.openxmlformats.org/presentationml/2006/ole">
            <mc:AlternateContent xmlns:mc="http://schemas.openxmlformats.org/markup-compatibility/2006">
              <mc:Choice xmlns:v="urn:schemas-microsoft-com:vml" Requires="v">
                <p:oleObj spid="_x0000_s1028" name="Equation" r:id="rId4" imgW="901700" imgH="393700" progId="Equation.3">
                  <p:embed/>
                </p:oleObj>
              </mc:Choice>
              <mc:Fallback>
                <p:oleObj name="Equation" r:id="rId4" imgW="901700" imgH="393700" progId="Equation.3">
                  <p:embed/>
                  <p:pic>
                    <p:nvPicPr>
                      <p:cNvPr id="30722" name="Object 2">
                        <a:extLst>
                          <a:ext uri="{FF2B5EF4-FFF2-40B4-BE49-F238E27FC236}">
                            <a16:creationId xmlns:a16="http://schemas.microsoft.com/office/drawing/2014/main" id="{7BFC388E-0A83-478F-8D85-533B4323807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1556" y="2838097"/>
                        <a:ext cx="2303639" cy="10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8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B464EC63-1902-481C-9609-E9A7180EE1F6}"/>
              </a:ext>
            </a:extLst>
          </p:cNvPr>
          <p:cNvSpPr>
            <a:spLocks noGrp="1" noChangeArrowheads="1"/>
          </p:cNvSpPr>
          <p:nvPr>
            <p:ph type="title"/>
          </p:nvPr>
        </p:nvSpPr>
        <p:spPr>
          <a:xfrm>
            <a:off x="685272" y="753181"/>
            <a:ext cx="7773458" cy="1016000"/>
          </a:xfrm>
        </p:spPr>
        <p:txBody>
          <a:bodyPr/>
          <a:lstStyle/>
          <a:p>
            <a:pPr eaLnBrk="1" hangingPunct="1"/>
            <a:r>
              <a:rPr lang="en-US" altLang="en-US"/>
              <a:t>Measuring Variance</a:t>
            </a:r>
          </a:p>
        </p:txBody>
      </p:sp>
      <p:sp>
        <p:nvSpPr>
          <p:cNvPr id="32772" name="Rectangle 13">
            <a:extLst>
              <a:ext uri="{FF2B5EF4-FFF2-40B4-BE49-F238E27FC236}">
                <a16:creationId xmlns:a16="http://schemas.microsoft.com/office/drawing/2014/main" id="{806ECEA8-E31D-4640-81DB-E269809730CA}"/>
              </a:ext>
            </a:extLst>
          </p:cNvPr>
          <p:cNvSpPr>
            <a:spLocks noChangeArrowheads="1"/>
          </p:cNvSpPr>
          <p:nvPr/>
        </p:nvSpPr>
        <p:spPr bwMode="auto">
          <a:xfrm>
            <a:off x="1464911" y="1972910"/>
            <a:ext cx="3310819" cy="6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a:latin typeface="Geneva" charset="0"/>
              </a:rPr>
              <a:t>Formula for s</a:t>
            </a:r>
            <a:r>
              <a:rPr lang="en-US" altLang="en-US" sz="3334" baseline="30000">
                <a:latin typeface="Geneva" charset="0"/>
              </a:rPr>
              <a:t>2</a:t>
            </a:r>
            <a:endParaRPr lang="en-US" altLang="en-US" sz="3889">
              <a:solidFill>
                <a:schemeClr val="hlink"/>
              </a:solidFill>
              <a:latin typeface="Geneva" charset="0"/>
            </a:endParaRPr>
          </a:p>
        </p:txBody>
      </p:sp>
      <p:sp>
        <p:nvSpPr>
          <p:cNvPr id="32773" name="Rectangle 14">
            <a:extLst>
              <a:ext uri="{FF2B5EF4-FFF2-40B4-BE49-F238E27FC236}">
                <a16:creationId xmlns:a16="http://schemas.microsoft.com/office/drawing/2014/main" id="{9605D266-136D-4AB3-BD26-2B854CCF7A0C}"/>
              </a:ext>
            </a:extLst>
          </p:cNvPr>
          <p:cNvSpPr>
            <a:spLocks noChangeArrowheads="1"/>
          </p:cNvSpPr>
          <p:nvPr/>
        </p:nvSpPr>
        <p:spPr bwMode="auto">
          <a:xfrm>
            <a:off x="1451681" y="4919486"/>
            <a:ext cx="3578049" cy="123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2778">
                <a:latin typeface="Geneva" charset="0"/>
              </a:rPr>
              <a:t>Variance estimates too low if used for a sample</a:t>
            </a:r>
            <a:endParaRPr lang="en-US" altLang="en-US" sz="3889">
              <a:solidFill>
                <a:schemeClr val="hlink"/>
              </a:solidFill>
              <a:latin typeface="Geneva" charset="0"/>
            </a:endParaRPr>
          </a:p>
        </p:txBody>
      </p:sp>
      <p:sp>
        <p:nvSpPr>
          <p:cNvPr id="32774" name="AutoShape 15">
            <a:extLst>
              <a:ext uri="{FF2B5EF4-FFF2-40B4-BE49-F238E27FC236}">
                <a16:creationId xmlns:a16="http://schemas.microsoft.com/office/drawing/2014/main" id="{C8D35AA7-0116-42CB-97B3-E2E67B1C3EB7}"/>
              </a:ext>
            </a:extLst>
          </p:cNvPr>
          <p:cNvSpPr>
            <a:spLocks noChangeArrowheads="1"/>
          </p:cNvSpPr>
          <p:nvPr/>
        </p:nvSpPr>
        <p:spPr bwMode="auto">
          <a:xfrm>
            <a:off x="3011841" y="3937000"/>
            <a:ext cx="525639" cy="829910"/>
          </a:xfrm>
          <a:prstGeom prst="upArrow">
            <a:avLst>
              <a:gd name="adj1" fmla="val 50000"/>
              <a:gd name="adj2" fmla="val 42293"/>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32775" name="WordArt 7">
            <a:extLst>
              <a:ext uri="{FF2B5EF4-FFF2-40B4-BE49-F238E27FC236}">
                <a16:creationId xmlns:a16="http://schemas.microsoft.com/office/drawing/2014/main" id="{E3042CE1-1078-462B-B772-5D47B39249B6}"/>
              </a:ext>
            </a:extLst>
          </p:cNvPr>
          <p:cNvSpPr>
            <a:spLocks noChangeArrowheads="1" noChangeShapeType="1" noTextEdit="1"/>
          </p:cNvSpPr>
          <p:nvPr/>
        </p:nvSpPr>
        <p:spPr bwMode="auto">
          <a:xfrm>
            <a:off x="4601852" y="1828800"/>
            <a:ext cx="3918479" cy="2747257"/>
          </a:xfrm>
          <a:prstGeom prst="rect">
            <a:avLst/>
          </a:prstGeom>
        </p:spPr>
        <p:txBody>
          <a:bodyPr wrap="none" fromWordArt="1">
            <a:prstTxWarp prst="textCurveUp">
              <a:avLst>
                <a:gd name="adj" fmla="val 40356"/>
              </a:avLst>
            </a:prstTxWarp>
          </a:bodyPr>
          <a:lstStyle/>
          <a:p>
            <a:pPr algn="ctr"/>
            <a:r>
              <a:rPr lang="en-US" sz="5000" kern="10" dirty="0">
                <a:ln w="12700">
                  <a:solidFill>
                    <a:srgbClr val="000000"/>
                  </a:solidFill>
                  <a:round/>
                  <a:headEnd/>
                  <a:tailEnd/>
                </a:ln>
                <a:solidFill>
                  <a:srgbClr val="FF0000"/>
                </a:solidFill>
                <a:effectLst>
                  <a:outerShdw dist="45791" dir="2021404" algn="ctr" rotWithShape="0">
                    <a:srgbClr val="808080">
                      <a:alpha val="74997"/>
                    </a:srgbClr>
                  </a:outerShdw>
                </a:effectLst>
                <a:latin typeface="Arial Black" panose="020B0A04020102020204" pitchFamily="34" charset="0"/>
              </a:rPr>
              <a:t>Biased!</a:t>
            </a:r>
          </a:p>
        </p:txBody>
      </p:sp>
      <p:graphicFrame>
        <p:nvGraphicFramePr>
          <p:cNvPr id="32770" name="Object 2">
            <a:extLst>
              <a:ext uri="{FF2B5EF4-FFF2-40B4-BE49-F238E27FC236}">
                <a16:creationId xmlns:a16="http://schemas.microsoft.com/office/drawing/2014/main" id="{4F117CD8-149B-4AA3-A2AB-97657A05DB92}"/>
              </a:ext>
            </a:extLst>
          </p:cNvPr>
          <p:cNvGraphicFramePr>
            <a:graphicFrameLocks/>
          </p:cNvGraphicFramePr>
          <p:nvPr>
            <p:extLst>
              <p:ext uri="{D42A27DB-BD31-4B8C-83A1-F6EECF244321}">
                <p14:modId xmlns:p14="http://schemas.microsoft.com/office/powerpoint/2010/main" val="3960983747"/>
              </p:ext>
            </p:extLst>
          </p:nvPr>
        </p:nvGraphicFramePr>
        <p:xfrm>
          <a:off x="1676400" y="2779007"/>
          <a:ext cx="2303639" cy="1033639"/>
        </p:xfrm>
        <a:graphic>
          <a:graphicData uri="http://schemas.openxmlformats.org/presentationml/2006/ole">
            <mc:AlternateContent xmlns:mc="http://schemas.openxmlformats.org/markup-compatibility/2006">
              <mc:Choice xmlns:v="urn:schemas-microsoft-com:vml" Requires="v">
                <p:oleObj spid="_x0000_s2052" name="Equation" r:id="rId4" imgW="901700" imgH="393700" progId="Equation.3">
                  <p:embed/>
                </p:oleObj>
              </mc:Choice>
              <mc:Fallback>
                <p:oleObj name="Equation" r:id="rId4" imgW="901700" imgH="393700" progId="Equation.3">
                  <p:embed/>
                  <p:pic>
                    <p:nvPicPr>
                      <p:cNvPr id="32770" name="Object 2">
                        <a:extLst>
                          <a:ext uri="{FF2B5EF4-FFF2-40B4-BE49-F238E27FC236}">
                            <a16:creationId xmlns:a16="http://schemas.microsoft.com/office/drawing/2014/main" id="{4F117CD8-149B-4AA3-A2AB-97657A05DB9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779007"/>
                        <a:ext cx="2303639" cy="10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500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90E47FE6-99F0-4F75-941F-8495B17402A5}"/>
              </a:ext>
            </a:extLst>
          </p:cNvPr>
          <p:cNvSpPr>
            <a:spLocks noGrp="1" noChangeArrowheads="1"/>
          </p:cNvSpPr>
          <p:nvPr>
            <p:ph type="title"/>
          </p:nvPr>
        </p:nvSpPr>
        <p:spPr>
          <a:xfrm>
            <a:off x="685272" y="753181"/>
            <a:ext cx="7773458" cy="1016000"/>
          </a:xfrm>
        </p:spPr>
        <p:txBody>
          <a:bodyPr/>
          <a:lstStyle/>
          <a:p>
            <a:pPr eaLnBrk="1" hangingPunct="1"/>
            <a:r>
              <a:rPr lang="en-US" altLang="en-US"/>
              <a:t>The Solution</a:t>
            </a:r>
          </a:p>
        </p:txBody>
      </p:sp>
      <p:sp>
        <p:nvSpPr>
          <p:cNvPr id="34821" name="Rectangle 5">
            <a:extLst>
              <a:ext uri="{FF2B5EF4-FFF2-40B4-BE49-F238E27FC236}">
                <a16:creationId xmlns:a16="http://schemas.microsoft.com/office/drawing/2014/main" id="{5715C595-D477-4A72-B288-8B295DB7C86C}"/>
              </a:ext>
            </a:extLst>
          </p:cNvPr>
          <p:cNvSpPr>
            <a:spLocks noChangeArrowheads="1"/>
          </p:cNvSpPr>
          <p:nvPr/>
        </p:nvSpPr>
        <p:spPr bwMode="auto">
          <a:xfrm>
            <a:off x="4930069" y="1989667"/>
            <a:ext cx="3492500" cy="69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a:latin typeface="Geneva" charset="0"/>
              </a:rPr>
              <a:t>Corrected Formula for s</a:t>
            </a:r>
            <a:r>
              <a:rPr lang="en-US" altLang="en-US" sz="3334" baseline="30000">
                <a:latin typeface="Geneva" charset="0"/>
              </a:rPr>
              <a:t>2</a:t>
            </a:r>
          </a:p>
        </p:txBody>
      </p:sp>
      <p:sp>
        <p:nvSpPr>
          <p:cNvPr id="34822" name="AutoShape 13">
            <a:extLst>
              <a:ext uri="{FF2B5EF4-FFF2-40B4-BE49-F238E27FC236}">
                <a16:creationId xmlns:a16="http://schemas.microsoft.com/office/drawing/2014/main" id="{74DA4189-77F1-4EEA-B8B1-BC157D6FF470}"/>
              </a:ext>
            </a:extLst>
          </p:cNvPr>
          <p:cNvSpPr>
            <a:spLocks noChangeArrowheads="1"/>
          </p:cNvSpPr>
          <p:nvPr/>
        </p:nvSpPr>
        <p:spPr bwMode="auto">
          <a:xfrm>
            <a:off x="6477000" y="4123091"/>
            <a:ext cx="435681" cy="982486"/>
          </a:xfrm>
          <a:prstGeom prst="upArrow">
            <a:avLst>
              <a:gd name="adj1" fmla="val 50000"/>
              <a:gd name="adj2" fmla="val 60406"/>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34823" name="Rectangle 14">
            <a:extLst>
              <a:ext uri="{FF2B5EF4-FFF2-40B4-BE49-F238E27FC236}">
                <a16:creationId xmlns:a16="http://schemas.microsoft.com/office/drawing/2014/main" id="{88FF47E9-9B6B-4D03-89D1-069C9DD13EC9}"/>
              </a:ext>
            </a:extLst>
          </p:cNvPr>
          <p:cNvSpPr>
            <a:spLocks noChangeArrowheads="1"/>
          </p:cNvSpPr>
          <p:nvPr/>
        </p:nvSpPr>
        <p:spPr bwMode="auto">
          <a:xfrm>
            <a:off x="4916841" y="5037667"/>
            <a:ext cx="3578931" cy="123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2778">
                <a:latin typeface="Geneva" charset="0"/>
              </a:rPr>
              <a:t>Divide by Degrees of Freedom</a:t>
            </a:r>
            <a:endParaRPr lang="en-US" altLang="en-US" sz="3889">
              <a:solidFill>
                <a:schemeClr val="hlink"/>
              </a:solidFill>
              <a:latin typeface="Geneva" charset="0"/>
            </a:endParaRPr>
          </a:p>
        </p:txBody>
      </p:sp>
      <p:sp>
        <p:nvSpPr>
          <p:cNvPr id="34824" name="Rectangle 20">
            <a:extLst>
              <a:ext uri="{FF2B5EF4-FFF2-40B4-BE49-F238E27FC236}">
                <a16:creationId xmlns:a16="http://schemas.microsoft.com/office/drawing/2014/main" id="{F50023AF-3D12-4DD4-BF7A-7C4A56128926}"/>
              </a:ext>
            </a:extLst>
          </p:cNvPr>
          <p:cNvSpPr>
            <a:spLocks noChangeArrowheads="1"/>
          </p:cNvSpPr>
          <p:nvPr/>
        </p:nvSpPr>
        <p:spPr bwMode="auto">
          <a:xfrm>
            <a:off x="1464911" y="1972910"/>
            <a:ext cx="3310819" cy="69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nchor="ctr"/>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3334">
                <a:latin typeface="Geneva" charset="0"/>
              </a:rPr>
              <a:t>Formula for s</a:t>
            </a:r>
            <a:r>
              <a:rPr lang="en-US" altLang="en-US" sz="3334" baseline="30000">
                <a:latin typeface="Geneva" charset="0"/>
              </a:rPr>
              <a:t>2</a:t>
            </a:r>
            <a:endParaRPr lang="en-US" altLang="en-US" sz="3889">
              <a:solidFill>
                <a:schemeClr val="hlink"/>
              </a:solidFill>
              <a:latin typeface="Geneva" charset="0"/>
            </a:endParaRPr>
          </a:p>
        </p:txBody>
      </p:sp>
      <p:graphicFrame>
        <p:nvGraphicFramePr>
          <p:cNvPr id="34818" name="Object 2">
            <a:extLst>
              <a:ext uri="{FF2B5EF4-FFF2-40B4-BE49-F238E27FC236}">
                <a16:creationId xmlns:a16="http://schemas.microsoft.com/office/drawing/2014/main" id="{10127DF6-B2DE-4015-8D50-94EFA38D1578}"/>
              </a:ext>
            </a:extLst>
          </p:cNvPr>
          <p:cNvGraphicFramePr>
            <a:graphicFrameLocks/>
          </p:cNvGraphicFramePr>
          <p:nvPr/>
        </p:nvGraphicFramePr>
        <p:xfrm>
          <a:off x="5257271" y="2804583"/>
          <a:ext cx="2287764" cy="1083910"/>
        </p:xfrm>
        <a:graphic>
          <a:graphicData uri="http://schemas.openxmlformats.org/presentationml/2006/ole">
            <mc:AlternateContent xmlns:mc="http://schemas.openxmlformats.org/markup-compatibility/2006">
              <mc:Choice xmlns:v="urn:schemas-microsoft-com:vml" Requires="v">
                <p:oleObj spid="_x0000_s3078" name="Equation" r:id="rId4" imgW="901700" imgH="393700" progId="Equation.3">
                  <p:embed/>
                </p:oleObj>
              </mc:Choice>
              <mc:Fallback>
                <p:oleObj name="Equation" r:id="rId4" imgW="901700" imgH="393700" progId="Equation.3">
                  <p:embed/>
                  <p:pic>
                    <p:nvPicPr>
                      <p:cNvPr id="34818" name="Object 2">
                        <a:extLst>
                          <a:ext uri="{FF2B5EF4-FFF2-40B4-BE49-F238E27FC236}">
                            <a16:creationId xmlns:a16="http://schemas.microsoft.com/office/drawing/2014/main" id="{10127DF6-B2DE-4015-8D50-94EFA38D157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271" y="2804583"/>
                        <a:ext cx="2287764" cy="1083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3">
            <a:extLst>
              <a:ext uri="{FF2B5EF4-FFF2-40B4-BE49-F238E27FC236}">
                <a16:creationId xmlns:a16="http://schemas.microsoft.com/office/drawing/2014/main" id="{5B945FE4-208E-4F14-9921-8CC4B52EF5E1}"/>
              </a:ext>
            </a:extLst>
          </p:cNvPr>
          <p:cNvGraphicFramePr>
            <a:graphicFrameLocks/>
          </p:cNvGraphicFramePr>
          <p:nvPr/>
        </p:nvGraphicFramePr>
        <p:xfrm>
          <a:off x="1721556" y="2838097"/>
          <a:ext cx="2303639" cy="1033639"/>
        </p:xfrm>
        <a:graphic>
          <a:graphicData uri="http://schemas.openxmlformats.org/presentationml/2006/ole">
            <mc:AlternateContent xmlns:mc="http://schemas.openxmlformats.org/markup-compatibility/2006">
              <mc:Choice xmlns:v="urn:schemas-microsoft-com:vml" Requires="v">
                <p:oleObj spid="_x0000_s3079" name="Equation" r:id="rId6" imgW="901700" imgH="393700" progId="Equation.3">
                  <p:embed/>
                </p:oleObj>
              </mc:Choice>
              <mc:Fallback>
                <p:oleObj name="Equation" r:id="rId6" imgW="901700" imgH="393700" progId="Equation.3">
                  <p:embed/>
                  <p:pic>
                    <p:nvPicPr>
                      <p:cNvPr id="34819" name="Object 3">
                        <a:extLst>
                          <a:ext uri="{FF2B5EF4-FFF2-40B4-BE49-F238E27FC236}">
                            <a16:creationId xmlns:a16="http://schemas.microsoft.com/office/drawing/2014/main" id="{5B945FE4-208E-4F14-9921-8CC4B52EF5E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1556" y="2838097"/>
                        <a:ext cx="2303639" cy="1033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300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36F7F587-74BF-4842-9E3A-0FE0C56E70F8}"/>
              </a:ext>
            </a:extLst>
          </p:cNvPr>
          <p:cNvSpPr>
            <a:spLocks noGrp="1" noChangeArrowheads="1"/>
          </p:cNvSpPr>
          <p:nvPr>
            <p:ph type="title"/>
          </p:nvPr>
        </p:nvSpPr>
        <p:spPr/>
        <p:txBody>
          <a:bodyPr/>
          <a:lstStyle/>
          <a:p>
            <a:pPr eaLnBrk="1" hangingPunct="1"/>
            <a:r>
              <a:rPr lang="en-US" altLang="en-US"/>
              <a:t>Precision is…</a:t>
            </a:r>
          </a:p>
        </p:txBody>
      </p:sp>
      <p:graphicFrame>
        <p:nvGraphicFramePr>
          <p:cNvPr id="36866" name="Object 2">
            <a:extLst>
              <a:ext uri="{FF2B5EF4-FFF2-40B4-BE49-F238E27FC236}">
                <a16:creationId xmlns:a16="http://schemas.microsoft.com/office/drawing/2014/main" id="{94DC34DC-EADC-44BE-B046-F1FBCC4FEBDD}"/>
              </a:ext>
            </a:extLst>
          </p:cNvPr>
          <p:cNvGraphicFramePr>
            <a:graphicFrameLocks noChangeAspect="1"/>
          </p:cNvGraphicFramePr>
          <p:nvPr/>
        </p:nvGraphicFramePr>
        <p:xfrm>
          <a:off x="3622146" y="1888243"/>
          <a:ext cx="1897944" cy="3810000"/>
        </p:xfrm>
        <a:graphic>
          <a:graphicData uri="http://schemas.openxmlformats.org/presentationml/2006/ole">
            <mc:AlternateContent xmlns:mc="http://schemas.openxmlformats.org/markup-compatibility/2006">
              <mc:Choice xmlns:v="urn:schemas-microsoft-com:vml" Requires="v">
                <p:oleObj spid="_x0000_s4100" r:id="rId4" imgW="1866900" imgH="4013200" progId="MS_ClipArt_Gallery">
                  <p:embed/>
                </p:oleObj>
              </mc:Choice>
              <mc:Fallback>
                <p:oleObj r:id="rId4" imgW="1866900" imgH="4013200" progId="MS_ClipArt_Gallery">
                  <p:embed/>
                  <p:pic>
                    <p:nvPicPr>
                      <p:cNvPr id="36866" name="Object 2">
                        <a:extLst>
                          <a:ext uri="{FF2B5EF4-FFF2-40B4-BE49-F238E27FC236}">
                            <a16:creationId xmlns:a16="http://schemas.microsoft.com/office/drawing/2014/main" id="{94DC34DC-EADC-44BE-B046-F1FBCC4FE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146" y="1888243"/>
                        <a:ext cx="1897944" cy="381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8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a:extLst>
              <a:ext uri="{FF2B5EF4-FFF2-40B4-BE49-F238E27FC236}">
                <a16:creationId xmlns:a16="http://schemas.microsoft.com/office/drawing/2014/main" id="{583476F0-6B8D-402D-910E-9315183E8B46}"/>
              </a:ext>
            </a:extLst>
          </p:cNvPr>
          <p:cNvSpPr>
            <a:spLocks noGrp="1" noChangeArrowheads="1"/>
          </p:cNvSpPr>
          <p:nvPr>
            <p:ph type="title"/>
          </p:nvPr>
        </p:nvSpPr>
        <p:spPr/>
        <p:txBody>
          <a:bodyPr/>
          <a:lstStyle/>
          <a:p>
            <a:pPr eaLnBrk="1" hangingPunct="1"/>
            <a:r>
              <a:rPr lang="en-US" altLang="en-US"/>
              <a:t>Introduction to Estimation</a:t>
            </a:r>
          </a:p>
        </p:txBody>
      </p:sp>
      <p:sp>
        <p:nvSpPr>
          <p:cNvPr id="3074" name="Rectangle 3">
            <a:extLst>
              <a:ext uri="{FF2B5EF4-FFF2-40B4-BE49-F238E27FC236}">
                <a16:creationId xmlns:a16="http://schemas.microsoft.com/office/drawing/2014/main" id="{51FFF6EE-DFFB-44F2-A79B-526324B7982B}"/>
              </a:ext>
            </a:extLst>
          </p:cNvPr>
          <p:cNvSpPr>
            <a:spLocks noGrp="1" noChangeArrowheads="1"/>
          </p:cNvSpPr>
          <p:nvPr>
            <p:ph type="body" idx="1"/>
          </p:nvPr>
        </p:nvSpPr>
        <p:spPr/>
        <p:txBody>
          <a:bodyPr/>
          <a:lstStyle/>
          <a:p>
            <a:pPr eaLnBrk="1" hangingPunct="1">
              <a:buFontTx/>
              <a:buNone/>
            </a:pPr>
            <a:r>
              <a:rPr lang="en-US" altLang="en-US"/>
              <a:t>Sample Statistics</a:t>
            </a:r>
          </a:p>
          <a:p>
            <a:pPr eaLnBrk="1" hangingPunct="1">
              <a:buFontTx/>
              <a:buNone/>
            </a:pPr>
            <a:endParaRPr lang="en-US" altLang="en-US"/>
          </a:p>
          <a:p>
            <a:pPr eaLnBrk="1" hangingPunct="1">
              <a:buFontTx/>
              <a:buNone/>
            </a:pPr>
            <a:endParaRPr lang="en-US" altLang="en-US"/>
          </a:p>
          <a:p>
            <a:pPr eaLnBrk="1" hangingPunct="1">
              <a:buFontTx/>
              <a:buNone/>
            </a:pPr>
            <a:endParaRPr lang="en-US" altLang="en-US"/>
          </a:p>
          <a:p>
            <a:pPr eaLnBrk="1" hangingPunct="1">
              <a:buFontTx/>
              <a:buNone/>
            </a:pPr>
            <a:endParaRPr lang="en-US" altLang="en-US"/>
          </a:p>
          <a:p>
            <a:pPr eaLnBrk="1" hangingPunct="1">
              <a:buFontTx/>
              <a:buNone/>
            </a:pPr>
            <a:r>
              <a:rPr lang="en-US" altLang="en-US"/>
              <a:t>Population Parameters</a:t>
            </a:r>
          </a:p>
        </p:txBody>
      </p:sp>
      <p:sp>
        <p:nvSpPr>
          <p:cNvPr id="3075" name="Line 5">
            <a:extLst>
              <a:ext uri="{FF2B5EF4-FFF2-40B4-BE49-F238E27FC236}">
                <a16:creationId xmlns:a16="http://schemas.microsoft.com/office/drawing/2014/main" id="{598C9FE8-6265-4DA4-84DD-F295366C0BB4}"/>
              </a:ext>
            </a:extLst>
          </p:cNvPr>
          <p:cNvSpPr>
            <a:spLocks noChangeShapeType="1"/>
          </p:cNvSpPr>
          <p:nvPr/>
        </p:nvSpPr>
        <p:spPr bwMode="auto">
          <a:xfrm>
            <a:off x="2667000" y="2954514"/>
            <a:ext cx="0" cy="1897063"/>
          </a:xfrm>
          <a:prstGeom prst="line">
            <a:avLst/>
          </a:prstGeom>
          <a:noFill/>
          <a:ln w="165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6994" tIns="63497" rIns="126994" bIns="63497" anchor="ctr"/>
          <a:lstStyle/>
          <a:p>
            <a:endParaRPr lang="en-US" sz="1000"/>
          </a:p>
        </p:txBody>
      </p:sp>
      <p:pic>
        <p:nvPicPr>
          <p:cNvPr id="3076" name="Picture 6">
            <a:extLst>
              <a:ext uri="{FF2B5EF4-FFF2-40B4-BE49-F238E27FC236}">
                <a16:creationId xmlns:a16="http://schemas.microsoft.com/office/drawing/2014/main" id="{AC48ADB0-C7A9-4B67-9F3E-878259214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306" y="2615847"/>
            <a:ext cx="2943049" cy="233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208"/>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8AB1E1B4-450C-409F-8F44-65EA26A54FEE}"/>
              </a:ext>
            </a:extLst>
          </p:cNvPr>
          <p:cNvSpPr>
            <a:spLocks noGrp="1" noChangeArrowheads="1"/>
          </p:cNvSpPr>
          <p:nvPr>
            <p:ph type="title"/>
          </p:nvPr>
        </p:nvSpPr>
        <p:spPr/>
        <p:txBody>
          <a:bodyPr/>
          <a:lstStyle/>
          <a:p>
            <a:pPr eaLnBrk="1" hangingPunct="1"/>
            <a:r>
              <a:rPr lang="en-US" altLang="en-US"/>
              <a:t>Precision</a:t>
            </a:r>
          </a:p>
        </p:txBody>
      </p:sp>
      <p:graphicFrame>
        <p:nvGraphicFramePr>
          <p:cNvPr id="38914" name="Object 2">
            <a:extLst>
              <a:ext uri="{FF2B5EF4-FFF2-40B4-BE49-F238E27FC236}">
                <a16:creationId xmlns:a16="http://schemas.microsoft.com/office/drawing/2014/main" id="{C9E2C4A7-F0CA-4EEB-8300-A50E10C7ED62}"/>
              </a:ext>
            </a:extLst>
          </p:cNvPr>
          <p:cNvGraphicFramePr>
            <a:graphicFrameLocks noChangeAspect="1"/>
          </p:cNvGraphicFramePr>
          <p:nvPr/>
        </p:nvGraphicFramePr>
        <p:xfrm>
          <a:off x="988660" y="1236486"/>
          <a:ext cx="1442861" cy="4064000"/>
        </p:xfrm>
        <a:graphic>
          <a:graphicData uri="http://schemas.openxmlformats.org/presentationml/2006/ole">
            <mc:AlternateContent xmlns:mc="http://schemas.openxmlformats.org/markup-compatibility/2006">
              <mc:Choice xmlns:v="urn:schemas-microsoft-com:vml" Requires="v">
                <p:oleObj spid="_x0000_s5124" r:id="rId4" imgW="1308100" imgH="3949700" progId="MS_ClipArt_Gallery">
                  <p:embed/>
                </p:oleObj>
              </mc:Choice>
              <mc:Fallback>
                <p:oleObj r:id="rId4" imgW="1308100" imgH="3949700" progId="MS_ClipArt_Gallery">
                  <p:embed/>
                  <p:pic>
                    <p:nvPicPr>
                      <p:cNvPr id="38914" name="Object 2">
                        <a:extLst>
                          <a:ext uri="{FF2B5EF4-FFF2-40B4-BE49-F238E27FC236}">
                            <a16:creationId xmlns:a16="http://schemas.microsoft.com/office/drawing/2014/main" id="{C9E2C4A7-F0CA-4EEB-8300-A50E10C7ED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660" y="1236486"/>
                        <a:ext cx="1442861"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6" name="Rectangle 6">
            <a:extLst>
              <a:ext uri="{FF2B5EF4-FFF2-40B4-BE49-F238E27FC236}">
                <a16:creationId xmlns:a16="http://schemas.microsoft.com/office/drawing/2014/main" id="{6B6B60DF-E6ED-4405-8727-D13F963F7AD0}"/>
              </a:ext>
            </a:extLst>
          </p:cNvPr>
          <p:cNvSpPr>
            <a:spLocks noGrp="1" noChangeArrowheads="1"/>
          </p:cNvSpPr>
          <p:nvPr>
            <p:ph type="body" idx="1"/>
          </p:nvPr>
        </p:nvSpPr>
        <p:spPr>
          <a:xfrm>
            <a:off x="3297591" y="2243667"/>
            <a:ext cx="5071181" cy="4030486"/>
          </a:xfrm>
          <a:noFill/>
        </p:spPr>
        <p:txBody>
          <a:bodyPr/>
          <a:lstStyle/>
          <a:p>
            <a:pPr eaLnBrk="1" hangingPunct="1"/>
            <a:r>
              <a:rPr lang="en-US" altLang="en-US"/>
              <a:t>How accurately a statistic estimates a parameter</a:t>
            </a:r>
          </a:p>
          <a:p>
            <a:pPr eaLnBrk="1" hangingPunct="1"/>
            <a:r>
              <a:rPr lang="en-US" altLang="en-US"/>
              <a:t>Measured by the standard error of the statistic</a:t>
            </a:r>
          </a:p>
        </p:txBody>
      </p:sp>
    </p:spTree>
  </p:cSld>
  <p:clrMapOvr>
    <a:masterClrMapping/>
  </p:clrMapOvr>
  <p:transition advTm="9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8A958AE-16C2-4281-BAA3-75D7886AF452}"/>
              </a:ext>
            </a:extLst>
          </p:cNvPr>
          <p:cNvSpPr>
            <a:spLocks noGrp="1" noChangeArrowheads="1"/>
          </p:cNvSpPr>
          <p:nvPr>
            <p:ph type="title"/>
          </p:nvPr>
        </p:nvSpPr>
        <p:spPr>
          <a:xfrm>
            <a:off x="685272" y="787577"/>
            <a:ext cx="7773458" cy="1016000"/>
          </a:xfrm>
        </p:spPr>
        <p:txBody>
          <a:bodyPr/>
          <a:lstStyle/>
          <a:p>
            <a:pPr eaLnBrk="1" hangingPunct="1"/>
            <a:r>
              <a:rPr lang="en-US" altLang="en-US"/>
              <a:t>Precision</a:t>
            </a:r>
          </a:p>
        </p:txBody>
      </p:sp>
      <p:sp>
        <p:nvSpPr>
          <p:cNvPr id="40963" name="Rectangle 5">
            <a:extLst>
              <a:ext uri="{FF2B5EF4-FFF2-40B4-BE49-F238E27FC236}">
                <a16:creationId xmlns:a16="http://schemas.microsoft.com/office/drawing/2014/main" id="{83D4CA33-278F-40DC-88F6-F1FB3DAC2A5A}"/>
              </a:ext>
            </a:extLst>
          </p:cNvPr>
          <p:cNvSpPr>
            <a:spLocks noGrp="1" noChangeArrowheads="1"/>
          </p:cNvSpPr>
          <p:nvPr>
            <p:ph type="body" idx="1"/>
          </p:nvPr>
        </p:nvSpPr>
        <p:spPr>
          <a:xfrm>
            <a:off x="512410" y="2175757"/>
            <a:ext cx="8119181" cy="3048000"/>
          </a:xfrm>
          <a:noFill/>
        </p:spPr>
        <p:txBody>
          <a:bodyPr/>
          <a:lstStyle/>
          <a:p>
            <a:pPr marL="0" indent="0"/>
            <a:r>
              <a:rPr lang="en-US" altLang="en-US"/>
              <a:t>Standard Error      = Precision</a:t>
            </a:r>
          </a:p>
          <a:p>
            <a:pPr marL="0" indent="0"/>
            <a:endParaRPr lang="en-US" altLang="en-US"/>
          </a:p>
          <a:p>
            <a:pPr marL="0" indent="0"/>
            <a:endParaRPr lang="en-US" altLang="en-US"/>
          </a:p>
          <a:p>
            <a:pPr marL="0" indent="0"/>
            <a:endParaRPr lang="en-US" altLang="en-US"/>
          </a:p>
          <a:p>
            <a:pPr marL="0" indent="0"/>
            <a:r>
              <a:rPr lang="en-US" altLang="en-US"/>
              <a:t>Standard Error      = Precision</a:t>
            </a:r>
          </a:p>
          <a:p>
            <a:pPr marL="0" indent="0">
              <a:buNone/>
            </a:pPr>
            <a:endParaRPr lang="en-US" altLang="en-US"/>
          </a:p>
        </p:txBody>
      </p:sp>
      <p:sp>
        <p:nvSpPr>
          <p:cNvPr id="40964" name="AutoShape 7">
            <a:extLst>
              <a:ext uri="{FF2B5EF4-FFF2-40B4-BE49-F238E27FC236}">
                <a16:creationId xmlns:a16="http://schemas.microsoft.com/office/drawing/2014/main" id="{716EFDE6-599C-463E-B3F9-3FB0A783AE82}"/>
              </a:ext>
            </a:extLst>
          </p:cNvPr>
          <p:cNvSpPr>
            <a:spLocks noChangeArrowheads="1"/>
          </p:cNvSpPr>
          <p:nvPr/>
        </p:nvSpPr>
        <p:spPr bwMode="auto">
          <a:xfrm>
            <a:off x="3124200" y="4310063"/>
            <a:ext cx="635000" cy="913694"/>
          </a:xfrm>
          <a:prstGeom prst="upArrow">
            <a:avLst>
              <a:gd name="adj1" fmla="val 50000"/>
              <a:gd name="adj2" fmla="val 38544"/>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40965" name="AutoShape 8">
            <a:extLst>
              <a:ext uri="{FF2B5EF4-FFF2-40B4-BE49-F238E27FC236}">
                <a16:creationId xmlns:a16="http://schemas.microsoft.com/office/drawing/2014/main" id="{C837CB27-ECB7-4335-B0CC-1946A3D46433}"/>
              </a:ext>
            </a:extLst>
          </p:cNvPr>
          <p:cNvSpPr>
            <a:spLocks noChangeArrowheads="1"/>
          </p:cNvSpPr>
          <p:nvPr/>
        </p:nvSpPr>
        <p:spPr bwMode="auto">
          <a:xfrm>
            <a:off x="3124200" y="2093800"/>
            <a:ext cx="598840" cy="999243"/>
          </a:xfrm>
          <a:prstGeom prst="downArrow">
            <a:avLst>
              <a:gd name="adj1" fmla="val 50000"/>
              <a:gd name="adj2" fmla="val 44698"/>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40966" name="AutoShape 9">
            <a:extLst>
              <a:ext uri="{FF2B5EF4-FFF2-40B4-BE49-F238E27FC236}">
                <a16:creationId xmlns:a16="http://schemas.microsoft.com/office/drawing/2014/main" id="{D993E7AB-145A-4367-AA1A-0E051422E136}"/>
              </a:ext>
            </a:extLst>
          </p:cNvPr>
          <p:cNvSpPr>
            <a:spLocks noChangeArrowheads="1"/>
          </p:cNvSpPr>
          <p:nvPr/>
        </p:nvSpPr>
        <p:spPr bwMode="auto">
          <a:xfrm>
            <a:off x="5542315" y="4429020"/>
            <a:ext cx="597958" cy="914577"/>
          </a:xfrm>
          <a:prstGeom prst="downArrow">
            <a:avLst>
              <a:gd name="adj1" fmla="val 50000"/>
              <a:gd name="adj2" fmla="val 40971"/>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40967" name="AutoShape 10">
            <a:extLst>
              <a:ext uri="{FF2B5EF4-FFF2-40B4-BE49-F238E27FC236}">
                <a16:creationId xmlns:a16="http://schemas.microsoft.com/office/drawing/2014/main" id="{591E4A51-4113-4340-9EA0-BD4832F04897}"/>
              </a:ext>
            </a:extLst>
          </p:cNvPr>
          <p:cNvSpPr>
            <a:spLocks noChangeArrowheads="1"/>
          </p:cNvSpPr>
          <p:nvPr/>
        </p:nvSpPr>
        <p:spPr bwMode="auto">
          <a:xfrm>
            <a:off x="5542315" y="2047102"/>
            <a:ext cx="635000" cy="914577"/>
          </a:xfrm>
          <a:prstGeom prst="upArrow">
            <a:avLst>
              <a:gd name="adj1" fmla="val 50000"/>
              <a:gd name="adj2" fmla="val 38581"/>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Tree>
  </p:cSld>
  <p:clrMapOvr>
    <a:masterClrMapping/>
  </p:clrMapOvr>
  <p:transition advTm="10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301B35-C177-469C-BA1F-3EE80F92D9CE}"/>
              </a:ext>
            </a:extLst>
          </p:cNvPr>
          <p:cNvSpPr>
            <a:spLocks noGrp="1" noChangeArrowheads="1"/>
          </p:cNvSpPr>
          <p:nvPr>
            <p:ph type="title"/>
          </p:nvPr>
        </p:nvSpPr>
        <p:spPr/>
        <p:txBody>
          <a:bodyPr/>
          <a:lstStyle/>
          <a:p>
            <a:pPr eaLnBrk="1" hangingPunct="1"/>
            <a:r>
              <a:rPr lang="en-US" altLang="en-US"/>
              <a:t>Sample Size and Precision</a:t>
            </a:r>
          </a:p>
        </p:txBody>
      </p:sp>
      <p:sp>
        <p:nvSpPr>
          <p:cNvPr id="43011" name="Rectangle 22">
            <a:extLst>
              <a:ext uri="{FF2B5EF4-FFF2-40B4-BE49-F238E27FC236}">
                <a16:creationId xmlns:a16="http://schemas.microsoft.com/office/drawing/2014/main" id="{79D77717-E906-436F-8885-72D42FD5DB3F}"/>
              </a:ext>
            </a:extLst>
          </p:cNvPr>
          <p:cNvSpPr>
            <a:spLocks noGrp="1" noChangeArrowheads="1"/>
          </p:cNvSpPr>
          <p:nvPr>
            <p:ph type="body" idx="1"/>
          </p:nvPr>
        </p:nvSpPr>
        <p:spPr>
          <a:xfrm>
            <a:off x="503591" y="4072820"/>
            <a:ext cx="1949979" cy="1117424"/>
          </a:xfrm>
        </p:spPr>
        <p:txBody>
          <a:bodyPr/>
          <a:lstStyle/>
          <a:p>
            <a:pPr eaLnBrk="1" hangingPunct="1">
              <a:buFontTx/>
              <a:buNone/>
            </a:pPr>
            <a:r>
              <a:rPr lang="en-US" altLang="en-US" sz="2778"/>
              <a:t>Large N</a:t>
            </a:r>
          </a:p>
        </p:txBody>
      </p:sp>
      <p:sp>
        <p:nvSpPr>
          <p:cNvPr id="43012" name="Rectangle 23">
            <a:extLst>
              <a:ext uri="{FF2B5EF4-FFF2-40B4-BE49-F238E27FC236}">
                <a16:creationId xmlns:a16="http://schemas.microsoft.com/office/drawing/2014/main" id="{F1D44B9B-0B8B-422C-BE8D-2237EA4866C8}"/>
              </a:ext>
            </a:extLst>
          </p:cNvPr>
          <p:cNvSpPr>
            <a:spLocks noChangeArrowheads="1"/>
          </p:cNvSpPr>
          <p:nvPr/>
        </p:nvSpPr>
        <p:spPr bwMode="auto">
          <a:xfrm>
            <a:off x="3424591" y="3683000"/>
            <a:ext cx="2730500" cy="179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pPr>
            <a:r>
              <a:rPr lang="en-US" altLang="en-US" sz="2778">
                <a:latin typeface="Geneva" charset="0"/>
              </a:rPr>
              <a:t>Smaller standard error of mean</a:t>
            </a:r>
          </a:p>
        </p:txBody>
      </p:sp>
      <p:sp>
        <p:nvSpPr>
          <p:cNvPr id="43013" name="Rectangle 24">
            <a:extLst>
              <a:ext uri="{FF2B5EF4-FFF2-40B4-BE49-F238E27FC236}">
                <a16:creationId xmlns:a16="http://schemas.microsoft.com/office/drawing/2014/main" id="{50F14EDB-F415-4E50-B428-E0F70F3B5E0B}"/>
              </a:ext>
            </a:extLst>
          </p:cNvPr>
          <p:cNvSpPr>
            <a:spLocks noChangeArrowheads="1"/>
          </p:cNvSpPr>
          <p:nvPr/>
        </p:nvSpPr>
        <p:spPr bwMode="auto">
          <a:xfrm>
            <a:off x="7194021" y="3937000"/>
            <a:ext cx="1949979" cy="111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defTabSz="1436688"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pPr>
            <a:r>
              <a:rPr lang="en-US" altLang="en-US" sz="2778">
                <a:latin typeface="Geneva" charset="0"/>
              </a:rPr>
              <a:t>More precise</a:t>
            </a:r>
          </a:p>
        </p:txBody>
      </p:sp>
      <p:sp>
        <p:nvSpPr>
          <p:cNvPr id="43014" name="AutoShape 25">
            <a:extLst>
              <a:ext uri="{FF2B5EF4-FFF2-40B4-BE49-F238E27FC236}">
                <a16:creationId xmlns:a16="http://schemas.microsoft.com/office/drawing/2014/main" id="{3F85DA65-8622-4D60-9615-D6917BA414CE}"/>
              </a:ext>
            </a:extLst>
          </p:cNvPr>
          <p:cNvSpPr>
            <a:spLocks noChangeArrowheads="1"/>
          </p:cNvSpPr>
          <p:nvPr/>
        </p:nvSpPr>
        <p:spPr bwMode="auto">
          <a:xfrm>
            <a:off x="2376841" y="4157486"/>
            <a:ext cx="762000" cy="388938"/>
          </a:xfrm>
          <a:prstGeom prst="rightArrow">
            <a:avLst>
              <a:gd name="adj1" fmla="val 50000"/>
              <a:gd name="adj2" fmla="val 45714"/>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sp>
        <p:nvSpPr>
          <p:cNvPr id="43015" name="AutoShape 26">
            <a:extLst>
              <a:ext uri="{FF2B5EF4-FFF2-40B4-BE49-F238E27FC236}">
                <a16:creationId xmlns:a16="http://schemas.microsoft.com/office/drawing/2014/main" id="{5BB4CC2B-35CB-450B-8A24-836ED8D78BA4}"/>
              </a:ext>
            </a:extLst>
          </p:cNvPr>
          <p:cNvSpPr>
            <a:spLocks noChangeArrowheads="1"/>
          </p:cNvSpPr>
          <p:nvPr/>
        </p:nvSpPr>
        <p:spPr bwMode="auto">
          <a:xfrm>
            <a:off x="6241521" y="4157486"/>
            <a:ext cx="762000" cy="388938"/>
          </a:xfrm>
          <a:prstGeom prst="rightArrow">
            <a:avLst>
              <a:gd name="adj1" fmla="val 50000"/>
              <a:gd name="adj2" fmla="val 45714"/>
            </a:avLst>
          </a:prstGeom>
          <a:solidFill>
            <a:srgbClr val="0000FF"/>
          </a:solidFill>
          <a:ln w="9525">
            <a:solidFill>
              <a:schemeClr val="tx1"/>
            </a:solidFill>
            <a:miter lim="800000"/>
            <a:headEnd/>
            <a:tailEnd/>
          </a:ln>
        </p:spPr>
        <p:txBody>
          <a:bodyPr wrap="none" lIns="127000" tIns="63500" rIns="127000" bIns="63500" anchor="ctr"/>
          <a:lstStyle>
            <a:lvl1pPr eaLnBrk="0" hangingPunct="0">
              <a:defRPr sz="8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8000">
                <a:solidFill>
                  <a:schemeClr val="tx1"/>
                </a:solidFill>
                <a:latin typeface="Times New Roman" panose="02020603050405020304" pitchFamily="18" charset="0"/>
                <a:ea typeface="MS PGothic" panose="020B0600070205080204" pitchFamily="34" charset="-128"/>
              </a:defRPr>
            </a:lvl2pPr>
            <a:lvl3pPr eaLnBrk="0" hangingPunct="0">
              <a:defRPr sz="8000">
                <a:solidFill>
                  <a:schemeClr val="tx1"/>
                </a:solidFill>
                <a:latin typeface="Times New Roman" panose="02020603050405020304" pitchFamily="18" charset="0"/>
                <a:ea typeface="MS PGothic" panose="020B0600070205080204" pitchFamily="34" charset="-128"/>
              </a:defRPr>
            </a:lvl3pPr>
            <a:lvl4pPr eaLnBrk="0" hangingPunct="0">
              <a:defRPr sz="8000">
                <a:solidFill>
                  <a:schemeClr val="tx1"/>
                </a:solidFill>
                <a:latin typeface="Times New Roman" panose="02020603050405020304" pitchFamily="18" charset="0"/>
                <a:ea typeface="MS PGothic" panose="020B0600070205080204" pitchFamily="34" charset="-128"/>
              </a:defRPr>
            </a:lvl4pPr>
            <a:lvl5pPr eaLnBrk="0" hangingPunct="0">
              <a:defRPr sz="8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8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4445"/>
          </a:p>
        </p:txBody>
      </p:sp>
      <p:pic>
        <p:nvPicPr>
          <p:cNvPr id="43016" name="Picture 9">
            <a:extLst>
              <a:ext uri="{FF2B5EF4-FFF2-40B4-BE49-F238E27FC236}">
                <a16:creationId xmlns:a16="http://schemas.microsoft.com/office/drawing/2014/main" id="{DC4356FA-8568-4516-AF29-77688E73AB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2341" y="2180167"/>
            <a:ext cx="2586743" cy="112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6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Confidence Intervals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286648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Rectangle 13">
            <a:extLst>
              <a:ext uri="{FF2B5EF4-FFF2-40B4-BE49-F238E27FC236}">
                <a16:creationId xmlns:a16="http://schemas.microsoft.com/office/drawing/2014/main" id="{4D05AA8C-71DB-45E9-8AD9-A0E792F9F665}"/>
              </a:ext>
            </a:extLst>
          </p:cNvPr>
          <p:cNvSpPr>
            <a:spLocks noGrp="1" noChangeArrowheads="1"/>
          </p:cNvSpPr>
          <p:nvPr>
            <p:ph type="title"/>
          </p:nvPr>
        </p:nvSpPr>
        <p:spPr/>
        <p:txBody>
          <a:bodyPr/>
          <a:lstStyle/>
          <a:p>
            <a:pPr eaLnBrk="1" hangingPunct="1">
              <a:defRPr/>
            </a:pPr>
            <a:r>
              <a:rPr lang="en-US">
                <a:ea typeface="+mj-ea"/>
                <a:cs typeface="+mj-cs"/>
              </a:rPr>
              <a:t>Confidence Intervals</a:t>
            </a:r>
          </a:p>
        </p:txBody>
      </p:sp>
      <p:sp>
        <p:nvSpPr>
          <p:cNvPr id="2062" name="Rectangle 14">
            <a:extLst>
              <a:ext uri="{FF2B5EF4-FFF2-40B4-BE49-F238E27FC236}">
                <a16:creationId xmlns:a16="http://schemas.microsoft.com/office/drawing/2014/main" id="{23F0EAD7-DB5A-413D-8E09-EFDC547DC0AD}"/>
              </a:ext>
            </a:extLst>
          </p:cNvPr>
          <p:cNvSpPr>
            <a:spLocks noGrp="1" noChangeArrowheads="1"/>
          </p:cNvSpPr>
          <p:nvPr>
            <p:ph type="body" idx="1"/>
          </p:nvPr>
        </p:nvSpPr>
        <p:spPr>
          <a:xfrm>
            <a:off x="1174750" y="2464153"/>
            <a:ext cx="6758341" cy="2133424"/>
          </a:xfrm>
        </p:spPr>
        <p:txBody>
          <a:bodyPr>
            <a:normAutofit lnSpcReduction="10000"/>
          </a:bodyPr>
          <a:lstStyle/>
          <a:p>
            <a:pPr eaLnBrk="1" hangingPunct="1">
              <a:defRPr/>
            </a:pPr>
            <a:r>
              <a:rPr lang="en-US">
                <a:ea typeface="+mn-ea"/>
                <a:cs typeface="+mn-cs"/>
              </a:rPr>
              <a:t>Why they are useful</a:t>
            </a:r>
          </a:p>
          <a:p>
            <a:pPr eaLnBrk="1" hangingPunct="1">
              <a:defRPr/>
            </a:pPr>
            <a:endParaRPr lang="en-US">
              <a:ea typeface="+mn-ea"/>
              <a:cs typeface="+mn-cs"/>
            </a:endParaRPr>
          </a:p>
          <a:p>
            <a:pPr eaLnBrk="1" hangingPunct="1">
              <a:defRPr/>
            </a:pPr>
            <a:r>
              <a:rPr lang="en-US">
                <a:ea typeface="+mn-ea"/>
                <a:cs typeface="+mn-cs"/>
              </a:rPr>
              <a:t>What they mean</a:t>
            </a:r>
            <a:br>
              <a:rPr lang="en-US">
                <a:ea typeface="+mn-ea"/>
                <a:cs typeface="+mn-cs"/>
              </a:rPr>
            </a:br>
            <a:endParaRPr lang="en-US">
              <a:ea typeface="+mn-ea"/>
              <a:cs typeface="+mn-cs"/>
            </a:endParaRPr>
          </a:p>
        </p:txBody>
      </p:sp>
    </p:spTree>
  </p:cSld>
  <p:clrMapOvr>
    <a:masterClrMapping/>
  </p:clrMapOvr>
  <p:transition advTm="120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BB06D300-F8D8-4C16-BF38-4F3012723B93}"/>
              </a:ext>
            </a:extLst>
          </p:cNvPr>
          <p:cNvSpPr>
            <a:spLocks noGrp="1" noChangeArrowheads="1"/>
          </p:cNvSpPr>
          <p:nvPr>
            <p:ph type="title"/>
          </p:nvPr>
        </p:nvSpPr>
        <p:spPr>
          <a:xfrm>
            <a:off x="1247070" y="821091"/>
            <a:ext cx="5071181" cy="1016000"/>
          </a:xfrm>
        </p:spPr>
        <p:txBody>
          <a:bodyPr/>
          <a:lstStyle/>
          <a:p>
            <a:pPr eaLnBrk="1" hangingPunct="1">
              <a:defRPr/>
            </a:pPr>
            <a:r>
              <a:rPr lang="en-US">
                <a:ea typeface="+mj-ea"/>
                <a:cs typeface="+mj-cs"/>
              </a:rPr>
              <a:t>Your mission...</a:t>
            </a:r>
          </a:p>
        </p:txBody>
      </p:sp>
      <p:sp>
        <p:nvSpPr>
          <p:cNvPr id="33795" name="Rectangle 3">
            <a:extLst>
              <a:ext uri="{FF2B5EF4-FFF2-40B4-BE49-F238E27FC236}">
                <a16:creationId xmlns:a16="http://schemas.microsoft.com/office/drawing/2014/main" id="{C4D229D9-233E-4049-B6B5-D1B050EBCDA3}"/>
              </a:ext>
            </a:extLst>
          </p:cNvPr>
          <p:cNvSpPr>
            <a:spLocks noGrp="1" noChangeArrowheads="1"/>
          </p:cNvSpPr>
          <p:nvPr>
            <p:ph type="body" idx="1"/>
          </p:nvPr>
        </p:nvSpPr>
        <p:spPr>
          <a:xfrm>
            <a:off x="685272" y="2328333"/>
            <a:ext cx="7773458" cy="3386667"/>
          </a:xfrm>
        </p:spPr>
        <p:txBody>
          <a:bodyPr/>
          <a:lstStyle/>
          <a:p>
            <a:pPr eaLnBrk="1" hangingPunct="1">
              <a:defRPr/>
            </a:pPr>
            <a:r>
              <a:rPr lang="en-US">
                <a:ea typeface="+mn-ea"/>
                <a:cs typeface="+mn-cs"/>
              </a:rPr>
              <a:t>Mean weight of 10-year old girls in USA</a:t>
            </a:r>
          </a:p>
        </p:txBody>
      </p:sp>
      <p:pic>
        <p:nvPicPr>
          <p:cNvPr id="33797" name="Picture 5">
            <a:extLst>
              <a:ext uri="{FF2B5EF4-FFF2-40B4-BE49-F238E27FC236}">
                <a16:creationId xmlns:a16="http://schemas.microsoft.com/office/drawing/2014/main" id="{F1D37D00-B6A7-4C1C-A462-9C6D1409B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480" y="4182181"/>
            <a:ext cx="1815042" cy="1202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3798" name="Picture 6">
            <a:extLst>
              <a:ext uri="{FF2B5EF4-FFF2-40B4-BE49-F238E27FC236}">
                <a16:creationId xmlns:a16="http://schemas.microsoft.com/office/drawing/2014/main" id="{56DBE309-4CAD-4109-852B-94DF36DBF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161" y="4242153"/>
            <a:ext cx="1814159" cy="880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3800" name="Picture 8">
            <a:extLst>
              <a:ext uri="{FF2B5EF4-FFF2-40B4-BE49-F238E27FC236}">
                <a16:creationId xmlns:a16="http://schemas.microsoft.com/office/drawing/2014/main" id="{49F2C8FB-4230-4FF8-B3C8-0287FCC22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6979" y="956910"/>
            <a:ext cx="1651000" cy="896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ransition advTm="19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A0A1D1C-8BA5-440D-97FF-261BEA3939AF}"/>
              </a:ext>
            </a:extLst>
          </p:cNvPr>
          <p:cNvSpPr>
            <a:spLocks noGrp="1" noChangeArrowheads="1"/>
          </p:cNvSpPr>
          <p:nvPr>
            <p:ph type="title"/>
          </p:nvPr>
        </p:nvSpPr>
        <p:spPr>
          <a:xfrm>
            <a:off x="685272" y="702910"/>
            <a:ext cx="7773458" cy="1016000"/>
          </a:xfrm>
        </p:spPr>
        <p:txBody>
          <a:bodyPr/>
          <a:lstStyle/>
          <a:p>
            <a:pPr eaLnBrk="1" hangingPunct="1">
              <a:defRPr/>
            </a:pPr>
            <a:r>
              <a:rPr lang="en-US">
                <a:ea typeface="+mj-ea"/>
                <a:cs typeface="+mj-cs"/>
              </a:rPr>
              <a:t>Take a Sample</a:t>
            </a:r>
          </a:p>
        </p:txBody>
      </p:sp>
      <p:sp>
        <p:nvSpPr>
          <p:cNvPr id="35843" name="Rectangle 3">
            <a:extLst>
              <a:ext uri="{FF2B5EF4-FFF2-40B4-BE49-F238E27FC236}">
                <a16:creationId xmlns:a16="http://schemas.microsoft.com/office/drawing/2014/main" id="{5A1C0C45-FBBF-4DAC-B7B3-2D6FA99A47B7}"/>
              </a:ext>
            </a:extLst>
          </p:cNvPr>
          <p:cNvSpPr>
            <a:spLocks noGrp="1" noChangeArrowheads="1"/>
          </p:cNvSpPr>
          <p:nvPr>
            <p:ph type="body" idx="1"/>
          </p:nvPr>
        </p:nvSpPr>
        <p:spPr>
          <a:xfrm>
            <a:off x="685272" y="2091091"/>
            <a:ext cx="7773458" cy="2201333"/>
          </a:xfrm>
        </p:spPr>
        <p:txBody>
          <a:bodyPr>
            <a:normAutofit lnSpcReduction="10000"/>
          </a:bodyPr>
          <a:lstStyle/>
          <a:p>
            <a:pPr eaLnBrk="1" hangingPunct="1">
              <a:defRPr/>
            </a:pPr>
            <a:r>
              <a:rPr lang="en-US">
                <a:ea typeface="+mn-ea"/>
                <a:cs typeface="+mn-cs"/>
              </a:rPr>
              <a:t>16 girls</a:t>
            </a:r>
          </a:p>
          <a:p>
            <a:pPr eaLnBrk="1" hangingPunct="1">
              <a:buFontTx/>
              <a:buNone/>
              <a:defRPr/>
            </a:pPr>
            <a:endParaRPr lang="en-US">
              <a:ea typeface="+mn-ea"/>
              <a:cs typeface="+mn-cs"/>
            </a:endParaRPr>
          </a:p>
          <a:p>
            <a:pPr eaLnBrk="1" hangingPunct="1">
              <a:defRPr/>
            </a:pPr>
            <a:endParaRPr lang="en-US">
              <a:ea typeface="+mn-ea"/>
              <a:cs typeface="+mn-cs"/>
            </a:endParaRPr>
          </a:p>
          <a:p>
            <a:pPr eaLnBrk="1" hangingPunct="1">
              <a:defRPr/>
            </a:pPr>
            <a:r>
              <a:rPr lang="en-US">
                <a:ea typeface="+mn-ea"/>
                <a:cs typeface="+mn-cs"/>
              </a:rPr>
              <a:t>Sample mean weight = 90 pounds</a:t>
            </a:r>
          </a:p>
        </p:txBody>
      </p:sp>
      <p:pic>
        <p:nvPicPr>
          <p:cNvPr id="35844" name="Picture 4">
            <a:extLst>
              <a:ext uri="{FF2B5EF4-FFF2-40B4-BE49-F238E27FC236}">
                <a16:creationId xmlns:a16="http://schemas.microsoft.com/office/drawing/2014/main" id="{D05B9A44-58CD-48BA-8421-A436B54A0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480" y="2260424"/>
            <a:ext cx="418042" cy="389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49" name="Picture 9">
            <a:extLst>
              <a:ext uri="{FF2B5EF4-FFF2-40B4-BE49-F238E27FC236}">
                <a16:creationId xmlns:a16="http://schemas.microsoft.com/office/drawing/2014/main" id="{A156E065-FB5E-41C6-8566-5B864771C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0" y="2226910"/>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0" name="Picture 10">
            <a:extLst>
              <a:ext uri="{FF2B5EF4-FFF2-40B4-BE49-F238E27FC236}">
                <a16:creationId xmlns:a16="http://schemas.microsoft.com/office/drawing/2014/main" id="{2C5F5CA6-D6BC-41A6-932E-B4B4D86146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841" y="2260424"/>
            <a:ext cx="398639" cy="37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1" name="Picture 11">
            <a:extLst>
              <a:ext uri="{FF2B5EF4-FFF2-40B4-BE49-F238E27FC236}">
                <a16:creationId xmlns:a16="http://schemas.microsoft.com/office/drawing/2014/main" id="{7245DCAA-23C9-44B2-9003-2FC8C2B12A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0160" y="2210153"/>
            <a:ext cx="471840"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4" name="Picture 14">
            <a:extLst>
              <a:ext uri="{FF2B5EF4-FFF2-40B4-BE49-F238E27FC236}">
                <a16:creationId xmlns:a16="http://schemas.microsoft.com/office/drawing/2014/main" id="{444622F5-C37C-4CC8-B73D-727EC05A7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160" y="2718153"/>
            <a:ext cx="471840"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5" name="Picture 15">
            <a:extLst>
              <a:ext uri="{FF2B5EF4-FFF2-40B4-BE49-F238E27FC236}">
                <a16:creationId xmlns:a16="http://schemas.microsoft.com/office/drawing/2014/main" id="{E25F10BC-640F-466B-9582-2D4B9CB77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681" y="2210153"/>
            <a:ext cx="471841"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6" name="Picture 16">
            <a:extLst>
              <a:ext uri="{FF2B5EF4-FFF2-40B4-BE49-F238E27FC236}">
                <a16:creationId xmlns:a16="http://schemas.microsoft.com/office/drawing/2014/main" id="{B59A24CF-111B-4F14-8648-1EA3C7E37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2683757"/>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7" name="Picture 17">
            <a:extLst>
              <a:ext uri="{FF2B5EF4-FFF2-40B4-BE49-F238E27FC236}">
                <a16:creationId xmlns:a16="http://schemas.microsoft.com/office/drawing/2014/main" id="{00300420-67D5-423E-B487-0357EDECE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319" y="2210153"/>
            <a:ext cx="417160" cy="3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8" name="Picture 18">
            <a:extLst>
              <a:ext uri="{FF2B5EF4-FFF2-40B4-BE49-F238E27FC236}">
                <a16:creationId xmlns:a16="http://schemas.microsoft.com/office/drawing/2014/main" id="{4F350B27-47BE-464B-A095-9BBF0C622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522" y="2718153"/>
            <a:ext cx="417159" cy="3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59" name="Picture 19">
            <a:extLst>
              <a:ext uri="{FF2B5EF4-FFF2-40B4-BE49-F238E27FC236}">
                <a16:creationId xmlns:a16="http://schemas.microsoft.com/office/drawing/2014/main" id="{2A28D6B5-D693-4BD4-8FC8-C60A0C91A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41" y="2734910"/>
            <a:ext cx="417159" cy="388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0" name="Picture 20">
            <a:extLst>
              <a:ext uri="{FF2B5EF4-FFF2-40B4-BE49-F238E27FC236}">
                <a16:creationId xmlns:a16="http://schemas.microsoft.com/office/drawing/2014/main" id="{A97EB782-36A1-43F2-9297-4E3DCF6DF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0" y="2718153"/>
            <a:ext cx="471841"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1" name="Picture 21">
            <a:extLst>
              <a:ext uri="{FF2B5EF4-FFF2-40B4-BE49-F238E27FC236}">
                <a16:creationId xmlns:a16="http://schemas.microsoft.com/office/drawing/2014/main" id="{3E080457-7D6A-43DA-B127-816ED0DF56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175757"/>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2" name="Picture 22">
            <a:extLst>
              <a:ext uri="{FF2B5EF4-FFF2-40B4-BE49-F238E27FC236}">
                <a16:creationId xmlns:a16="http://schemas.microsoft.com/office/drawing/2014/main" id="{D1D44CA9-6B34-4F7D-B569-B7DCB2B136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841" y="2700514"/>
            <a:ext cx="471840" cy="440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3" name="Picture 23">
            <a:extLst>
              <a:ext uri="{FF2B5EF4-FFF2-40B4-BE49-F238E27FC236}">
                <a16:creationId xmlns:a16="http://schemas.microsoft.com/office/drawing/2014/main" id="{51370336-FFAB-41F6-AB97-9DA8BB11C7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7480" y="2768424"/>
            <a:ext cx="399521" cy="37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4" name="Picture 24">
            <a:extLst>
              <a:ext uri="{FF2B5EF4-FFF2-40B4-BE49-F238E27FC236}">
                <a16:creationId xmlns:a16="http://schemas.microsoft.com/office/drawing/2014/main" id="{1E323372-D9BB-43C8-966A-170E8C20E4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5841" y="2734910"/>
            <a:ext cx="398639" cy="372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5865" name="Picture 25">
            <a:extLst>
              <a:ext uri="{FF2B5EF4-FFF2-40B4-BE49-F238E27FC236}">
                <a16:creationId xmlns:a16="http://schemas.microsoft.com/office/drawing/2014/main" id="{340123B8-C127-47C9-82E5-07646AE7AF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7521" y="2277181"/>
            <a:ext cx="398639" cy="37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ransition advTm="10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94EC9EF-FAA3-4E89-B1AF-93AA117873D3}"/>
              </a:ext>
            </a:extLst>
          </p:cNvPr>
          <p:cNvSpPr>
            <a:spLocks noGrp="1" noChangeArrowheads="1"/>
          </p:cNvSpPr>
          <p:nvPr>
            <p:ph type="title"/>
          </p:nvPr>
        </p:nvSpPr>
        <p:spPr>
          <a:xfrm>
            <a:off x="685272" y="702910"/>
            <a:ext cx="7773458" cy="1016000"/>
          </a:xfrm>
        </p:spPr>
        <p:txBody>
          <a:bodyPr/>
          <a:lstStyle/>
          <a:p>
            <a:pPr eaLnBrk="1" hangingPunct="1">
              <a:defRPr/>
            </a:pPr>
            <a:r>
              <a:rPr lang="en-US">
                <a:ea typeface="+mj-ea"/>
                <a:cs typeface="+mj-cs"/>
              </a:rPr>
              <a:t>Take a Sample</a:t>
            </a:r>
          </a:p>
        </p:txBody>
      </p:sp>
      <p:sp>
        <p:nvSpPr>
          <p:cNvPr id="39939" name="Rectangle 3">
            <a:extLst>
              <a:ext uri="{FF2B5EF4-FFF2-40B4-BE49-F238E27FC236}">
                <a16:creationId xmlns:a16="http://schemas.microsoft.com/office/drawing/2014/main" id="{F281AAF2-8E6D-4626-B867-CC51DCB0A99F}"/>
              </a:ext>
            </a:extLst>
          </p:cNvPr>
          <p:cNvSpPr>
            <a:spLocks noGrp="1" noChangeArrowheads="1"/>
          </p:cNvSpPr>
          <p:nvPr>
            <p:ph type="body" idx="1"/>
          </p:nvPr>
        </p:nvSpPr>
        <p:spPr>
          <a:xfrm>
            <a:off x="685272" y="2091091"/>
            <a:ext cx="7773458" cy="2201333"/>
          </a:xfrm>
        </p:spPr>
        <p:txBody>
          <a:bodyPr>
            <a:normAutofit lnSpcReduction="10000"/>
          </a:bodyPr>
          <a:lstStyle/>
          <a:p>
            <a:pPr eaLnBrk="1" hangingPunct="1">
              <a:defRPr/>
            </a:pPr>
            <a:r>
              <a:rPr lang="en-US">
                <a:ea typeface="+mn-ea"/>
                <a:cs typeface="+mn-cs"/>
              </a:rPr>
              <a:t>16 girls</a:t>
            </a:r>
          </a:p>
          <a:p>
            <a:pPr eaLnBrk="1" hangingPunct="1">
              <a:buFontTx/>
              <a:buNone/>
              <a:defRPr/>
            </a:pPr>
            <a:endParaRPr lang="en-US">
              <a:ea typeface="+mn-ea"/>
              <a:cs typeface="+mn-cs"/>
            </a:endParaRPr>
          </a:p>
          <a:p>
            <a:pPr eaLnBrk="1" hangingPunct="1">
              <a:defRPr/>
            </a:pPr>
            <a:endParaRPr lang="en-US">
              <a:ea typeface="+mn-ea"/>
              <a:cs typeface="+mn-cs"/>
            </a:endParaRPr>
          </a:p>
          <a:p>
            <a:pPr eaLnBrk="1" hangingPunct="1">
              <a:defRPr/>
            </a:pPr>
            <a:r>
              <a:rPr lang="en-US">
                <a:ea typeface="+mn-ea"/>
                <a:cs typeface="+mn-cs"/>
              </a:rPr>
              <a:t>Sample mean weight = 90 pounds</a:t>
            </a:r>
          </a:p>
        </p:txBody>
      </p:sp>
      <p:pic>
        <p:nvPicPr>
          <p:cNvPr id="39940" name="Picture 4">
            <a:extLst>
              <a:ext uri="{FF2B5EF4-FFF2-40B4-BE49-F238E27FC236}">
                <a16:creationId xmlns:a16="http://schemas.microsoft.com/office/drawing/2014/main" id="{82E51671-3E45-4F89-B0CF-C17A914CD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480" y="2260424"/>
            <a:ext cx="418042" cy="389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1" name="Picture 5">
            <a:extLst>
              <a:ext uri="{FF2B5EF4-FFF2-40B4-BE49-F238E27FC236}">
                <a16:creationId xmlns:a16="http://schemas.microsoft.com/office/drawing/2014/main" id="{46A3FEE1-FE07-48D7-A322-4EB711F18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0" y="2226910"/>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2" name="Picture 6">
            <a:extLst>
              <a:ext uri="{FF2B5EF4-FFF2-40B4-BE49-F238E27FC236}">
                <a16:creationId xmlns:a16="http://schemas.microsoft.com/office/drawing/2014/main" id="{448EFA89-2436-490E-834E-64ABC4425D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9841" y="2260424"/>
            <a:ext cx="398639" cy="37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3" name="Picture 7">
            <a:extLst>
              <a:ext uri="{FF2B5EF4-FFF2-40B4-BE49-F238E27FC236}">
                <a16:creationId xmlns:a16="http://schemas.microsoft.com/office/drawing/2014/main" id="{C83FCFF9-8F1C-4B0F-BB14-49EE230DAE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0160" y="2210153"/>
            <a:ext cx="471840"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4" name="Picture 8">
            <a:extLst>
              <a:ext uri="{FF2B5EF4-FFF2-40B4-BE49-F238E27FC236}">
                <a16:creationId xmlns:a16="http://schemas.microsoft.com/office/drawing/2014/main" id="{B6C49E60-7C64-4D98-85AD-ED6FADD32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160" y="2751667"/>
            <a:ext cx="471840"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5" name="Picture 9">
            <a:extLst>
              <a:ext uri="{FF2B5EF4-FFF2-40B4-BE49-F238E27FC236}">
                <a16:creationId xmlns:a16="http://schemas.microsoft.com/office/drawing/2014/main" id="{432E6051-3F5E-436C-A2CE-355D5F72A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681" y="2210153"/>
            <a:ext cx="471841"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6" name="Picture 10">
            <a:extLst>
              <a:ext uri="{FF2B5EF4-FFF2-40B4-BE49-F238E27FC236}">
                <a16:creationId xmlns:a16="http://schemas.microsoft.com/office/drawing/2014/main" id="{5B02EA96-8DD3-4973-ADBA-CAF772E28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0" y="2683757"/>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7" name="Picture 11">
            <a:extLst>
              <a:ext uri="{FF2B5EF4-FFF2-40B4-BE49-F238E27FC236}">
                <a16:creationId xmlns:a16="http://schemas.microsoft.com/office/drawing/2014/main" id="{7E77DCAD-4211-4BD3-BF02-E3F0CCBBB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319" y="2210153"/>
            <a:ext cx="417160" cy="3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8" name="Picture 12">
            <a:extLst>
              <a:ext uri="{FF2B5EF4-FFF2-40B4-BE49-F238E27FC236}">
                <a16:creationId xmlns:a16="http://schemas.microsoft.com/office/drawing/2014/main" id="{255D5EFE-F161-4409-9486-59C9F11E0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522" y="2718153"/>
            <a:ext cx="417159" cy="3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49" name="Picture 13">
            <a:extLst>
              <a:ext uri="{FF2B5EF4-FFF2-40B4-BE49-F238E27FC236}">
                <a16:creationId xmlns:a16="http://schemas.microsoft.com/office/drawing/2014/main" id="{9E7755B0-C66A-47F1-99DB-97525ECC6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41" y="2734910"/>
            <a:ext cx="417159" cy="388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0" name="Picture 14">
            <a:extLst>
              <a:ext uri="{FF2B5EF4-FFF2-40B4-BE49-F238E27FC236}">
                <a16:creationId xmlns:a16="http://schemas.microsoft.com/office/drawing/2014/main" id="{AB6DFF52-FB33-4774-8800-BD8790D5F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0" y="2718153"/>
            <a:ext cx="471841"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1" name="Picture 15">
            <a:extLst>
              <a:ext uri="{FF2B5EF4-FFF2-40B4-BE49-F238E27FC236}">
                <a16:creationId xmlns:a16="http://schemas.microsoft.com/office/drawing/2014/main" id="{231AFC63-4F77-4189-9541-39879BC74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175757"/>
            <a:ext cx="471841"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2" name="Picture 16">
            <a:extLst>
              <a:ext uri="{FF2B5EF4-FFF2-40B4-BE49-F238E27FC236}">
                <a16:creationId xmlns:a16="http://schemas.microsoft.com/office/drawing/2014/main" id="{DC239AB1-CA19-40FE-A105-1D0204C42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841" y="2700514"/>
            <a:ext cx="471840" cy="440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3" name="Picture 17">
            <a:extLst>
              <a:ext uri="{FF2B5EF4-FFF2-40B4-BE49-F238E27FC236}">
                <a16:creationId xmlns:a16="http://schemas.microsoft.com/office/drawing/2014/main" id="{7652B864-E4AE-4B0C-8339-AF0CCC6257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7480" y="2768424"/>
            <a:ext cx="399521" cy="37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4" name="Picture 18">
            <a:extLst>
              <a:ext uri="{FF2B5EF4-FFF2-40B4-BE49-F238E27FC236}">
                <a16:creationId xmlns:a16="http://schemas.microsoft.com/office/drawing/2014/main" id="{D6A5CFBE-F862-415B-932B-6EA44280F7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5841" y="2734910"/>
            <a:ext cx="398639" cy="372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955" name="Picture 19">
            <a:extLst>
              <a:ext uri="{FF2B5EF4-FFF2-40B4-BE49-F238E27FC236}">
                <a16:creationId xmlns:a16="http://schemas.microsoft.com/office/drawing/2014/main" id="{FECC7633-68B2-4933-8ED6-554613CD84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7521" y="2277181"/>
            <a:ext cx="398639" cy="37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9956" name="Text Box 20">
            <a:extLst>
              <a:ext uri="{FF2B5EF4-FFF2-40B4-BE49-F238E27FC236}">
                <a16:creationId xmlns:a16="http://schemas.microsoft.com/office/drawing/2014/main" id="{8A8688AF-0410-40A2-8B76-05224B3810E4}"/>
              </a:ext>
            </a:extLst>
          </p:cNvPr>
          <p:cNvSpPr txBox="1">
            <a:spLocks noChangeArrowheads="1"/>
          </p:cNvSpPr>
          <p:nvPr/>
        </p:nvSpPr>
        <p:spPr bwMode="auto">
          <a:xfrm>
            <a:off x="4844522" y="5376333"/>
            <a:ext cx="3882319" cy="726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27000" tIns="63500" rIns="127000" bIns="63500">
            <a:spAutoFit/>
          </a:bodyPr>
          <a:lstStyle/>
          <a:p>
            <a:pPr>
              <a:spcBef>
                <a:spcPct val="50000"/>
              </a:spcBef>
              <a:defRPr/>
            </a:pPr>
            <a:r>
              <a:rPr lang="en-US" sz="3889" b="1">
                <a:solidFill>
                  <a:srgbClr val="0000FF"/>
                </a:solidFill>
                <a:latin typeface="Geneva" charset="0"/>
                <a:ea typeface="ＭＳ Ｐゴシック" charset="0"/>
              </a:rPr>
              <a:t>Point estimate</a:t>
            </a:r>
            <a:endParaRPr lang="en-US" sz="1000">
              <a:latin typeface="Times" charset="0"/>
              <a:ea typeface="ＭＳ Ｐゴシック" charset="0"/>
            </a:endParaRPr>
          </a:p>
        </p:txBody>
      </p:sp>
      <p:sp>
        <p:nvSpPr>
          <p:cNvPr id="39959" name="AutoShape 23">
            <a:extLst>
              <a:ext uri="{FF2B5EF4-FFF2-40B4-BE49-F238E27FC236}">
                <a16:creationId xmlns:a16="http://schemas.microsoft.com/office/drawing/2014/main" id="{B500B7A5-AC2E-4C43-A8C0-E578887F0A77}"/>
              </a:ext>
            </a:extLst>
          </p:cNvPr>
          <p:cNvSpPr>
            <a:spLocks noChangeArrowheads="1"/>
          </p:cNvSpPr>
          <p:nvPr/>
        </p:nvSpPr>
        <p:spPr bwMode="auto">
          <a:xfrm>
            <a:off x="7003522" y="4546424"/>
            <a:ext cx="417159" cy="846667"/>
          </a:xfrm>
          <a:prstGeom prst="upArrow">
            <a:avLst>
              <a:gd name="adj1" fmla="val 50000"/>
              <a:gd name="adj2" fmla="val 5434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Tree>
  </p:cSld>
  <p:clrMapOvr>
    <a:masterClrMapping/>
  </p:clrMapOvr>
  <p:transition advTm="8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D53BCC2-CCBA-4877-AA59-3E9E1604C5CA}"/>
              </a:ext>
            </a:extLst>
          </p:cNvPr>
          <p:cNvSpPr>
            <a:spLocks noGrp="1" noChangeArrowheads="1"/>
          </p:cNvSpPr>
          <p:nvPr>
            <p:ph type="title"/>
          </p:nvPr>
        </p:nvSpPr>
        <p:spPr>
          <a:xfrm>
            <a:off x="161397" y="719667"/>
            <a:ext cx="8821208" cy="1016000"/>
          </a:xfrm>
        </p:spPr>
        <p:txBody>
          <a:bodyPr/>
          <a:lstStyle/>
          <a:p>
            <a:pPr eaLnBrk="1" hangingPunct="1">
              <a:defRPr/>
            </a:pPr>
            <a:r>
              <a:rPr lang="en-US">
                <a:ea typeface="+mj-ea"/>
                <a:cs typeface="+mj-cs"/>
              </a:rPr>
              <a:t>The problem with point estimates</a:t>
            </a:r>
          </a:p>
        </p:txBody>
      </p:sp>
      <p:sp>
        <p:nvSpPr>
          <p:cNvPr id="41987" name="Rectangle 3">
            <a:extLst>
              <a:ext uri="{FF2B5EF4-FFF2-40B4-BE49-F238E27FC236}">
                <a16:creationId xmlns:a16="http://schemas.microsoft.com/office/drawing/2014/main" id="{E7F43FA8-34BB-47F0-8F3C-4A405C76E4B0}"/>
              </a:ext>
            </a:extLst>
          </p:cNvPr>
          <p:cNvSpPr>
            <a:spLocks noGrp="1" noChangeArrowheads="1"/>
          </p:cNvSpPr>
          <p:nvPr>
            <p:ph type="body" idx="1"/>
          </p:nvPr>
        </p:nvSpPr>
        <p:spPr>
          <a:xfrm>
            <a:off x="685272" y="1972910"/>
            <a:ext cx="6594298" cy="4029604"/>
          </a:xfrm>
        </p:spPr>
        <p:txBody>
          <a:bodyPr/>
          <a:lstStyle/>
          <a:p>
            <a:pPr eaLnBrk="1" hangingPunct="1">
              <a:defRPr/>
            </a:pPr>
            <a:r>
              <a:rPr lang="en-US" sz="2778"/>
              <a:t>No information about the uncertainty associated with the estimate</a:t>
            </a:r>
          </a:p>
          <a:p>
            <a:pPr eaLnBrk="1" hangingPunct="1">
              <a:buFontTx/>
              <a:buNone/>
              <a:defRPr/>
            </a:pPr>
            <a:endParaRPr lang="en-US" sz="2778"/>
          </a:p>
          <a:p>
            <a:pPr eaLnBrk="1" hangingPunct="1">
              <a:defRPr/>
            </a:pPr>
            <a:r>
              <a:rPr lang="en-US" sz="2778"/>
              <a:t>Gives you no idea how close your sample mean is to the population mean</a:t>
            </a:r>
          </a:p>
        </p:txBody>
      </p:sp>
      <p:graphicFrame>
        <p:nvGraphicFramePr>
          <p:cNvPr id="11267" name="Object 5">
            <a:extLst>
              <a:ext uri="{FF2B5EF4-FFF2-40B4-BE49-F238E27FC236}">
                <a16:creationId xmlns:a16="http://schemas.microsoft.com/office/drawing/2014/main" id="{72E11F4C-E590-46A5-B3E6-DCA8FB0198A1}"/>
              </a:ext>
            </a:extLst>
          </p:cNvPr>
          <p:cNvGraphicFramePr>
            <a:graphicFrameLocks noChangeAspect="1"/>
          </p:cNvGraphicFramePr>
          <p:nvPr/>
        </p:nvGraphicFramePr>
        <p:xfrm>
          <a:off x="7109354" y="2125486"/>
          <a:ext cx="1626306" cy="3261431"/>
        </p:xfrm>
        <a:graphic>
          <a:graphicData uri="http://schemas.openxmlformats.org/presentationml/2006/ole">
            <mc:AlternateContent xmlns:mc="http://schemas.openxmlformats.org/markup-compatibility/2006">
              <mc:Choice xmlns:v="urn:schemas-microsoft-com:vml" Requires="v">
                <p:oleObj spid="_x0000_s6148" r:id="rId4" imgW="1866900" imgH="4013200" progId="MS_ClipArt_Gallery">
                  <p:embed/>
                </p:oleObj>
              </mc:Choice>
              <mc:Fallback>
                <p:oleObj r:id="rId4" imgW="1866900" imgH="4013200" progId="MS_ClipArt_Gallery">
                  <p:embed/>
                  <p:pic>
                    <p:nvPicPr>
                      <p:cNvPr id="11267" name="Object 5">
                        <a:extLst>
                          <a:ext uri="{FF2B5EF4-FFF2-40B4-BE49-F238E27FC236}">
                            <a16:creationId xmlns:a16="http://schemas.microsoft.com/office/drawing/2014/main" id="{72E11F4C-E590-46A5-B3E6-DCA8FB019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9354" y="2125486"/>
                        <a:ext cx="1626306" cy="3261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advTm="24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a:extLst>
              <a:ext uri="{FF2B5EF4-FFF2-40B4-BE49-F238E27FC236}">
                <a16:creationId xmlns:a16="http://schemas.microsoft.com/office/drawing/2014/main" id="{CE08C85F-3D70-4509-8454-9DFE63DC5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19" y="651758"/>
            <a:ext cx="639410" cy="91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128" name="Picture 8">
            <a:extLst>
              <a:ext uri="{FF2B5EF4-FFF2-40B4-BE49-F238E27FC236}">
                <a16:creationId xmlns:a16="http://schemas.microsoft.com/office/drawing/2014/main" id="{3B599637-793B-483C-8498-08FC4D182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7091" y="660577"/>
            <a:ext cx="702909" cy="872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131" name="Rectangle 11">
            <a:extLst>
              <a:ext uri="{FF2B5EF4-FFF2-40B4-BE49-F238E27FC236}">
                <a16:creationId xmlns:a16="http://schemas.microsoft.com/office/drawing/2014/main" id="{0DFFE694-A32B-4C74-9E24-4B8B60F08065}"/>
              </a:ext>
            </a:extLst>
          </p:cNvPr>
          <p:cNvSpPr>
            <a:spLocks noGrp="1" noChangeArrowheads="1"/>
          </p:cNvSpPr>
          <p:nvPr>
            <p:ph type="title"/>
          </p:nvPr>
        </p:nvSpPr>
        <p:spPr>
          <a:xfrm>
            <a:off x="1156230" y="922514"/>
            <a:ext cx="6722181" cy="1016000"/>
          </a:xfrm>
        </p:spPr>
        <p:txBody>
          <a:bodyPr>
            <a:normAutofit fontScale="90000"/>
          </a:bodyPr>
          <a:lstStyle/>
          <a:p>
            <a:pPr eaLnBrk="1" hangingPunct="1">
              <a:defRPr/>
            </a:pPr>
            <a:r>
              <a:rPr lang="en-US">
                <a:ea typeface="+mj-ea"/>
                <a:cs typeface="+mj-cs"/>
              </a:rPr>
              <a:t>Confidence intervals to the rescue!!!</a:t>
            </a:r>
          </a:p>
        </p:txBody>
      </p:sp>
      <p:sp>
        <p:nvSpPr>
          <p:cNvPr id="5132" name="Rectangle 12">
            <a:extLst>
              <a:ext uri="{FF2B5EF4-FFF2-40B4-BE49-F238E27FC236}">
                <a16:creationId xmlns:a16="http://schemas.microsoft.com/office/drawing/2014/main" id="{0DC7B277-3429-4C11-8AF6-58315C993E96}"/>
              </a:ext>
            </a:extLst>
          </p:cNvPr>
          <p:cNvSpPr>
            <a:spLocks noGrp="1" noChangeArrowheads="1"/>
          </p:cNvSpPr>
          <p:nvPr>
            <p:ph type="body" idx="1"/>
          </p:nvPr>
        </p:nvSpPr>
        <p:spPr/>
        <p:txBody>
          <a:bodyPr/>
          <a:lstStyle/>
          <a:p>
            <a:pPr eaLnBrk="1" hangingPunct="1">
              <a:defRPr/>
            </a:pPr>
            <a:endParaRPr lang="en-US">
              <a:ea typeface="+mn-ea"/>
              <a:cs typeface="+mn-cs"/>
            </a:endParaRPr>
          </a:p>
          <a:p>
            <a:pPr eaLnBrk="1" hangingPunct="1">
              <a:defRPr/>
            </a:pPr>
            <a:endParaRPr lang="en-US">
              <a:ea typeface="+mn-ea"/>
              <a:cs typeface="+mn-cs"/>
            </a:endParaRPr>
          </a:p>
        </p:txBody>
      </p:sp>
      <p:sp>
        <p:nvSpPr>
          <p:cNvPr id="5133" name="Rectangle 13">
            <a:extLst>
              <a:ext uri="{FF2B5EF4-FFF2-40B4-BE49-F238E27FC236}">
                <a16:creationId xmlns:a16="http://schemas.microsoft.com/office/drawing/2014/main" id="{A36752B8-9D29-4CDD-810C-2FA1C6213DF6}"/>
              </a:ext>
            </a:extLst>
          </p:cNvPr>
          <p:cNvSpPr>
            <a:spLocks noChangeArrowheads="1"/>
          </p:cNvSpPr>
          <p:nvPr/>
        </p:nvSpPr>
        <p:spPr bwMode="auto">
          <a:xfrm>
            <a:off x="685272" y="2429757"/>
            <a:ext cx="7773458" cy="2201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endParaRPr lang="en-US" sz="1000">
              <a:latin typeface="Geneva" charset="0"/>
              <a:ea typeface="ＭＳ Ｐゴシック" charset="0"/>
            </a:endParaRPr>
          </a:p>
        </p:txBody>
      </p:sp>
      <p:sp>
        <p:nvSpPr>
          <p:cNvPr id="5134" name="Rectangle 14">
            <a:extLst>
              <a:ext uri="{FF2B5EF4-FFF2-40B4-BE49-F238E27FC236}">
                <a16:creationId xmlns:a16="http://schemas.microsoft.com/office/drawing/2014/main" id="{443D9D44-13F7-4CD4-8F22-AB3AA25CA4C9}"/>
              </a:ext>
            </a:extLst>
          </p:cNvPr>
          <p:cNvSpPr>
            <a:spLocks noChangeArrowheads="1"/>
          </p:cNvSpPr>
          <p:nvPr/>
        </p:nvSpPr>
        <p:spPr bwMode="auto">
          <a:xfrm>
            <a:off x="993070" y="2514424"/>
            <a:ext cx="7774341" cy="27437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r>
              <a:rPr lang="en-US" sz="2400" dirty="0">
                <a:latin typeface="Geneva" charset="0"/>
                <a:ea typeface="ＭＳ Ｐゴシック" charset="0"/>
              </a:rPr>
              <a:t>A range of values computed using a procedure that contains the parameter a specified percentage of the time</a:t>
            </a:r>
          </a:p>
        </p:txBody>
      </p:sp>
    </p:spTree>
  </p:cSld>
  <p:clrMapOvr>
    <a:masterClrMapping/>
  </p:clrMapOvr>
  <p:transition advTm="20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436E1A8D-E206-4AB0-BA34-9054616544A4}"/>
              </a:ext>
            </a:extLst>
          </p:cNvPr>
          <p:cNvSpPr>
            <a:spLocks noGrp="1" noChangeArrowheads="1"/>
          </p:cNvSpPr>
          <p:nvPr>
            <p:ph type="title"/>
          </p:nvPr>
        </p:nvSpPr>
        <p:spPr/>
        <p:txBody>
          <a:bodyPr/>
          <a:lstStyle/>
          <a:p>
            <a:pPr eaLnBrk="1" hangingPunct="1"/>
            <a:r>
              <a:rPr lang="en-US" altLang="en-US"/>
              <a:t>Introduction to Estimation</a:t>
            </a:r>
          </a:p>
        </p:txBody>
      </p:sp>
      <p:sp>
        <p:nvSpPr>
          <p:cNvPr id="5122" name="Rectangle 3">
            <a:extLst>
              <a:ext uri="{FF2B5EF4-FFF2-40B4-BE49-F238E27FC236}">
                <a16:creationId xmlns:a16="http://schemas.microsoft.com/office/drawing/2014/main" id="{2AF138AD-6DB0-4656-934D-DB1F23E7FA21}"/>
              </a:ext>
            </a:extLst>
          </p:cNvPr>
          <p:cNvSpPr>
            <a:spLocks noGrp="1" noChangeArrowheads="1"/>
          </p:cNvSpPr>
          <p:nvPr>
            <p:ph type="body" idx="1"/>
          </p:nvPr>
        </p:nvSpPr>
        <p:spPr/>
        <p:txBody>
          <a:bodyPr/>
          <a:lstStyle/>
          <a:p>
            <a:pPr eaLnBrk="1" hangingPunct="1">
              <a:lnSpc>
                <a:spcPct val="90000"/>
              </a:lnSpc>
            </a:pPr>
            <a:r>
              <a:rPr lang="en-US" altLang="en-US"/>
              <a:t>106 of 200, or 0.53 people of a sample support a sports stadium</a:t>
            </a:r>
          </a:p>
          <a:p>
            <a:pPr eaLnBrk="1" hangingPunct="1">
              <a:lnSpc>
                <a:spcPct val="90000"/>
              </a:lnSpc>
            </a:pPr>
            <a:endParaRPr lang="en-US" altLang="en-US"/>
          </a:p>
          <a:p>
            <a:pPr eaLnBrk="1" hangingPunct="1">
              <a:lnSpc>
                <a:spcPct val="90000"/>
              </a:lnSpc>
            </a:pPr>
            <a:endParaRPr lang="en-US" altLang="en-US"/>
          </a:p>
          <a:p>
            <a:pPr eaLnBrk="1" hangingPunct="1">
              <a:lnSpc>
                <a:spcPct val="90000"/>
              </a:lnSpc>
            </a:pPr>
            <a:endParaRPr lang="en-US" altLang="en-US"/>
          </a:p>
          <a:p>
            <a:pPr eaLnBrk="1" hangingPunct="1">
              <a:lnSpc>
                <a:spcPct val="90000"/>
              </a:lnSpc>
            </a:pPr>
            <a:r>
              <a:rPr lang="en-US" altLang="en-US"/>
              <a:t>0.53 is a </a:t>
            </a:r>
            <a:r>
              <a:rPr lang="en-US" altLang="en-US" i="1"/>
              <a:t>point estimate</a:t>
            </a:r>
            <a:r>
              <a:rPr lang="en-US" altLang="en-US"/>
              <a:t> of the population proportion</a:t>
            </a:r>
          </a:p>
        </p:txBody>
      </p:sp>
      <p:pic>
        <p:nvPicPr>
          <p:cNvPr id="5123" name="Picture 5">
            <a:hlinkClick r:id="rId3"/>
            <a:extLst>
              <a:ext uri="{FF2B5EF4-FFF2-40B4-BE49-F238E27FC236}">
                <a16:creationId xmlns:a16="http://schemas.microsoft.com/office/drawing/2014/main" id="{83705E5D-6315-4D83-990D-7C28E58C6E16}"/>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729" y="3226153"/>
            <a:ext cx="1270000" cy="112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9184"/>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4">
            <a:extLst>
              <a:ext uri="{FF2B5EF4-FFF2-40B4-BE49-F238E27FC236}">
                <a16:creationId xmlns:a16="http://schemas.microsoft.com/office/drawing/2014/main" id="{870E9CB7-2EEB-429A-815A-763AB9D1BD16}"/>
              </a:ext>
            </a:extLst>
          </p:cNvPr>
          <p:cNvSpPr>
            <a:spLocks noGrp="1" noChangeArrowheads="1"/>
          </p:cNvSpPr>
          <p:nvPr>
            <p:ph type="title"/>
          </p:nvPr>
        </p:nvSpPr>
        <p:spPr>
          <a:xfrm>
            <a:off x="1210910" y="821091"/>
            <a:ext cx="6722181" cy="1016000"/>
          </a:xfrm>
        </p:spPr>
        <p:txBody>
          <a:bodyPr/>
          <a:lstStyle/>
          <a:p>
            <a:pPr eaLnBrk="1" hangingPunct="1">
              <a:defRPr/>
            </a:pPr>
            <a:r>
              <a:rPr lang="en-US">
                <a:ea typeface="+mj-ea"/>
                <a:cs typeface="+mj-cs"/>
              </a:rPr>
              <a:t>In our example</a:t>
            </a:r>
          </a:p>
        </p:txBody>
      </p:sp>
      <p:sp>
        <p:nvSpPr>
          <p:cNvPr id="44037" name="Rectangle 5">
            <a:extLst>
              <a:ext uri="{FF2B5EF4-FFF2-40B4-BE49-F238E27FC236}">
                <a16:creationId xmlns:a16="http://schemas.microsoft.com/office/drawing/2014/main" id="{79D3278B-84B0-464A-885E-F94FE1763B09}"/>
              </a:ext>
            </a:extLst>
          </p:cNvPr>
          <p:cNvSpPr>
            <a:spLocks noGrp="1" noChangeArrowheads="1"/>
          </p:cNvSpPr>
          <p:nvPr>
            <p:ph type="body" idx="1"/>
          </p:nvPr>
        </p:nvSpPr>
        <p:spPr/>
        <p:txBody>
          <a:bodyPr/>
          <a:lstStyle/>
          <a:p>
            <a:pPr eaLnBrk="1" hangingPunct="1">
              <a:defRPr/>
            </a:pPr>
            <a:endParaRPr lang="en-US">
              <a:ea typeface="+mn-ea"/>
              <a:cs typeface="+mn-cs"/>
            </a:endParaRPr>
          </a:p>
          <a:p>
            <a:pPr eaLnBrk="1" hangingPunct="1">
              <a:defRPr/>
            </a:pPr>
            <a:endParaRPr lang="en-US">
              <a:ea typeface="+mn-ea"/>
              <a:cs typeface="+mn-cs"/>
            </a:endParaRPr>
          </a:p>
        </p:txBody>
      </p:sp>
      <p:sp>
        <p:nvSpPr>
          <p:cNvPr id="44038" name="Rectangle 6">
            <a:extLst>
              <a:ext uri="{FF2B5EF4-FFF2-40B4-BE49-F238E27FC236}">
                <a16:creationId xmlns:a16="http://schemas.microsoft.com/office/drawing/2014/main" id="{234CF333-3D1F-4B63-BF88-129035F66734}"/>
              </a:ext>
            </a:extLst>
          </p:cNvPr>
          <p:cNvSpPr>
            <a:spLocks noChangeArrowheads="1"/>
          </p:cNvSpPr>
          <p:nvPr/>
        </p:nvSpPr>
        <p:spPr bwMode="auto">
          <a:xfrm>
            <a:off x="685272" y="2429757"/>
            <a:ext cx="7773458" cy="2201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endParaRPr lang="en-US" sz="1000">
              <a:latin typeface="Geneva" charset="0"/>
              <a:ea typeface="ＭＳ Ｐゴシック" charset="0"/>
            </a:endParaRPr>
          </a:p>
        </p:txBody>
      </p:sp>
      <p:sp>
        <p:nvSpPr>
          <p:cNvPr id="44039" name="Rectangle 7">
            <a:extLst>
              <a:ext uri="{FF2B5EF4-FFF2-40B4-BE49-F238E27FC236}">
                <a16:creationId xmlns:a16="http://schemas.microsoft.com/office/drawing/2014/main" id="{A1CDDA55-4F7D-45F2-9D58-450A64B31D21}"/>
              </a:ext>
            </a:extLst>
          </p:cNvPr>
          <p:cNvSpPr>
            <a:spLocks noChangeArrowheads="1"/>
          </p:cNvSpPr>
          <p:nvPr/>
        </p:nvSpPr>
        <p:spPr bwMode="auto">
          <a:xfrm>
            <a:off x="685272" y="2328334"/>
            <a:ext cx="7991298" cy="2201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r>
              <a:rPr lang="en-US" sz="2400" dirty="0">
                <a:latin typeface="Geneva" charset="0"/>
                <a:ea typeface="ＭＳ Ｐゴシック" charset="0"/>
              </a:rPr>
              <a:t>A 95% confidence interval around the sample mean weight has a high probability of containing the population mean weight</a:t>
            </a:r>
          </a:p>
        </p:txBody>
      </p:sp>
      <p:pic>
        <p:nvPicPr>
          <p:cNvPr id="44041" name="Picture 9">
            <a:extLst>
              <a:ext uri="{FF2B5EF4-FFF2-40B4-BE49-F238E27FC236}">
                <a16:creationId xmlns:a16="http://schemas.microsoft.com/office/drawing/2014/main" id="{BC51831C-921B-4E83-B543-C0DCD7637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479" y="5274910"/>
            <a:ext cx="471840"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2" name="Picture 10">
            <a:extLst>
              <a:ext uri="{FF2B5EF4-FFF2-40B4-BE49-F238E27FC236}">
                <a16:creationId xmlns:a16="http://schemas.microsoft.com/office/drawing/2014/main" id="{09557917-3817-441D-B558-06ABA9FFD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841" y="5308424"/>
            <a:ext cx="417159" cy="389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3" name="Picture 11">
            <a:extLst>
              <a:ext uri="{FF2B5EF4-FFF2-40B4-BE49-F238E27FC236}">
                <a16:creationId xmlns:a16="http://schemas.microsoft.com/office/drawing/2014/main" id="{6C411C79-C15B-487B-816F-F577D068F1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522" y="5258153"/>
            <a:ext cx="470958"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4" name="Picture 12">
            <a:extLst>
              <a:ext uri="{FF2B5EF4-FFF2-40B4-BE49-F238E27FC236}">
                <a16:creationId xmlns:a16="http://schemas.microsoft.com/office/drawing/2014/main" id="{223C969C-714B-4AB0-945E-395B7C8C15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2480" y="5325181"/>
            <a:ext cx="399521" cy="37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6" name="Picture 14">
            <a:extLst>
              <a:ext uri="{FF2B5EF4-FFF2-40B4-BE49-F238E27FC236}">
                <a16:creationId xmlns:a16="http://schemas.microsoft.com/office/drawing/2014/main" id="{D4359FEA-3163-442C-B48D-22D5B8A5D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841" y="5274910"/>
            <a:ext cx="471840"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7" name="Picture 15">
            <a:extLst>
              <a:ext uri="{FF2B5EF4-FFF2-40B4-BE49-F238E27FC236}">
                <a16:creationId xmlns:a16="http://schemas.microsoft.com/office/drawing/2014/main" id="{BEACEC89-69E4-49ED-A5A9-F27D25737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5308424"/>
            <a:ext cx="417160" cy="389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8" name="Picture 16">
            <a:extLst>
              <a:ext uri="{FF2B5EF4-FFF2-40B4-BE49-F238E27FC236}">
                <a16:creationId xmlns:a16="http://schemas.microsoft.com/office/drawing/2014/main" id="{A3C110B6-2F91-4C74-8154-1549A0A61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522" y="5258153"/>
            <a:ext cx="470958"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49" name="Picture 17">
            <a:extLst>
              <a:ext uri="{FF2B5EF4-FFF2-40B4-BE49-F238E27FC236}">
                <a16:creationId xmlns:a16="http://schemas.microsoft.com/office/drawing/2014/main" id="{20D08A1E-7690-4281-8E0D-2C5B9EF5E3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2160" y="5308424"/>
            <a:ext cx="399521" cy="37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50" name="Picture 18">
            <a:extLst>
              <a:ext uri="{FF2B5EF4-FFF2-40B4-BE49-F238E27FC236}">
                <a16:creationId xmlns:a16="http://schemas.microsoft.com/office/drawing/2014/main" id="{183B8A77-B356-48E2-85F3-99259C16E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3480" y="5291667"/>
            <a:ext cx="418042" cy="389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51" name="Picture 19">
            <a:extLst>
              <a:ext uri="{FF2B5EF4-FFF2-40B4-BE49-F238E27FC236}">
                <a16:creationId xmlns:a16="http://schemas.microsoft.com/office/drawing/2014/main" id="{9406566F-F508-46FE-B338-8574E222A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479" y="5274910"/>
            <a:ext cx="471840" cy="440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52" name="Picture 20">
            <a:extLst>
              <a:ext uri="{FF2B5EF4-FFF2-40B4-BE49-F238E27FC236}">
                <a16:creationId xmlns:a16="http://schemas.microsoft.com/office/drawing/2014/main" id="{CDE4309A-E7A8-49D9-AA57-9369BB182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522" y="5258153"/>
            <a:ext cx="470958" cy="440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4053" name="Picture 21">
            <a:extLst>
              <a:ext uri="{FF2B5EF4-FFF2-40B4-BE49-F238E27FC236}">
                <a16:creationId xmlns:a16="http://schemas.microsoft.com/office/drawing/2014/main" id="{3463B1A4-E717-4826-90A5-F2134E2804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9521" y="5291667"/>
            <a:ext cx="398639" cy="3721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ransition advTm="20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6D03BB2-3E1E-48DC-8240-217E44B207CE}"/>
              </a:ext>
            </a:extLst>
          </p:cNvPr>
          <p:cNvSpPr>
            <a:spLocks noGrp="1" noChangeArrowheads="1"/>
          </p:cNvSpPr>
          <p:nvPr>
            <p:ph type="title"/>
          </p:nvPr>
        </p:nvSpPr>
        <p:spPr/>
        <p:txBody>
          <a:bodyPr/>
          <a:lstStyle/>
          <a:p>
            <a:pPr eaLnBrk="1" hangingPunct="1">
              <a:defRPr/>
            </a:pPr>
            <a:r>
              <a:rPr lang="en-US">
                <a:ea typeface="+mj-ea"/>
                <a:cs typeface="+mj-cs"/>
              </a:rPr>
              <a:t>Example of a Confidence Interval</a:t>
            </a:r>
          </a:p>
        </p:txBody>
      </p:sp>
      <p:sp>
        <p:nvSpPr>
          <p:cNvPr id="46083" name="Rectangle 3">
            <a:extLst>
              <a:ext uri="{FF2B5EF4-FFF2-40B4-BE49-F238E27FC236}">
                <a16:creationId xmlns:a16="http://schemas.microsoft.com/office/drawing/2014/main" id="{7B59E3E7-663E-49AB-980A-D318C3DCF14E}"/>
              </a:ext>
            </a:extLst>
          </p:cNvPr>
          <p:cNvSpPr>
            <a:spLocks noGrp="1" noChangeArrowheads="1"/>
          </p:cNvSpPr>
          <p:nvPr>
            <p:ph type="body" idx="1"/>
          </p:nvPr>
        </p:nvSpPr>
        <p:spPr>
          <a:xfrm>
            <a:off x="1301751" y="2802820"/>
            <a:ext cx="6739819" cy="626181"/>
          </a:xfrm>
        </p:spPr>
        <p:txBody>
          <a:bodyPr/>
          <a:lstStyle/>
          <a:p>
            <a:pPr algn="ctr" eaLnBrk="1" hangingPunct="1">
              <a:buFontTx/>
              <a:buNone/>
              <a:defRPr/>
            </a:pPr>
            <a:r>
              <a:rPr lang="en-US">
                <a:latin typeface="CourierNewPSMT" charset="0"/>
                <a:ea typeface="+mn-ea"/>
                <a:cs typeface="+mn-cs"/>
              </a:rPr>
              <a:t>72.85 &lt; </a:t>
            </a:r>
            <a:r>
              <a:rPr lang="en-US">
                <a:latin typeface="CourierNewPSMT" charset="0"/>
                <a:ea typeface="+mn-ea"/>
                <a:cs typeface="+mn-cs"/>
                <a:sym typeface="Symbol" charset="0"/>
              </a:rPr>
              <a:t> </a:t>
            </a:r>
            <a:r>
              <a:rPr lang="en-US">
                <a:latin typeface="CourierNewPSMT" charset="0"/>
                <a:ea typeface="+mn-ea"/>
                <a:cs typeface="+mn-cs"/>
              </a:rPr>
              <a:t>&lt; 107.15</a:t>
            </a:r>
            <a:endParaRPr lang="en-US">
              <a:ea typeface="+mn-ea"/>
              <a:cs typeface="+mn-cs"/>
            </a:endParaRPr>
          </a:p>
        </p:txBody>
      </p:sp>
      <p:sp>
        <p:nvSpPr>
          <p:cNvPr id="46085" name="Text Box 5">
            <a:extLst>
              <a:ext uri="{FF2B5EF4-FFF2-40B4-BE49-F238E27FC236}">
                <a16:creationId xmlns:a16="http://schemas.microsoft.com/office/drawing/2014/main" id="{A457AA11-B5E1-4FC6-A78A-09B03119B95A}"/>
              </a:ext>
            </a:extLst>
          </p:cNvPr>
          <p:cNvSpPr txBox="1">
            <a:spLocks noChangeArrowheads="1"/>
          </p:cNvSpPr>
          <p:nvPr/>
        </p:nvSpPr>
        <p:spPr bwMode="auto">
          <a:xfrm>
            <a:off x="1" y="4461757"/>
            <a:ext cx="2993319" cy="983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27000" tIns="63500" rIns="127000" bIns="63500">
            <a:spAutoFit/>
          </a:bodyPr>
          <a:lstStyle/>
          <a:p>
            <a:pPr algn="ctr">
              <a:spcBef>
                <a:spcPct val="50000"/>
              </a:spcBef>
              <a:defRPr/>
            </a:pPr>
            <a:r>
              <a:rPr lang="en-US" sz="2778">
                <a:latin typeface="Geneva" charset="0"/>
                <a:ea typeface="ＭＳ Ｐゴシック" charset="0"/>
              </a:rPr>
              <a:t>Lower limit of range</a:t>
            </a:r>
            <a:endParaRPr lang="en-US" sz="1000">
              <a:latin typeface="Geneva" charset="0"/>
              <a:ea typeface="ＭＳ Ｐゴシック" charset="0"/>
            </a:endParaRPr>
          </a:p>
        </p:txBody>
      </p:sp>
      <p:sp>
        <p:nvSpPr>
          <p:cNvPr id="46086" name="Text Box 6">
            <a:extLst>
              <a:ext uri="{FF2B5EF4-FFF2-40B4-BE49-F238E27FC236}">
                <a16:creationId xmlns:a16="http://schemas.microsoft.com/office/drawing/2014/main" id="{1F4ED143-C569-44BA-A576-D6FF72F82BD6}"/>
              </a:ext>
            </a:extLst>
          </p:cNvPr>
          <p:cNvSpPr txBox="1">
            <a:spLocks noChangeArrowheads="1"/>
          </p:cNvSpPr>
          <p:nvPr/>
        </p:nvSpPr>
        <p:spPr bwMode="auto">
          <a:xfrm>
            <a:off x="3401660" y="4512910"/>
            <a:ext cx="2340681" cy="983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27000" tIns="63500" rIns="127000" bIns="63500">
            <a:spAutoFit/>
          </a:bodyPr>
          <a:lstStyle/>
          <a:p>
            <a:pPr algn="ctr">
              <a:spcBef>
                <a:spcPct val="50000"/>
              </a:spcBef>
              <a:defRPr/>
            </a:pPr>
            <a:r>
              <a:rPr lang="en-US" sz="2778">
                <a:latin typeface="Geneva" charset="0"/>
                <a:ea typeface="ＭＳ Ｐゴシック" charset="0"/>
              </a:rPr>
              <a:t>Population mean</a:t>
            </a:r>
          </a:p>
        </p:txBody>
      </p:sp>
      <p:sp>
        <p:nvSpPr>
          <p:cNvPr id="46087" name="Text Box 7">
            <a:extLst>
              <a:ext uri="{FF2B5EF4-FFF2-40B4-BE49-F238E27FC236}">
                <a16:creationId xmlns:a16="http://schemas.microsoft.com/office/drawing/2014/main" id="{7EE16F5B-36CA-4774-9387-335F73FF0A0D}"/>
              </a:ext>
            </a:extLst>
          </p:cNvPr>
          <p:cNvSpPr txBox="1">
            <a:spLocks noChangeArrowheads="1"/>
          </p:cNvSpPr>
          <p:nvPr/>
        </p:nvSpPr>
        <p:spPr bwMode="auto">
          <a:xfrm>
            <a:off x="6440841" y="4461757"/>
            <a:ext cx="2703159" cy="983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27000" tIns="63500" rIns="127000" bIns="63500">
            <a:spAutoFit/>
          </a:bodyPr>
          <a:lstStyle/>
          <a:p>
            <a:pPr algn="ctr">
              <a:spcBef>
                <a:spcPct val="50000"/>
              </a:spcBef>
              <a:defRPr/>
            </a:pPr>
            <a:r>
              <a:rPr lang="en-US" sz="2778">
                <a:latin typeface="Geneva" charset="0"/>
                <a:ea typeface="ＭＳ Ｐゴシック" charset="0"/>
              </a:rPr>
              <a:t>Upper limit</a:t>
            </a:r>
            <a:br>
              <a:rPr lang="en-US" sz="2778">
                <a:latin typeface="Geneva" charset="0"/>
                <a:ea typeface="ＭＳ Ｐゴシック" charset="0"/>
              </a:rPr>
            </a:br>
            <a:r>
              <a:rPr lang="en-US" sz="2778">
                <a:latin typeface="Geneva" charset="0"/>
                <a:ea typeface="ＭＳ Ｐゴシック" charset="0"/>
              </a:rPr>
              <a:t>of range</a:t>
            </a:r>
          </a:p>
        </p:txBody>
      </p:sp>
      <p:sp>
        <p:nvSpPr>
          <p:cNvPr id="46088" name="Line 8">
            <a:extLst>
              <a:ext uri="{FF2B5EF4-FFF2-40B4-BE49-F238E27FC236}">
                <a16:creationId xmlns:a16="http://schemas.microsoft.com/office/drawing/2014/main" id="{5654653C-8FEA-4C2A-B706-1390CD86E13C}"/>
              </a:ext>
            </a:extLst>
          </p:cNvPr>
          <p:cNvSpPr>
            <a:spLocks noChangeShapeType="1"/>
          </p:cNvSpPr>
          <p:nvPr/>
        </p:nvSpPr>
        <p:spPr bwMode="auto">
          <a:xfrm flipV="1">
            <a:off x="1959681" y="3683000"/>
            <a:ext cx="1033639" cy="829910"/>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46089" name="Line 9">
            <a:extLst>
              <a:ext uri="{FF2B5EF4-FFF2-40B4-BE49-F238E27FC236}">
                <a16:creationId xmlns:a16="http://schemas.microsoft.com/office/drawing/2014/main" id="{A7021A6A-4BC0-466F-8308-D7BAA8D6A2D5}"/>
              </a:ext>
            </a:extLst>
          </p:cNvPr>
          <p:cNvSpPr>
            <a:spLocks noChangeShapeType="1"/>
          </p:cNvSpPr>
          <p:nvPr/>
        </p:nvSpPr>
        <p:spPr bwMode="auto">
          <a:xfrm flipV="1">
            <a:off x="4572000" y="3683000"/>
            <a:ext cx="0" cy="846667"/>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46090" name="Line 10">
            <a:extLst>
              <a:ext uri="{FF2B5EF4-FFF2-40B4-BE49-F238E27FC236}">
                <a16:creationId xmlns:a16="http://schemas.microsoft.com/office/drawing/2014/main" id="{4AFC6301-9D90-4CA4-942E-A33A30A7DDAC}"/>
              </a:ext>
            </a:extLst>
          </p:cNvPr>
          <p:cNvSpPr>
            <a:spLocks noChangeShapeType="1"/>
          </p:cNvSpPr>
          <p:nvPr/>
        </p:nvSpPr>
        <p:spPr bwMode="auto">
          <a:xfrm flipH="1" flipV="1">
            <a:off x="6204480" y="3666243"/>
            <a:ext cx="943681" cy="846667"/>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Tree>
  </p:cSld>
  <p:clrMapOvr>
    <a:masterClrMapping/>
  </p:clrMapOvr>
  <p:transition advTm="33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a:extLst>
              <a:ext uri="{FF2B5EF4-FFF2-40B4-BE49-F238E27FC236}">
                <a16:creationId xmlns:a16="http://schemas.microsoft.com/office/drawing/2014/main" id="{FE4AC370-92E0-4622-A6C2-8A55A4BDD995}"/>
              </a:ext>
            </a:extLst>
          </p:cNvPr>
          <p:cNvSpPr>
            <a:spLocks noGrp="1" noChangeArrowheads="1"/>
          </p:cNvSpPr>
          <p:nvPr>
            <p:ph type="title"/>
          </p:nvPr>
        </p:nvSpPr>
        <p:spPr>
          <a:xfrm>
            <a:off x="685272" y="721431"/>
            <a:ext cx="7773458" cy="1016000"/>
          </a:xfrm>
        </p:spPr>
        <p:txBody>
          <a:bodyPr/>
          <a:lstStyle/>
          <a:p>
            <a:pPr eaLnBrk="1" hangingPunct="1"/>
            <a:r>
              <a:rPr lang="en-US" altLang="en-US"/>
              <a:t>So what does </a:t>
            </a:r>
            <a:r>
              <a:rPr lang="ja-JP" altLang="en-US">
                <a:latin typeface="Arial" panose="020B0604020202020204" pitchFamily="34" charset="0"/>
              </a:rPr>
              <a:t>“</a:t>
            </a:r>
            <a:r>
              <a:rPr lang="en-US" altLang="ja-JP"/>
              <a:t>95%</a:t>
            </a:r>
            <a:r>
              <a:rPr lang="ja-JP" altLang="en-US">
                <a:latin typeface="Arial" panose="020B0604020202020204" pitchFamily="34" charset="0"/>
              </a:rPr>
              <a:t>”</a:t>
            </a:r>
            <a:r>
              <a:rPr lang="en-US" altLang="ja-JP"/>
              <a:t> mean?</a:t>
            </a:r>
            <a:endParaRPr lang="en-US" altLang="en-US"/>
          </a:p>
        </p:txBody>
      </p:sp>
      <p:sp>
        <p:nvSpPr>
          <p:cNvPr id="23558" name="Rectangle 6">
            <a:extLst>
              <a:ext uri="{FF2B5EF4-FFF2-40B4-BE49-F238E27FC236}">
                <a16:creationId xmlns:a16="http://schemas.microsoft.com/office/drawing/2014/main" id="{D1F7BD90-404E-4C20-9D69-34A5244F85D8}"/>
              </a:ext>
            </a:extLst>
          </p:cNvPr>
          <p:cNvSpPr>
            <a:spLocks noGrp="1" noChangeArrowheads="1"/>
          </p:cNvSpPr>
          <p:nvPr>
            <p:ph type="body" idx="1"/>
          </p:nvPr>
        </p:nvSpPr>
        <p:spPr/>
        <p:txBody>
          <a:bodyPr/>
          <a:lstStyle/>
          <a:p>
            <a:pPr eaLnBrk="1" hangingPunct="1">
              <a:defRPr/>
            </a:pPr>
            <a:endParaRPr lang="en-US">
              <a:ea typeface="+mn-ea"/>
              <a:cs typeface="+mn-cs"/>
            </a:endParaRPr>
          </a:p>
          <a:p>
            <a:pPr eaLnBrk="1" hangingPunct="1">
              <a:defRPr/>
            </a:pPr>
            <a:endParaRPr lang="en-US">
              <a:ea typeface="+mn-ea"/>
              <a:cs typeface="+mn-cs"/>
            </a:endParaRPr>
          </a:p>
        </p:txBody>
      </p:sp>
      <p:sp>
        <p:nvSpPr>
          <p:cNvPr id="23559" name="Rectangle 7">
            <a:extLst>
              <a:ext uri="{FF2B5EF4-FFF2-40B4-BE49-F238E27FC236}">
                <a16:creationId xmlns:a16="http://schemas.microsoft.com/office/drawing/2014/main" id="{5AB9BEED-15F6-40EC-B6E7-A6612369EC9A}"/>
              </a:ext>
            </a:extLst>
          </p:cNvPr>
          <p:cNvSpPr>
            <a:spLocks noChangeArrowheads="1"/>
          </p:cNvSpPr>
          <p:nvPr/>
        </p:nvSpPr>
        <p:spPr bwMode="auto">
          <a:xfrm>
            <a:off x="594431" y="2107847"/>
            <a:ext cx="2838979" cy="11006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latin typeface="Geneva" charset="0"/>
                <a:ea typeface="ＭＳ Ｐゴシック" charset="0"/>
              </a:rPr>
              <a:t>Take repeated samples </a:t>
            </a:r>
          </a:p>
        </p:txBody>
      </p:sp>
      <p:sp>
        <p:nvSpPr>
          <p:cNvPr id="23560" name="Rectangle 8">
            <a:extLst>
              <a:ext uri="{FF2B5EF4-FFF2-40B4-BE49-F238E27FC236}">
                <a16:creationId xmlns:a16="http://schemas.microsoft.com/office/drawing/2014/main" id="{7EA4AE14-6BA5-4B15-9EA9-2B54D01977DC}"/>
              </a:ext>
            </a:extLst>
          </p:cNvPr>
          <p:cNvSpPr>
            <a:spLocks noChangeArrowheads="1"/>
          </p:cNvSpPr>
          <p:nvPr/>
        </p:nvSpPr>
        <p:spPr bwMode="auto">
          <a:xfrm>
            <a:off x="5039431" y="2057577"/>
            <a:ext cx="3546299" cy="1371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latin typeface="Geneva" charset="0"/>
                <a:ea typeface="ＭＳ Ｐゴシック" charset="0"/>
              </a:rPr>
              <a:t>Calculate confidence interval for each sample</a:t>
            </a:r>
          </a:p>
        </p:txBody>
      </p:sp>
      <p:sp>
        <p:nvSpPr>
          <p:cNvPr id="23561" name="AutoShape 9">
            <a:extLst>
              <a:ext uri="{FF2B5EF4-FFF2-40B4-BE49-F238E27FC236}">
                <a16:creationId xmlns:a16="http://schemas.microsoft.com/office/drawing/2014/main" id="{CB50DC9F-8987-4E28-AE57-EBA4910562D9}"/>
              </a:ext>
            </a:extLst>
          </p:cNvPr>
          <p:cNvSpPr>
            <a:spLocks noChangeArrowheads="1"/>
          </p:cNvSpPr>
          <p:nvPr/>
        </p:nvSpPr>
        <p:spPr bwMode="auto">
          <a:xfrm>
            <a:off x="3501320" y="2464153"/>
            <a:ext cx="1415521" cy="388938"/>
          </a:xfrm>
          <a:prstGeom prst="rightArrow">
            <a:avLst>
              <a:gd name="adj1" fmla="val 50000"/>
              <a:gd name="adj2" fmla="val 847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pic>
        <p:nvPicPr>
          <p:cNvPr id="23569" name="slide9.wav">
            <a:hlinkClick r:id="" action="ppaction://media"/>
            <a:extLst>
              <a:ext uri="{FF2B5EF4-FFF2-40B4-BE49-F238E27FC236}">
                <a16:creationId xmlns:a16="http://schemas.microsoft.com/office/drawing/2014/main" id="{7BCA04D7-822E-4ABB-B5BF-8C5AC9A33A7A}"/>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2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35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569"/>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B2AB0D1-5F7D-4829-B4A6-63BF85F59AD4}"/>
              </a:ext>
            </a:extLst>
          </p:cNvPr>
          <p:cNvSpPr>
            <a:spLocks noGrp="1" noChangeArrowheads="1"/>
          </p:cNvSpPr>
          <p:nvPr>
            <p:ph type="title"/>
          </p:nvPr>
        </p:nvSpPr>
        <p:spPr>
          <a:xfrm>
            <a:off x="685272" y="719667"/>
            <a:ext cx="7773458" cy="1016000"/>
          </a:xfrm>
        </p:spPr>
        <p:txBody>
          <a:bodyPr/>
          <a:lstStyle/>
          <a:p>
            <a:pPr eaLnBrk="1" hangingPunct="1"/>
            <a:r>
              <a:rPr lang="en-US" altLang="en-US"/>
              <a:t>So what does </a:t>
            </a:r>
            <a:r>
              <a:rPr lang="ja-JP" altLang="en-US">
                <a:latin typeface="Arial" panose="020B0604020202020204" pitchFamily="34" charset="0"/>
              </a:rPr>
              <a:t>“</a:t>
            </a:r>
            <a:r>
              <a:rPr lang="en-US" altLang="ja-JP"/>
              <a:t>95%</a:t>
            </a:r>
            <a:r>
              <a:rPr lang="ja-JP" altLang="en-US">
                <a:latin typeface="Arial" panose="020B0604020202020204" pitchFamily="34" charset="0"/>
              </a:rPr>
              <a:t>”</a:t>
            </a:r>
            <a:r>
              <a:rPr lang="en-US" altLang="ja-JP"/>
              <a:t> mean?</a:t>
            </a:r>
            <a:endParaRPr lang="en-US" altLang="en-US"/>
          </a:p>
        </p:txBody>
      </p:sp>
      <p:sp>
        <p:nvSpPr>
          <p:cNvPr id="48131" name="Rectangle 3">
            <a:extLst>
              <a:ext uri="{FF2B5EF4-FFF2-40B4-BE49-F238E27FC236}">
                <a16:creationId xmlns:a16="http://schemas.microsoft.com/office/drawing/2014/main" id="{D7B5463E-25D1-4FF9-A001-3B8C94638331}"/>
              </a:ext>
            </a:extLst>
          </p:cNvPr>
          <p:cNvSpPr>
            <a:spLocks noGrp="1" noChangeArrowheads="1"/>
          </p:cNvSpPr>
          <p:nvPr>
            <p:ph type="body" idx="1"/>
          </p:nvPr>
        </p:nvSpPr>
        <p:spPr/>
        <p:txBody>
          <a:bodyPr/>
          <a:lstStyle/>
          <a:p>
            <a:pPr eaLnBrk="1" hangingPunct="1">
              <a:defRPr/>
            </a:pPr>
            <a:endParaRPr lang="en-US">
              <a:ea typeface="+mn-ea"/>
              <a:cs typeface="+mn-cs"/>
            </a:endParaRPr>
          </a:p>
          <a:p>
            <a:pPr eaLnBrk="1" hangingPunct="1">
              <a:defRPr/>
            </a:pPr>
            <a:endParaRPr lang="en-US">
              <a:ea typeface="+mn-ea"/>
              <a:cs typeface="+mn-cs"/>
            </a:endParaRPr>
          </a:p>
        </p:txBody>
      </p:sp>
      <p:sp>
        <p:nvSpPr>
          <p:cNvPr id="48132" name="Rectangle 4">
            <a:extLst>
              <a:ext uri="{FF2B5EF4-FFF2-40B4-BE49-F238E27FC236}">
                <a16:creationId xmlns:a16="http://schemas.microsoft.com/office/drawing/2014/main" id="{B454AF5F-EA1C-4FE0-91B4-DF1E1C93EFDC}"/>
              </a:ext>
            </a:extLst>
          </p:cNvPr>
          <p:cNvSpPr>
            <a:spLocks noChangeArrowheads="1"/>
          </p:cNvSpPr>
          <p:nvPr/>
        </p:nvSpPr>
        <p:spPr bwMode="auto">
          <a:xfrm>
            <a:off x="594431" y="2107847"/>
            <a:ext cx="2838979" cy="11006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latin typeface="Geneva" charset="0"/>
                <a:ea typeface="ＭＳ Ｐゴシック" charset="0"/>
              </a:rPr>
              <a:t>Take repeated samples </a:t>
            </a:r>
          </a:p>
        </p:txBody>
      </p:sp>
      <p:sp>
        <p:nvSpPr>
          <p:cNvPr id="48133" name="Rectangle 5">
            <a:extLst>
              <a:ext uri="{FF2B5EF4-FFF2-40B4-BE49-F238E27FC236}">
                <a16:creationId xmlns:a16="http://schemas.microsoft.com/office/drawing/2014/main" id="{835815B9-05E3-4714-AF94-9EB2258DD359}"/>
              </a:ext>
            </a:extLst>
          </p:cNvPr>
          <p:cNvSpPr>
            <a:spLocks noChangeArrowheads="1"/>
          </p:cNvSpPr>
          <p:nvPr/>
        </p:nvSpPr>
        <p:spPr bwMode="auto">
          <a:xfrm>
            <a:off x="5039431" y="2057577"/>
            <a:ext cx="3546299" cy="1371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latin typeface="Geneva" charset="0"/>
                <a:ea typeface="ＭＳ Ｐゴシック" charset="0"/>
              </a:rPr>
              <a:t>Calculate confidence interval for each sample</a:t>
            </a:r>
          </a:p>
        </p:txBody>
      </p:sp>
      <p:sp>
        <p:nvSpPr>
          <p:cNvPr id="48134" name="AutoShape 6">
            <a:extLst>
              <a:ext uri="{FF2B5EF4-FFF2-40B4-BE49-F238E27FC236}">
                <a16:creationId xmlns:a16="http://schemas.microsoft.com/office/drawing/2014/main" id="{20E5542F-1EDC-4AE0-95FF-D9B9A27450AB}"/>
              </a:ext>
            </a:extLst>
          </p:cNvPr>
          <p:cNvSpPr>
            <a:spLocks noChangeArrowheads="1"/>
          </p:cNvSpPr>
          <p:nvPr/>
        </p:nvSpPr>
        <p:spPr bwMode="auto">
          <a:xfrm>
            <a:off x="3501320" y="2464153"/>
            <a:ext cx="1415521" cy="388938"/>
          </a:xfrm>
          <a:prstGeom prst="rightArrow">
            <a:avLst>
              <a:gd name="adj1" fmla="val 50000"/>
              <a:gd name="adj2" fmla="val 847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48135" name="Rectangle 7">
            <a:extLst>
              <a:ext uri="{FF2B5EF4-FFF2-40B4-BE49-F238E27FC236}">
                <a16:creationId xmlns:a16="http://schemas.microsoft.com/office/drawing/2014/main" id="{CAAF17C7-4823-460A-B73F-E41969EADE2E}"/>
              </a:ext>
            </a:extLst>
          </p:cNvPr>
          <p:cNvSpPr>
            <a:spLocks noChangeArrowheads="1"/>
          </p:cNvSpPr>
          <p:nvPr/>
        </p:nvSpPr>
        <p:spPr bwMode="auto">
          <a:xfrm>
            <a:off x="394230" y="4411486"/>
            <a:ext cx="3347861" cy="16756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solidFill>
                  <a:srgbClr val="0000FF"/>
                </a:solidFill>
                <a:latin typeface="Geneva" charset="0"/>
                <a:ea typeface="ＭＳ Ｐゴシック" charset="0"/>
              </a:rPr>
              <a:t>95% of intervals contain population mean</a:t>
            </a:r>
            <a:r>
              <a:rPr lang="en-US" sz="2778">
                <a:latin typeface="Geneva" charset="0"/>
                <a:ea typeface="ＭＳ Ｐゴシック" charset="0"/>
              </a:rPr>
              <a:t> </a:t>
            </a:r>
          </a:p>
        </p:txBody>
      </p:sp>
      <p:sp>
        <p:nvSpPr>
          <p:cNvPr id="48136" name="Rectangle 8">
            <a:extLst>
              <a:ext uri="{FF2B5EF4-FFF2-40B4-BE49-F238E27FC236}">
                <a16:creationId xmlns:a16="http://schemas.microsoft.com/office/drawing/2014/main" id="{A9B89FF1-F942-4824-9AE1-630992976BD7}"/>
              </a:ext>
            </a:extLst>
          </p:cNvPr>
          <p:cNvSpPr>
            <a:spLocks noChangeArrowheads="1"/>
          </p:cNvSpPr>
          <p:nvPr/>
        </p:nvSpPr>
        <p:spPr bwMode="auto">
          <a:xfrm>
            <a:off x="5243160" y="4393847"/>
            <a:ext cx="3347861" cy="1676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algn="ctr" defTabSz="798224">
              <a:spcBef>
                <a:spcPct val="20000"/>
              </a:spcBef>
              <a:buClr>
                <a:schemeClr val="hlink"/>
              </a:buClr>
              <a:defRPr/>
            </a:pPr>
            <a:r>
              <a:rPr lang="en-US" sz="2778">
                <a:solidFill>
                  <a:srgbClr val="0000FF"/>
                </a:solidFill>
                <a:latin typeface="Geneva" charset="0"/>
                <a:ea typeface="ＭＳ Ｐゴシック" charset="0"/>
              </a:rPr>
              <a:t>5% of intervals do not contain population mean</a:t>
            </a:r>
            <a:r>
              <a:rPr lang="en-US" sz="2778">
                <a:latin typeface="Geneva" charset="0"/>
                <a:ea typeface="ＭＳ Ｐゴシック" charset="0"/>
              </a:rPr>
              <a:t> </a:t>
            </a:r>
          </a:p>
        </p:txBody>
      </p:sp>
      <p:sp>
        <p:nvSpPr>
          <p:cNvPr id="48137" name="Line 9">
            <a:extLst>
              <a:ext uri="{FF2B5EF4-FFF2-40B4-BE49-F238E27FC236}">
                <a16:creationId xmlns:a16="http://schemas.microsoft.com/office/drawing/2014/main" id="{BBC47961-9AC0-4733-B662-A824346C1929}"/>
              </a:ext>
            </a:extLst>
          </p:cNvPr>
          <p:cNvSpPr>
            <a:spLocks noChangeShapeType="1"/>
          </p:cNvSpPr>
          <p:nvPr/>
        </p:nvSpPr>
        <p:spPr bwMode="auto">
          <a:xfrm flipH="1">
            <a:off x="2267480" y="3429000"/>
            <a:ext cx="4482042" cy="948091"/>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48138" name="Line 10">
            <a:extLst>
              <a:ext uri="{FF2B5EF4-FFF2-40B4-BE49-F238E27FC236}">
                <a16:creationId xmlns:a16="http://schemas.microsoft.com/office/drawing/2014/main" id="{2D2DFD38-BA0C-4E0A-B808-BEC49BEECB30}"/>
              </a:ext>
            </a:extLst>
          </p:cNvPr>
          <p:cNvSpPr>
            <a:spLocks noChangeShapeType="1"/>
          </p:cNvSpPr>
          <p:nvPr/>
        </p:nvSpPr>
        <p:spPr bwMode="auto">
          <a:xfrm>
            <a:off x="6749521" y="3429000"/>
            <a:ext cx="0" cy="101600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Tree>
  </p:cSld>
  <p:clrMapOvr>
    <a:masterClrMapping/>
  </p:clrMapOvr>
  <p:transition advTm="11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4358A1E-406B-415E-9FCD-FA64645E3379}"/>
              </a:ext>
            </a:extLst>
          </p:cNvPr>
          <p:cNvSpPr>
            <a:spLocks noGrp="1" noChangeArrowheads="1"/>
          </p:cNvSpPr>
          <p:nvPr>
            <p:ph type="title"/>
          </p:nvPr>
        </p:nvSpPr>
        <p:spPr>
          <a:xfrm>
            <a:off x="685272" y="721431"/>
            <a:ext cx="7773458" cy="1016000"/>
          </a:xfrm>
        </p:spPr>
        <p:txBody>
          <a:bodyPr/>
          <a:lstStyle/>
          <a:p>
            <a:pPr eaLnBrk="1" hangingPunct="1">
              <a:defRPr/>
            </a:pPr>
            <a:r>
              <a:rPr lang="en-US">
                <a:ea typeface="+mj-ea"/>
                <a:cs typeface="+mj-cs"/>
              </a:rPr>
              <a:t>A 95% Confidence Interval...</a:t>
            </a:r>
          </a:p>
        </p:txBody>
      </p:sp>
      <p:sp>
        <p:nvSpPr>
          <p:cNvPr id="25603" name="Rectangle 3">
            <a:extLst>
              <a:ext uri="{FF2B5EF4-FFF2-40B4-BE49-F238E27FC236}">
                <a16:creationId xmlns:a16="http://schemas.microsoft.com/office/drawing/2014/main" id="{8577BA47-E378-4450-AE26-517A9B1F5CB8}"/>
              </a:ext>
            </a:extLst>
          </p:cNvPr>
          <p:cNvSpPr>
            <a:spLocks noGrp="1" noChangeArrowheads="1"/>
          </p:cNvSpPr>
          <p:nvPr>
            <p:ph type="body" idx="1"/>
          </p:nvPr>
        </p:nvSpPr>
        <p:spPr/>
        <p:txBody>
          <a:bodyPr/>
          <a:lstStyle/>
          <a:p>
            <a:pPr>
              <a:buNone/>
              <a:tabLst>
                <a:tab pos="321936" algn="l"/>
              </a:tabLst>
              <a:defRPr/>
            </a:pPr>
            <a:endParaRPr lang="en-US" sz="1000"/>
          </a:p>
          <a:p>
            <a:pPr>
              <a:tabLst>
                <a:tab pos="321936" algn="l"/>
              </a:tabLst>
              <a:defRPr/>
            </a:pPr>
            <a:endParaRPr lang="en-US" sz="4445">
              <a:sym typeface="Symbol" charset="0"/>
            </a:endParaRPr>
          </a:p>
        </p:txBody>
      </p:sp>
      <p:sp>
        <p:nvSpPr>
          <p:cNvPr id="25605" name="Rectangle 5">
            <a:extLst>
              <a:ext uri="{FF2B5EF4-FFF2-40B4-BE49-F238E27FC236}">
                <a16:creationId xmlns:a16="http://schemas.microsoft.com/office/drawing/2014/main" id="{4C954AA6-8E1F-48A5-9888-5060C9D386DE}"/>
              </a:ext>
            </a:extLst>
          </p:cNvPr>
          <p:cNvSpPr>
            <a:spLocks noChangeArrowheads="1"/>
          </p:cNvSpPr>
          <p:nvPr/>
        </p:nvSpPr>
        <p:spPr bwMode="auto">
          <a:xfrm>
            <a:off x="1174750" y="2464153"/>
            <a:ext cx="6758341" cy="21334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defRPr/>
            </a:pPr>
            <a:r>
              <a:rPr lang="en-US" sz="2800" dirty="0">
                <a:latin typeface="Geneva" charset="0"/>
                <a:ea typeface="ＭＳ Ｐゴシック" charset="0"/>
              </a:rPr>
              <a:t>...Has a 0.95 probability of containing the population mean</a:t>
            </a:r>
          </a:p>
        </p:txBody>
      </p:sp>
      <p:graphicFrame>
        <p:nvGraphicFramePr>
          <p:cNvPr id="23556" name="Object 6">
            <a:extLst>
              <a:ext uri="{FF2B5EF4-FFF2-40B4-BE49-F238E27FC236}">
                <a16:creationId xmlns:a16="http://schemas.microsoft.com/office/drawing/2014/main" id="{2FBFE889-DD5A-4A0C-8310-6327ACC2CA45}"/>
              </a:ext>
            </a:extLst>
          </p:cNvPr>
          <p:cNvGraphicFramePr>
            <a:graphicFrameLocks noChangeAspect="1"/>
          </p:cNvGraphicFramePr>
          <p:nvPr/>
        </p:nvGraphicFramePr>
        <p:xfrm>
          <a:off x="7393341" y="4047244"/>
          <a:ext cx="1024819" cy="2057576"/>
        </p:xfrm>
        <a:graphic>
          <a:graphicData uri="http://schemas.openxmlformats.org/presentationml/2006/ole">
            <mc:AlternateContent xmlns:mc="http://schemas.openxmlformats.org/markup-compatibility/2006">
              <mc:Choice xmlns:v="urn:schemas-microsoft-com:vml" Requires="v">
                <p:oleObj spid="_x0000_s7172" r:id="rId4" imgW="1866900" imgH="4013200" progId="MS_ClipArt_Gallery">
                  <p:embed/>
                </p:oleObj>
              </mc:Choice>
              <mc:Fallback>
                <p:oleObj r:id="rId4" imgW="1866900" imgH="4013200" progId="MS_ClipArt_Gallery">
                  <p:embed/>
                  <p:pic>
                    <p:nvPicPr>
                      <p:cNvPr id="23556" name="Object 6">
                        <a:extLst>
                          <a:ext uri="{FF2B5EF4-FFF2-40B4-BE49-F238E27FC236}">
                            <a16:creationId xmlns:a16="http://schemas.microsoft.com/office/drawing/2014/main" id="{2FBFE889-DD5A-4A0C-8310-6327ACC2C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341" y="4047244"/>
                        <a:ext cx="1024819" cy="2057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advTm="11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07F2D13-E45F-4DCF-BE99-C7AD0268985F}"/>
              </a:ext>
            </a:extLst>
          </p:cNvPr>
          <p:cNvSpPr>
            <a:spLocks noGrp="1" noChangeArrowheads="1"/>
          </p:cNvSpPr>
          <p:nvPr>
            <p:ph type="title"/>
          </p:nvPr>
        </p:nvSpPr>
        <p:spPr>
          <a:xfrm>
            <a:off x="685272" y="721431"/>
            <a:ext cx="7773458" cy="1016000"/>
          </a:xfrm>
        </p:spPr>
        <p:txBody>
          <a:bodyPr/>
          <a:lstStyle/>
          <a:p>
            <a:pPr eaLnBrk="1" hangingPunct="1">
              <a:defRPr/>
            </a:pPr>
            <a:r>
              <a:rPr lang="en-US">
                <a:ea typeface="+mj-ea"/>
                <a:cs typeface="+mj-cs"/>
              </a:rPr>
              <a:t>A 95% Confidence Interval...</a:t>
            </a:r>
          </a:p>
        </p:txBody>
      </p:sp>
      <p:sp>
        <p:nvSpPr>
          <p:cNvPr id="50179" name="Rectangle 3">
            <a:extLst>
              <a:ext uri="{FF2B5EF4-FFF2-40B4-BE49-F238E27FC236}">
                <a16:creationId xmlns:a16="http://schemas.microsoft.com/office/drawing/2014/main" id="{BC74A0F7-1BFC-4AAD-A4C6-C6EB7F6CB7FF}"/>
              </a:ext>
            </a:extLst>
          </p:cNvPr>
          <p:cNvSpPr>
            <a:spLocks noGrp="1" noChangeArrowheads="1"/>
          </p:cNvSpPr>
          <p:nvPr>
            <p:ph type="body" idx="1"/>
          </p:nvPr>
        </p:nvSpPr>
        <p:spPr/>
        <p:txBody>
          <a:bodyPr/>
          <a:lstStyle/>
          <a:p>
            <a:pPr>
              <a:buNone/>
              <a:tabLst>
                <a:tab pos="321936" algn="l"/>
              </a:tabLst>
              <a:defRPr/>
            </a:pPr>
            <a:endParaRPr lang="en-US" sz="1000"/>
          </a:p>
          <a:p>
            <a:pPr>
              <a:tabLst>
                <a:tab pos="321936" algn="l"/>
              </a:tabLst>
              <a:defRPr/>
            </a:pPr>
            <a:endParaRPr lang="en-US" sz="4445">
              <a:sym typeface="Symbol" charset="0"/>
            </a:endParaRPr>
          </a:p>
        </p:txBody>
      </p:sp>
      <p:sp>
        <p:nvSpPr>
          <p:cNvPr id="50180" name="Rectangle 4">
            <a:extLst>
              <a:ext uri="{FF2B5EF4-FFF2-40B4-BE49-F238E27FC236}">
                <a16:creationId xmlns:a16="http://schemas.microsoft.com/office/drawing/2014/main" id="{97CFB101-2454-44E9-801E-6F9B97D6DF0F}"/>
              </a:ext>
            </a:extLst>
          </p:cNvPr>
          <p:cNvSpPr>
            <a:spLocks noChangeArrowheads="1"/>
          </p:cNvSpPr>
          <p:nvPr/>
        </p:nvSpPr>
        <p:spPr bwMode="auto">
          <a:xfrm>
            <a:off x="1447800" y="1798373"/>
            <a:ext cx="6758341" cy="21334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defRPr/>
            </a:pPr>
            <a:r>
              <a:rPr lang="en-US" sz="2800" dirty="0">
                <a:latin typeface="Geneva" charset="0"/>
                <a:ea typeface="ＭＳ Ｐゴシック" charset="0"/>
              </a:rPr>
              <a:t>...Has a 0.95 probability of containing the population mean</a:t>
            </a:r>
          </a:p>
        </p:txBody>
      </p:sp>
      <p:graphicFrame>
        <p:nvGraphicFramePr>
          <p:cNvPr id="25604" name="Object 5">
            <a:extLst>
              <a:ext uri="{FF2B5EF4-FFF2-40B4-BE49-F238E27FC236}">
                <a16:creationId xmlns:a16="http://schemas.microsoft.com/office/drawing/2014/main" id="{48B7BDF2-65D5-4B23-8878-A768702A6AF9}"/>
              </a:ext>
            </a:extLst>
          </p:cNvPr>
          <p:cNvGraphicFramePr>
            <a:graphicFrameLocks noChangeAspect="1"/>
          </p:cNvGraphicFramePr>
          <p:nvPr/>
        </p:nvGraphicFramePr>
        <p:xfrm>
          <a:off x="7393341" y="4047244"/>
          <a:ext cx="1024819" cy="2057576"/>
        </p:xfrm>
        <a:graphic>
          <a:graphicData uri="http://schemas.openxmlformats.org/presentationml/2006/ole">
            <mc:AlternateContent xmlns:mc="http://schemas.openxmlformats.org/markup-compatibility/2006">
              <mc:Choice xmlns:v="urn:schemas-microsoft-com:vml" Requires="v">
                <p:oleObj spid="_x0000_s8196" r:id="rId4" imgW="1866900" imgH="4013200" progId="MS_ClipArt_Gallery">
                  <p:embed/>
                </p:oleObj>
              </mc:Choice>
              <mc:Fallback>
                <p:oleObj r:id="rId4" imgW="1866900" imgH="4013200" progId="MS_ClipArt_Gallery">
                  <p:embed/>
                  <p:pic>
                    <p:nvPicPr>
                      <p:cNvPr id="25604" name="Object 5">
                        <a:extLst>
                          <a:ext uri="{FF2B5EF4-FFF2-40B4-BE49-F238E27FC236}">
                            <a16:creationId xmlns:a16="http://schemas.microsoft.com/office/drawing/2014/main" id="{48B7BDF2-65D5-4B23-8878-A768702A6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341" y="4047244"/>
                        <a:ext cx="1024819" cy="2057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05" name="WordArt 7">
            <a:extLst>
              <a:ext uri="{FF2B5EF4-FFF2-40B4-BE49-F238E27FC236}">
                <a16:creationId xmlns:a16="http://schemas.microsoft.com/office/drawing/2014/main" id="{72DC31BD-11C2-4D25-9BBE-39A8F4AC1A38}"/>
              </a:ext>
            </a:extLst>
          </p:cNvPr>
          <p:cNvSpPr>
            <a:spLocks noChangeArrowheads="1" noChangeShapeType="1" noTextEdit="1"/>
          </p:cNvSpPr>
          <p:nvPr/>
        </p:nvSpPr>
        <p:spPr bwMode="auto">
          <a:xfrm>
            <a:off x="2286000" y="3810000"/>
            <a:ext cx="3665361" cy="1868840"/>
          </a:xfrm>
          <a:prstGeom prst="rect">
            <a:avLst/>
          </a:prstGeom>
        </p:spPr>
        <p:txBody>
          <a:bodyPr wrap="none" fromWordArt="1">
            <a:prstTxWarp prst="textCascadeUp">
              <a:avLst>
                <a:gd name="adj" fmla="val 44444"/>
              </a:avLst>
            </a:prstTxWarp>
            <a:scene3d>
              <a:camera prst="legacyPerspectiveFront">
                <a:rot lat="20519995" lon="1080000" rev="0"/>
              </a:camera>
              <a:lightRig rig="legacyHarsh2" dir="b"/>
            </a:scene3d>
            <a:sp3d extrusionH="430200" prstMaterial="legacyMatte">
              <a:extrusionClr>
                <a:srgbClr val="FF6600"/>
              </a:extrusionClr>
              <a:contourClr>
                <a:srgbClr val="FFE701"/>
              </a:contourClr>
            </a:sp3d>
          </a:bodyPr>
          <a:lstStyle/>
          <a:p>
            <a:pPr algn="ctr"/>
            <a:r>
              <a:rPr lang="en-US" sz="5000" kern="10" dirty="0">
                <a:ln w="9525">
                  <a:round/>
                  <a:headEnd/>
                  <a:tailEnd/>
                </a:ln>
                <a:gradFill rotWithShape="1">
                  <a:gsLst>
                    <a:gs pos="0">
                      <a:srgbClr val="FFE701"/>
                    </a:gs>
                    <a:gs pos="100000">
                      <a:srgbClr val="FE3E02"/>
                    </a:gs>
                  </a:gsLst>
                  <a:lin ang="5400000" scaled="1"/>
                </a:gradFill>
                <a:latin typeface="Impact" panose="020B0806030902050204" pitchFamily="34" charset="0"/>
              </a:rPr>
              <a:t>Too simple!</a:t>
            </a:r>
          </a:p>
        </p:txBody>
      </p:sp>
    </p:spTree>
  </p:cSld>
  <p:clrMapOvr>
    <a:masterClrMapping/>
  </p:clrMapOvr>
  <p:transition advTm="11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AF85708-7D38-490D-87C7-A035440EB503}"/>
              </a:ext>
            </a:extLst>
          </p:cNvPr>
          <p:cNvSpPr>
            <a:spLocks noGrp="1" noChangeArrowheads="1"/>
          </p:cNvSpPr>
          <p:nvPr>
            <p:ph type="title"/>
          </p:nvPr>
        </p:nvSpPr>
        <p:spPr>
          <a:xfrm>
            <a:off x="685272" y="721431"/>
            <a:ext cx="7773458" cy="1016000"/>
          </a:xfrm>
        </p:spPr>
        <p:txBody>
          <a:bodyPr/>
          <a:lstStyle/>
          <a:p>
            <a:pPr eaLnBrk="1" hangingPunct="1">
              <a:defRPr/>
            </a:pPr>
            <a:r>
              <a:rPr lang="en-US">
                <a:ea typeface="+mj-ea"/>
                <a:cs typeface="+mj-cs"/>
              </a:rPr>
              <a:t>More Problems!</a:t>
            </a:r>
          </a:p>
        </p:txBody>
      </p:sp>
      <p:sp>
        <p:nvSpPr>
          <p:cNvPr id="54275" name="Rectangle 3">
            <a:extLst>
              <a:ext uri="{FF2B5EF4-FFF2-40B4-BE49-F238E27FC236}">
                <a16:creationId xmlns:a16="http://schemas.microsoft.com/office/drawing/2014/main" id="{3C3D2865-08AD-4FC9-9089-FEC053EB89A3}"/>
              </a:ext>
            </a:extLst>
          </p:cNvPr>
          <p:cNvSpPr>
            <a:spLocks noGrp="1" noChangeArrowheads="1"/>
          </p:cNvSpPr>
          <p:nvPr>
            <p:ph type="body" idx="1"/>
          </p:nvPr>
        </p:nvSpPr>
        <p:spPr/>
        <p:txBody>
          <a:bodyPr/>
          <a:lstStyle/>
          <a:p>
            <a:pPr>
              <a:buNone/>
              <a:tabLst>
                <a:tab pos="321936" algn="l"/>
              </a:tabLst>
              <a:defRPr/>
            </a:pPr>
            <a:endParaRPr lang="en-US" sz="1000"/>
          </a:p>
          <a:p>
            <a:pPr>
              <a:tabLst>
                <a:tab pos="321936" algn="l"/>
              </a:tabLst>
              <a:defRPr/>
            </a:pPr>
            <a:endParaRPr lang="en-US" sz="4445">
              <a:sym typeface="Symbol" charset="0"/>
            </a:endParaRPr>
          </a:p>
        </p:txBody>
      </p:sp>
      <p:sp>
        <p:nvSpPr>
          <p:cNvPr id="54276" name="Rectangle 4">
            <a:extLst>
              <a:ext uri="{FF2B5EF4-FFF2-40B4-BE49-F238E27FC236}">
                <a16:creationId xmlns:a16="http://schemas.microsoft.com/office/drawing/2014/main" id="{BCEEB923-7DC5-407A-834E-9DA25B0E2DA6}"/>
              </a:ext>
            </a:extLst>
          </p:cNvPr>
          <p:cNvSpPr>
            <a:spLocks noChangeArrowheads="1"/>
          </p:cNvSpPr>
          <p:nvPr/>
        </p:nvSpPr>
        <p:spPr bwMode="auto">
          <a:xfrm>
            <a:off x="521230" y="2464153"/>
            <a:ext cx="8101542" cy="25056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r>
              <a:rPr lang="en-US" sz="2400" dirty="0">
                <a:latin typeface="Geneva" charset="0"/>
                <a:ea typeface="ＭＳ Ｐゴシック" charset="0"/>
              </a:rPr>
              <a:t>Multiple ways to compute a 95% confidence interval</a:t>
            </a:r>
          </a:p>
          <a:p>
            <a:pPr marL="299885" indent="-299885" defTabSz="798224">
              <a:spcBef>
                <a:spcPct val="20000"/>
              </a:spcBef>
              <a:buClr>
                <a:schemeClr val="hlink"/>
              </a:buClr>
              <a:buFontTx/>
              <a:buChar char="•"/>
              <a:defRPr/>
            </a:pPr>
            <a:endParaRPr lang="en-US" sz="2400" dirty="0">
              <a:latin typeface="Geneva" charset="0"/>
              <a:ea typeface="ＭＳ Ｐゴシック" charset="0"/>
            </a:endParaRPr>
          </a:p>
          <a:p>
            <a:pPr marL="299885" indent="-299885" defTabSz="798224">
              <a:spcBef>
                <a:spcPct val="20000"/>
              </a:spcBef>
              <a:buClr>
                <a:schemeClr val="hlink"/>
              </a:buClr>
              <a:buFontTx/>
              <a:buChar char="•"/>
              <a:defRPr/>
            </a:pPr>
            <a:r>
              <a:rPr lang="en-US" sz="2400" dirty="0">
                <a:latin typeface="Geneva" charset="0"/>
                <a:ea typeface="ＭＳ Ｐゴシック" charset="0"/>
              </a:rPr>
              <a:t>Which procedure is best?</a:t>
            </a:r>
            <a:endParaRPr lang="en-US" sz="2400" dirty="0">
              <a:latin typeface="CourierNewPSMT" charset="0"/>
              <a:ea typeface="ＭＳ Ｐゴシック" charset="0"/>
            </a:endParaRPr>
          </a:p>
        </p:txBody>
      </p:sp>
    </p:spTree>
  </p:cSld>
  <p:clrMapOvr>
    <a:masterClrMapping/>
  </p:clrMapOvr>
  <p:transition advTm="20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a:extLst>
              <a:ext uri="{FF2B5EF4-FFF2-40B4-BE49-F238E27FC236}">
                <a16:creationId xmlns:a16="http://schemas.microsoft.com/office/drawing/2014/main" id="{D7A43593-DE67-4882-A898-5BAF80E78CA0}"/>
              </a:ext>
            </a:extLst>
          </p:cNvPr>
          <p:cNvSpPr>
            <a:spLocks noGrp="1" noChangeArrowheads="1"/>
          </p:cNvSpPr>
          <p:nvPr>
            <p:ph type="title"/>
          </p:nvPr>
        </p:nvSpPr>
        <p:spPr>
          <a:xfrm>
            <a:off x="685272" y="721431"/>
            <a:ext cx="7773458" cy="1016000"/>
          </a:xfrm>
        </p:spPr>
        <p:txBody>
          <a:bodyPr/>
          <a:lstStyle/>
          <a:p>
            <a:pPr eaLnBrk="1" hangingPunct="1">
              <a:defRPr/>
            </a:pPr>
            <a:r>
              <a:rPr lang="en-US">
                <a:ea typeface="+mj-ea"/>
                <a:cs typeface="+mj-cs"/>
              </a:rPr>
              <a:t>Benefits of Standard Method</a:t>
            </a:r>
          </a:p>
        </p:txBody>
      </p:sp>
      <p:sp>
        <p:nvSpPr>
          <p:cNvPr id="7191" name="Rectangle 23">
            <a:extLst>
              <a:ext uri="{FF2B5EF4-FFF2-40B4-BE49-F238E27FC236}">
                <a16:creationId xmlns:a16="http://schemas.microsoft.com/office/drawing/2014/main" id="{D7723774-13D3-4A46-AD81-EA072765CE4B}"/>
              </a:ext>
            </a:extLst>
          </p:cNvPr>
          <p:cNvSpPr>
            <a:spLocks noChangeArrowheads="1"/>
          </p:cNvSpPr>
          <p:nvPr/>
        </p:nvSpPr>
        <p:spPr bwMode="auto">
          <a:xfrm>
            <a:off x="521230" y="2074333"/>
            <a:ext cx="8622770" cy="13546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defRPr/>
            </a:pPr>
            <a:r>
              <a:rPr lang="en-US" sz="2400" dirty="0">
                <a:latin typeface="Geneva" charset="0"/>
                <a:ea typeface="ＭＳ Ｐゴシック" charset="0"/>
              </a:rPr>
              <a:t>1. Each interval is symmetric about the point estimate</a:t>
            </a:r>
          </a:p>
        </p:txBody>
      </p:sp>
      <p:sp>
        <p:nvSpPr>
          <p:cNvPr id="7192" name="Rectangle 24">
            <a:extLst>
              <a:ext uri="{FF2B5EF4-FFF2-40B4-BE49-F238E27FC236}">
                <a16:creationId xmlns:a16="http://schemas.microsoft.com/office/drawing/2014/main" id="{24462257-2F48-49EF-9FC0-31F3FA2D9052}"/>
              </a:ext>
            </a:extLst>
          </p:cNvPr>
          <p:cNvSpPr>
            <a:spLocks noGrp="1" noChangeArrowheads="1"/>
          </p:cNvSpPr>
          <p:nvPr>
            <p:ph type="body" idx="1"/>
          </p:nvPr>
        </p:nvSpPr>
        <p:spPr>
          <a:xfrm>
            <a:off x="911930" y="3734757"/>
            <a:ext cx="7320139" cy="559153"/>
          </a:xfrm>
        </p:spPr>
        <p:txBody>
          <a:bodyPr>
            <a:normAutofit lnSpcReduction="10000"/>
          </a:bodyPr>
          <a:lstStyle/>
          <a:p>
            <a:pPr algn="ctr" eaLnBrk="1" hangingPunct="1">
              <a:buFontTx/>
              <a:buNone/>
              <a:defRPr/>
            </a:pPr>
            <a:r>
              <a:rPr lang="en-US" dirty="0">
                <a:latin typeface="CourierNewPSMT" charset="0"/>
                <a:ea typeface="+mn-ea"/>
                <a:cs typeface="+mn-cs"/>
              </a:rPr>
              <a:t>72.85	     </a:t>
            </a:r>
            <a:r>
              <a:rPr lang="en-US" dirty="0">
                <a:latin typeface="CourierNewPSMT" charset="0"/>
              </a:rPr>
              <a:t>90      </a:t>
            </a:r>
            <a:r>
              <a:rPr lang="en-US" dirty="0">
                <a:latin typeface="CourierNewPSMT" charset="0"/>
                <a:ea typeface="+mn-ea"/>
                <a:cs typeface="+mn-cs"/>
              </a:rPr>
              <a:t>107.15</a:t>
            </a:r>
          </a:p>
        </p:txBody>
      </p:sp>
      <p:sp>
        <p:nvSpPr>
          <p:cNvPr id="7194" name="Line 26">
            <a:extLst>
              <a:ext uri="{FF2B5EF4-FFF2-40B4-BE49-F238E27FC236}">
                <a16:creationId xmlns:a16="http://schemas.microsoft.com/office/drawing/2014/main" id="{8D78B919-53AF-41D4-9312-E217076483CD}"/>
              </a:ext>
            </a:extLst>
          </p:cNvPr>
          <p:cNvSpPr>
            <a:spLocks noChangeShapeType="1"/>
          </p:cNvSpPr>
          <p:nvPr/>
        </p:nvSpPr>
        <p:spPr bwMode="auto">
          <a:xfrm>
            <a:off x="2304521" y="4326819"/>
            <a:ext cx="188647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7195" name="Line 27">
            <a:extLst>
              <a:ext uri="{FF2B5EF4-FFF2-40B4-BE49-F238E27FC236}">
                <a16:creationId xmlns:a16="http://schemas.microsoft.com/office/drawing/2014/main" id="{B2224039-E6F3-4B7D-BE50-86286F5F0A30}"/>
              </a:ext>
            </a:extLst>
          </p:cNvPr>
          <p:cNvSpPr>
            <a:spLocks noChangeShapeType="1"/>
          </p:cNvSpPr>
          <p:nvPr/>
        </p:nvSpPr>
        <p:spPr bwMode="auto">
          <a:xfrm>
            <a:off x="4862160" y="4326819"/>
            <a:ext cx="1887361"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7197" name="Rectangle 29">
            <a:extLst>
              <a:ext uri="{FF2B5EF4-FFF2-40B4-BE49-F238E27FC236}">
                <a16:creationId xmlns:a16="http://schemas.microsoft.com/office/drawing/2014/main" id="{C54EE2A7-D40C-4501-91DC-B7D1A09B3199}"/>
              </a:ext>
            </a:extLst>
          </p:cNvPr>
          <p:cNvSpPr>
            <a:spLocks noChangeArrowheads="1"/>
          </p:cNvSpPr>
          <p:nvPr/>
        </p:nvSpPr>
        <p:spPr bwMode="auto">
          <a:xfrm>
            <a:off x="2218091" y="4868333"/>
            <a:ext cx="2113139" cy="5759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algn="ctr" defTabSz="798224">
              <a:spcBef>
                <a:spcPct val="20000"/>
              </a:spcBef>
              <a:buClr>
                <a:schemeClr val="hlink"/>
              </a:buClr>
              <a:defRPr/>
            </a:pPr>
            <a:r>
              <a:rPr lang="en-US" sz="1000">
                <a:solidFill>
                  <a:srgbClr val="0000FF"/>
                </a:solidFill>
                <a:latin typeface="CourierNewPSMT" charset="0"/>
                <a:ea typeface="ＭＳ Ｐゴシック" charset="0"/>
              </a:rPr>
              <a:t>17.15</a:t>
            </a:r>
            <a:endParaRPr lang="en-US" sz="1000">
              <a:latin typeface="Geneva" charset="0"/>
              <a:ea typeface="ＭＳ Ｐゴシック" charset="0"/>
            </a:endParaRPr>
          </a:p>
        </p:txBody>
      </p:sp>
      <p:sp>
        <p:nvSpPr>
          <p:cNvPr id="7198" name="AutoShape 30">
            <a:extLst>
              <a:ext uri="{FF2B5EF4-FFF2-40B4-BE49-F238E27FC236}">
                <a16:creationId xmlns:a16="http://schemas.microsoft.com/office/drawing/2014/main" id="{7710980B-2828-497A-876C-692ADD341FC6}"/>
              </a:ext>
            </a:extLst>
          </p:cNvPr>
          <p:cNvSpPr>
            <a:spLocks/>
          </p:cNvSpPr>
          <p:nvPr/>
        </p:nvSpPr>
        <p:spPr bwMode="auto">
          <a:xfrm rot="16200000">
            <a:off x="3122966" y="3815292"/>
            <a:ext cx="304271" cy="1868841"/>
          </a:xfrm>
          <a:prstGeom prst="leftBrace">
            <a:avLst>
              <a:gd name="adj1" fmla="val 47685"/>
              <a:gd name="adj2" fmla="val 50000"/>
            </a:avLst>
          </a:prstGeom>
          <a:noFill/>
          <a:ln w="15875">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
        <p:nvSpPr>
          <p:cNvPr id="7199" name="Rectangle 31">
            <a:extLst>
              <a:ext uri="{FF2B5EF4-FFF2-40B4-BE49-F238E27FC236}">
                <a16:creationId xmlns:a16="http://schemas.microsoft.com/office/drawing/2014/main" id="{4EBC70EC-B669-48DD-B848-1C132DBB47B0}"/>
              </a:ext>
            </a:extLst>
          </p:cNvPr>
          <p:cNvSpPr>
            <a:spLocks noChangeArrowheads="1"/>
          </p:cNvSpPr>
          <p:nvPr/>
        </p:nvSpPr>
        <p:spPr bwMode="auto">
          <a:xfrm>
            <a:off x="4758091" y="4868333"/>
            <a:ext cx="2113139" cy="5759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algn="ctr" defTabSz="798224">
              <a:spcBef>
                <a:spcPct val="20000"/>
              </a:spcBef>
              <a:buClr>
                <a:schemeClr val="hlink"/>
              </a:buClr>
              <a:defRPr/>
            </a:pPr>
            <a:r>
              <a:rPr lang="en-US" sz="1000">
                <a:solidFill>
                  <a:srgbClr val="0000FF"/>
                </a:solidFill>
                <a:latin typeface="CourierNewPSMT" charset="0"/>
                <a:ea typeface="ＭＳ Ｐゴシック" charset="0"/>
              </a:rPr>
              <a:t>17.15</a:t>
            </a:r>
            <a:endParaRPr lang="en-US" sz="1000">
              <a:latin typeface="Geneva" charset="0"/>
              <a:ea typeface="ＭＳ Ｐゴシック" charset="0"/>
            </a:endParaRPr>
          </a:p>
        </p:txBody>
      </p:sp>
      <p:sp>
        <p:nvSpPr>
          <p:cNvPr id="7200" name="AutoShape 32">
            <a:extLst>
              <a:ext uri="{FF2B5EF4-FFF2-40B4-BE49-F238E27FC236}">
                <a16:creationId xmlns:a16="http://schemas.microsoft.com/office/drawing/2014/main" id="{532C2272-7F9D-4EE8-A1B2-DA1E665702C8}"/>
              </a:ext>
            </a:extLst>
          </p:cNvPr>
          <p:cNvSpPr>
            <a:spLocks/>
          </p:cNvSpPr>
          <p:nvPr/>
        </p:nvSpPr>
        <p:spPr bwMode="auto">
          <a:xfrm rot="16200000">
            <a:off x="5662966" y="3815292"/>
            <a:ext cx="304271" cy="1868841"/>
          </a:xfrm>
          <a:prstGeom prst="leftBrace">
            <a:avLst>
              <a:gd name="adj1" fmla="val 47685"/>
              <a:gd name="adj2" fmla="val 50000"/>
            </a:avLst>
          </a:prstGeom>
          <a:noFill/>
          <a:ln w="15875">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27000" tIns="63500" rIns="127000" bIns="63500" anchor="ctr"/>
          <a:lstStyle/>
          <a:p>
            <a:pPr>
              <a:defRPr/>
            </a:pPr>
            <a:endParaRPr lang="en-US" sz="1000">
              <a:latin typeface="Times New Roman" charset="0"/>
              <a:ea typeface="ＭＳ Ｐゴシック" charset="0"/>
            </a:endParaRPr>
          </a:p>
        </p:txBody>
      </p:sp>
    </p:spTree>
  </p:cSld>
  <p:clrMapOvr>
    <a:masterClrMapping/>
  </p:clrMapOvr>
  <p:transition advTm="41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71547FF-299B-423B-B2E5-287DBF21F7D5}"/>
              </a:ext>
            </a:extLst>
          </p:cNvPr>
          <p:cNvSpPr>
            <a:spLocks noGrp="1" noChangeArrowheads="1"/>
          </p:cNvSpPr>
          <p:nvPr>
            <p:ph type="title"/>
          </p:nvPr>
        </p:nvSpPr>
        <p:spPr>
          <a:xfrm>
            <a:off x="685272" y="721431"/>
            <a:ext cx="7773458" cy="1016000"/>
          </a:xfrm>
        </p:spPr>
        <p:txBody>
          <a:bodyPr>
            <a:normAutofit fontScale="90000"/>
          </a:bodyPr>
          <a:lstStyle/>
          <a:p>
            <a:pPr eaLnBrk="1" hangingPunct="1">
              <a:defRPr/>
            </a:pPr>
            <a:r>
              <a:rPr lang="en-US">
                <a:ea typeface="+mj-ea"/>
                <a:cs typeface="+mj-cs"/>
              </a:rPr>
              <a:t>Confidence Intervals and Probability</a:t>
            </a:r>
          </a:p>
        </p:txBody>
      </p:sp>
      <p:sp>
        <p:nvSpPr>
          <p:cNvPr id="21511" name="Rectangle 7">
            <a:extLst>
              <a:ext uri="{FF2B5EF4-FFF2-40B4-BE49-F238E27FC236}">
                <a16:creationId xmlns:a16="http://schemas.microsoft.com/office/drawing/2014/main" id="{EAF35F29-3758-4427-B256-8A83F993E3C9}"/>
              </a:ext>
            </a:extLst>
          </p:cNvPr>
          <p:cNvSpPr>
            <a:spLocks noChangeArrowheads="1"/>
          </p:cNvSpPr>
          <p:nvPr/>
        </p:nvSpPr>
        <p:spPr bwMode="auto">
          <a:xfrm>
            <a:off x="485070" y="2464153"/>
            <a:ext cx="8173861" cy="32508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r>
              <a:rPr lang="en-US" sz="2800" dirty="0">
                <a:latin typeface="Geneva" charset="0"/>
                <a:ea typeface="ＭＳ Ｐゴシック" charset="0"/>
              </a:rPr>
              <a:t>Probability can be subjective</a:t>
            </a:r>
          </a:p>
          <a:p>
            <a:pPr marL="299885" indent="-299885" defTabSz="798224">
              <a:spcBef>
                <a:spcPct val="20000"/>
              </a:spcBef>
              <a:buClr>
                <a:schemeClr val="hlink"/>
              </a:buClr>
              <a:buFontTx/>
              <a:buChar char="•"/>
              <a:defRPr/>
            </a:pPr>
            <a:endParaRPr lang="en-US" sz="2800" dirty="0">
              <a:latin typeface="Geneva" charset="0"/>
              <a:ea typeface="ＭＳ Ｐゴシック" charset="0"/>
            </a:endParaRPr>
          </a:p>
          <a:p>
            <a:pPr marL="299885" indent="-299885" defTabSz="798224">
              <a:spcBef>
                <a:spcPct val="20000"/>
              </a:spcBef>
              <a:buClr>
                <a:schemeClr val="hlink"/>
              </a:buClr>
              <a:buFontTx/>
              <a:buChar char="•"/>
              <a:defRPr/>
            </a:pPr>
            <a:r>
              <a:rPr lang="en-US" sz="2800" dirty="0">
                <a:latin typeface="Geneva" charset="0"/>
                <a:ea typeface="ＭＳ Ｐゴシック" charset="0"/>
              </a:rPr>
              <a:t>It is sensible to adopt a subjective probability of 0.95 that a 95% confidence interval contains the population parameter</a:t>
            </a:r>
          </a:p>
        </p:txBody>
      </p:sp>
    </p:spTree>
  </p:cSld>
  <p:clrMapOvr>
    <a:masterClrMapping/>
  </p:clrMapOvr>
  <p:transition advTm="22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2956A85C-D701-48FC-A8E3-AD70CBD9D4E7}"/>
              </a:ext>
            </a:extLst>
          </p:cNvPr>
          <p:cNvSpPr>
            <a:spLocks noChangeArrowheads="1"/>
          </p:cNvSpPr>
          <p:nvPr/>
        </p:nvSpPr>
        <p:spPr bwMode="auto">
          <a:xfrm>
            <a:off x="1098021" y="2480910"/>
            <a:ext cx="7429500" cy="32508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9817" tIns="39908" rIns="79817" bIns="39908"/>
          <a:lstStyle/>
          <a:p>
            <a:pPr marL="299885" indent="-299885" defTabSz="798224">
              <a:spcBef>
                <a:spcPct val="20000"/>
              </a:spcBef>
              <a:buClr>
                <a:schemeClr val="hlink"/>
              </a:buClr>
              <a:buFontTx/>
              <a:buChar char="•"/>
              <a:defRPr/>
            </a:pPr>
            <a:endParaRPr lang="en-US" sz="1000">
              <a:latin typeface="Geneva" charset="0"/>
              <a:ea typeface="ＭＳ Ｐゴシック" charset="0"/>
            </a:endParaRPr>
          </a:p>
        </p:txBody>
      </p:sp>
      <p:sp>
        <p:nvSpPr>
          <p:cNvPr id="58372" name="Rectangle 4">
            <a:extLst>
              <a:ext uri="{FF2B5EF4-FFF2-40B4-BE49-F238E27FC236}">
                <a16:creationId xmlns:a16="http://schemas.microsoft.com/office/drawing/2014/main" id="{291F42DA-2CF9-4E9F-83ED-47BEB1C2B400}"/>
              </a:ext>
            </a:extLst>
          </p:cNvPr>
          <p:cNvSpPr>
            <a:spLocks noGrp="1" noChangeArrowheads="1"/>
          </p:cNvSpPr>
          <p:nvPr>
            <p:ph type="title"/>
          </p:nvPr>
        </p:nvSpPr>
        <p:spPr>
          <a:xfrm>
            <a:off x="685272" y="721431"/>
            <a:ext cx="7773458" cy="1016000"/>
          </a:xfrm>
        </p:spPr>
        <p:txBody>
          <a:bodyPr/>
          <a:lstStyle/>
          <a:p>
            <a:pPr eaLnBrk="1" hangingPunct="1">
              <a:defRPr/>
            </a:pPr>
            <a:r>
              <a:rPr lang="en-US">
                <a:ea typeface="+mj-ea"/>
                <a:cs typeface="+mj-cs"/>
              </a:rPr>
              <a:t>Confidence Intervals</a:t>
            </a:r>
          </a:p>
        </p:txBody>
      </p:sp>
      <p:sp>
        <p:nvSpPr>
          <p:cNvPr id="58374" name="Rectangle 6">
            <a:extLst>
              <a:ext uri="{FF2B5EF4-FFF2-40B4-BE49-F238E27FC236}">
                <a16:creationId xmlns:a16="http://schemas.microsoft.com/office/drawing/2014/main" id="{B8BE34C8-5F3B-4DF0-BDD6-30668D3FF812}"/>
              </a:ext>
            </a:extLst>
          </p:cNvPr>
          <p:cNvSpPr>
            <a:spLocks noGrp="1" noChangeArrowheads="1"/>
          </p:cNvSpPr>
          <p:nvPr>
            <p:ph type="body" idx="1"/>
          </p:nvPr>
        </p:nvSpPr>
        <p:spPr/>
        <p:txBody>
          <a:bodyPr/>
          <a:lstStyle/>
          <a:p>
            <a:pPr eaLnBrk="1" hangingPunct="1"/>
            <a:r>
              <a:rPr lang="en-US" altLang="en-US"/>
              <a:t>Can be computed for various parameters</a:t>
            </a:r>
          </a:p>
          <a:p>
            <a:pPr lvl="1" eaLnBrk="1" hangingPunct="1"/>
            <a:r>
              <a:rPr lang="en-US" altLang="en-US"/>
              <a:t>Pearson</a:t>
            </a:r>
            <a:r>
              <a:rPr lang="ja-JP" altLang="en-US">
                <a:latin typeface="Arial" panose="020B0604020202020204" pitchFamily="34" charset="0"/>
              </a:rPr>
              <a:t>’</a:t>
            </a:r>
            <a:r>
              <a:rPr lang="en-US" altLang="ja-JP"/>
              <a:t>s r</a:t>
            </a:r>
          </a:p>
          <a:p>
            <a:pPr lvl="1" eaLnBrk="1" hangingPunct="1"/>
            <a:r>
              <a:rPr lang="en-US" altLang="en-US"/>
              <a:t>Difference between means</a:t>
            </a:r>
          </a:p>
          <a:p>
            <a:pPr lvl="1" eaLnBrk="1" hangingPunct="1">
              <a:buFontTx/>
              <a:buNone/>
            </a:pPr>
            <a:endParaRPr lang="en-US" altLang="en-US"/>
          </a:p>
        </p:txBody>
      </p:sp>
    </p:spTree>
  </p:cSld>
  <p:clrMapOvr>
    <a:masterClrMapping/>
  </p:clrMapOvr>
  <p:transition advTm="19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D2D0146-587D-49DF-BC6E-FD4F3CFF2F1D}"/>
              </a:ext>
            </a:extLst>
          </p:cNvPr>
          <p:cNvSpPr>
            <a:spLocks noGrp="1" noChangeArrowheads="1"/>
          </p:cNvSpPr>
          <p:nvPr>
            <p:ph type="title"/>
          </p:nvPr>
        </p:nvSpPr>
        <p:spPr/>
        <p:txBody>
          <a:bodyPr/>
          <a:lstStyle/>
          <a:p>
            <a:pPr eaLnBrk="1" hangingPunct="1"/>
            <a:r>
              <a:rPr lang="en-US" altLang="en-US"/>
              <a:t>Confidence Intervals</a:t>
            </a:r>
          </a:p>
        </p:txBody>
      </p:sp>
      <p:sp>
        <p:nvSpPr>
          <p:cNvPr id="7170" name="Rectangle 3">
            <a:extLst>
              <a:ext uri="{FF2B5EF4-FFF2-40B4-BE49-F238E27FC236}">
                <a16:creationId xmlns:a16="http://schemas.microsoft.com/office/drawing/2014/main" id="{DAABFA9A-5692-4EB5-BB40-9E350200998F}"/>
              </a:ext>
            </a:extLst>
          </p:cNvPr>
          <p:cNvSpPr>
            <a:spLocks noGrp="1" noChangeArrowheads="1"/>
          </p:cNvSpPr>
          <p:nvPr>
            <p:ph type="body" idx="1"/>
          </p:nvPr>
        </p:nvSpPr>
        <p:spPr/>
        <p:txBody>
          <a:bodyPr/>
          <a:lstStyle/>
          <a:p>
            <a:pPr eaLnBrk="1" hangingPunct="1">
              <a:lnSpc>
                <a:spcPct val="90000"/>
              </a:lnSpc>
            </a:pPr>
            <a:endParaRPr lang="en-US" altLang="en-US"/>
          </a:p>
          <a:p>
            <a:pPr eaLnBrk="1" hangingPunct="1">
              <a:lnSpc>
                <a:spcPct val="90000"/>
              </a:lnSpc>
            </a:pPr>
            <a:endParaRPr lang="en-US" altLang="en-US"/>
          </a:p>
          <a:p>
            <a:pPr eaLnBrk="1" hangingPunct="1">
              <a:lnSpc>
                <a:spcPct val="90000"/>
              </a:lnSpc>
            </a:pPr>
            <a:endParaRPr lang="en-US" altLang="en-US"/>
          </a:p>
          <a:p>
            <a:pPr eaLnBrk="1" hangingPunct="1">
              <a:lnSpc>
                <a:spcPct val="90000"/>
              </a:lnSpc>
            </a:pPr>
            <a:endParaRPr lang="en-US" altLang="en-US"/>
          </a:p>
          <a:p>
            <a:pPr eaLnBrk="1" hangingPunct="1">
              <a:lnSpc>
                <a:spcPct val="90000"/>
              </a:lnSpc>
            </a:pPr>
            <a:r>
              <a:rPr lang="en-US" altLang="en-US"/>
              <a:t>A 95% confidence interval contains the parameter 95% of the time.</a:t>
            </a:r>
          </a:p>
        </p:txBody>
      </p:sp>
      <p:pic>
        <p:nvPicPr>
          <p:cNvPr id="7171" name="Picture 4">
            <a:extLst>
              <a:ext uri="{FF2B5EF4-FFF2-40B4-BE49-F238E27FC236}">
                <a16:creationId xmlns:a16="http://schemas.microsoft.com/office/drawing/2014/main" id="{43A3FE65-07CD-4656-ABDB-2F7843CF3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056" y="2345091"/>
            <a:ext cx="4557889"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9424"/>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t-distribution</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923308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4">
            <a:extLst>
              <a:ext uri="{FF2B5EF4-FFF2-40B4-BE49-F238E27FC236}">
                <a16:creationId xmlns:a16="http://schemas.microsoft.com/office/drawing/2014/main" id="{9D5F787B-073A-443B-BE84-49D029E444EF}"/>
              </a:ext>
            </a:extLst>
          </p:cNvPr>
          <p:cNvSpPr>
            <a:spLocks noGrp="1" noChangeArrowheads="1"/>
          </p:cNvSpPr>
          <p:nvPr>
            <p:ph type="title"/>
          </p:nvPr>
        </p:nvSpPr>
        <p:spPr/>
        <p:txBody>
          <a:bodyPr/>
          <a:lstStyle/>
          <a:p>
            <a:pPr eaLnBrk="1" hangingPunct="1"/>
            <a:r>
              <a:rPr lang="en-US" altLang="en-US"/>
              <a:t>The t Distribution</a:t>
            </a:r>
          </a:p>
        </p:txBody>
      </p:sp>
      <p:sp>
        <p:nvSpPr>
          <p:cNvPr id="3074" name="Rectangle 5">
            <a:extLst>
              <a:ext uri="{FF2B5EF4-FFF2-40B4-BE49-F238E27FC236}">
                <a16:creationId xmlns:a16="http://schemas.microsoft.com/office/drawing/2014/main" id="{2E5D8E24-5569-4ECB-9C81-EC0D390CCDAB}"/>
              </a:ext>
            </a:extLst>
          </p:cNvPr>
          <p:cNvSpPr>
            <a:spLocks noGrp="1" noChangeArrowheads="1"/>
          </p:cNvSpPr>
          <p:nvPr>
            <p:ph type="body" idx="1"/>
          </p:nvPr>
        </p:nvSpPr>
        <p:spPr>
          <a:xfrm>
            <a:off x="685272" y="2404181"/>
            <a:ext cx="7773458" cy="2489729"/>
          </a:xfrm>
        </p:spPr>
        <p:txBody>
          <a:bodyPr>
            <a:normAutofit lnSpcReduction="10000"/>
          </a:bodyPr>
          <a:lstStyle/>
          <a:p>
            <a:pPr eaLnBrk="1" hangingPunct="1"/>
            <a:r>
              <a:rPr lang="en-US" altLang="en-US"/>
              <a:t>Similar to normal distribution</a:t>
            </a:r>
          </a:p>
          <a:p>
            <a:pPr eaLnBrk="1" hangingPunct="1"/>
            <a:endParaRPr lang="en-US" altLang="en-US"/>
          </a:p>
          <a:p>
            <a:pPr eaLnBrk="1" hangingPunct="1"/>
            <a:r>
              <a:rPr lang="en-US" altLang="en-US"/>
              <a:t>Used when the standard deviation of the population is unknown</a:t>
            </a:r>
            <a:br>
              <a:rPr lang="en-US" altLang="en-US"/>
            </a:br>
            <a:endParaRPr lang="en-US" altLang="en-US"/>
          </a:p>
        </p:txBody>
      </p:sp>
    </p:spTree>
  </p:cSld>
  <p:clrMapOvr>
    <a:masterClrMapping/>
  </p:clrMapOvr>
  <p:transition advTm="18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F0C14BF-FED7-475B-BA11-EB0689E137A1}"/>
              </a:ext>
            </a:extLst>
          </p:cNvPr>
          <p:cNvSpPr>
            <a:spLocks noGrp="1" noChangeArrowheads="1"/>
          </p:cNvSpPr>
          <p:nvPr>
            <p:ph type="title"/>
          </p:nvPr>
        </p:nvSpPr>
        <p:spPr/>
        <p:txBody>
          <a:bodyPr/>
          <a:lstStyle/>
          <a:p>
            <a:pPr eaLnBrk="1" hangingPunct="1"/>
            <a:r>
              <a:rPr lang="en-US" altLang="en-US"/>
              <a:t>A Normal Distribution</a:t>
            </a:r>
          </a:p>
        </p:txBody>
      </p:sp>
      <p:sp>
        <p:nvSpPr>
          <p:cNvPr id="5122" name="Rectangle 3">
            <a:extLst>
              <a:ext uri="{FF2B5EF4-FFF2-40B4-BE49-F238E27FC236}">
                <a16:creationId xmlns:a16="http://schemas.microsoft.com/office/drawing/2014/main" id="{9850A948-F55D-4803-82FE-8D650823C3B6}"/>
              </a:ext>
            </a:extLst>
          </p:cNvPr>
          <p:cNvSpPr>
            <a:spLocks noGrp="1" noChangeArrowheads="1"/>
          </p:cNvSpPr>
          <p:nvPr>
            <p:ph type="body" idx="1"/>
          </p:nvPr>
        </p:nvSpPr>
        <p:spPr>
          <a:xfrm>
            <a:off x="685272" y="2142243"/>
            <a:ext cx="7773458" cy="1286757"/>
          </a:xfrm>
        </p:spPr>
        <p:txBody>
          <a:bodyPr>
            <a:normAutofit fontScale="92500" lnSpcReduction="10000"/>
          </a:bodyPr>
          <a:lstStyle/>
          <a:p>
            <a:pPr eaLnBrk="1" hangingPunct="1"/>
            <a:r>
              <a:rPr lang="en-US" altLang="en-US" sz="2778"/>
              <a:t>5% of the area of a normal distribution is more than 1.96 standard deviations from the mean</a:t>
            </a:r>
            <a:br>
              <a:rPr lang="en-US" altLang="en-US"/>
            </a:br>
            <a:endParaRPr lang="en-US" altLang="en-US"/>
          </a:p>
        </p:txBody>
      </p:sp>
      <p:pic>
        <p:nvPicPr>
          <p:cNvPr id="5123" name="Picture 12">
            <a:extLst>
              <a:ext uri="{FF2B5EF4-FFF2-40B4-BE49-F238E27FC236}">
                <a16:creationId xmlns:a16="http://schemas.microsoft.com/office/drawing/2014/main" id="{B10F875C-955F-4155-BC5E-09DF6081A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320" y="3361091"/>
            <a:ext cx="4427361" cy="311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13">
            <a:extLst>
              <a:ext uri="{FF2B5EF4-FFF2-40B4-BE49-F238E27FC236}">
                <a16:creationId xmlns:a16="http://schemas.microsoft.com/office/drawing/2014/main" id="{8FB954B4-38EE-41D1-A846-CD894D792A1A}"/>
              </a:ext>
            </a:extLst>
          </p:cNvPr>
          <p:cNvSpPr txBox="1">
            <a:spLocks noChangeArrowheads="1"/>
          </p:cNvSpPr>
          <p:nvPr/>
        </p:nvSpPr>
        <p:spPr bwMode="auto">
          <a:xfrm>
            <a:off x="5932841" y="4089577"/>
            <a:ext cx="2648479"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95% of area</a:t>
            </a:r>
          </a:p>
        </p:txBody>
      </p:sp>
      <p:sp>
        <p:nvSpPr>
          <p:cNvPr id="5125" name="Text Box 14">
            <a:extLst>
              <a:ext uri="{FF2B5EF4-FFF2-40B4-BE49-F238E27FC236}">
                <a16:creationId xmlns:a16="http://schemas.microsoft.com/office/drawing/2014/main" id="{78A034D7-7E89-413B-9405-79892BA0966D}"/>
              </a:ext>
            </a:extLst>
          </p:cNvPr>
          <p:cNvSpPr txBox="1">
            <a:spLocks noChangeArrowheads="1"/>
          </p:cNvSpPr>
          <p:nvPr/>
        </p:nvSpPr>
        <p:spPr bwMode="auto">
          <a:xfrm>
            <a:off x="762001" y="4089577"/>
            <a:ext cx="2358319"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solidFill>
                  <a:srgbClr val="3333FF"/>
                </a:solidFill>
                <a:latin typeface="Geneva" charset="0"/>
              </a:rPr>
              <a:t>5% of area</a:t>
            </a:r>
            <a:endParaRPr lang="en-US" altLang="en-US" sz="2778">
              <a:latin typeface="Geneva" charset="0"/>
            </a:endParaRPr>
          </a:p>
        </p:txBody>
      </p:sp>
      <p:sp>
        <p:nvSpPr>
          <p:cNvPr id="5126" name="Line 15">
            <a:extLst>
              <a:ext uri="{FF2B5EF4-FFF2-40B4-BE49-F238E27FC236}">
                <a16:creationId xmlns:a16="http://schemas.microsoft.com/office/drawing/2014/main" id="{6C022EF1-A755-4C1E-9117-41501119C016}"/>
              </a:ext>
            </a:extLst>
          </p:cNvPr>
          <p:cNvSpPr>
            <a:spLocks noChangeShapeType="1"/>
          </p:cNvSpPr>
          <p:nvPr/>
        </p:nvSpPr>
        <p:spPr bwMode="auto">
          <a:xfrm flipH="1">
            <a:off x="5279320" y="4445000"/>
            <a:ext cx="725841" cy="4400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127" name="Line 16">
            <a:extLst>
              <a:ext uri="{FF2B5EF4-FFF2-40B4-BE49-F238E27FC236}">
                <a16:creationId xmlns:a16="http://schemas.microsoft.com/office/drawing/2014/main" id="{452606E0-A678-4844-BCDF-ED20080C766F}"/>
              </a:ext>
            </a:extLst>
          </p:cNvPr>
          <p:cNvSpPr>
            <a:spLocks noChangeShapeType="1"/>
          </p:cNvSpPr>
          <p:nvPr/>
        </p:nvSpPr>
        <p:spPr bwMode="auto">
          <a:xfrm>
            <a:off x="2830161" y="4496153"/>
            <a:ext cx="326319" cy="1456091"/>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128" name="Line 17">
            <a:extLst>
              <a:ext uri="{FF2B5EF4-FFF2-40B4-BE49-F238E27FC236}">
                <a16:creationId xmlns:a16="http://schemas.microsoft.com/office/drawing/2014/main" id="{8A78BC7A-3F0E-48FA-9E95-723CEFF9E4E5}"/>
              </a:ext>
            </a:extLst>
          </p:cNvPr>
          <p:cNvSpPr>
            <a:spLocks noChangeShapeType="1"/>
          </p:cNvSpPr>
          <p:nvPr/>
        </p:nvSpPr>
        <p:spPr bwMode="auto">
          <a:xfrm>
            <a:off x="2830160" y="4529667"/>
            <a:ext cx="3011840" cy="1439333"/>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21296"/>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4">
            <a:extLst>
              <a:ext uri="{FF2B5EF4-FFF2-40B4-BE49-F238E27FC236}">
                <a16:creationId xmlns:a16="http://schemas.microsoft.com/office/drawing/2014/main" id="{413428C6-31DB-4D37-8CD3-9451DAA60FE7}"/>
              </a:ext>
            </a:extLst>
          </p:cNvPr>
          <p:cNvSpPr>
            <a:spLocks noGrp="1" noChangeArrowheads="1"/>
          </p:cNvSpPr>
          <p:nvPr>
            <p:ph type="title"/>
          </p:nvPr>
        </p:nvSpPr>
        <p:spPr/>
        <p:txBody>
          <a:bodyPr>
            <a:normAutofit fontScale="90000"/>
          </a:bodyPr>
          <a:lstStyle/>
          <a:p>
            <a:pPr eaLnBrk="1" hangingPunct="1"/>
            <a:r>
              <a:rPr lang="en-US" altLang="en-US"/>
              <a:t>Probability of value being more than 1.96</a:t>
            </a:r>
            <a:r>
              <a:rPr lang="en-US" altLang="en-US">
                <a:sym typeface="Symbol" panose="05050102010706020507" pitchFamily="18" charset="2"/>
              </a:rPr>
              <a:t></a:t>
            </a:r>
            <a:r>
              <a:rPr lang="en-US" altLang="en-US"/>
              <a:t> from </a:t>
            </a:r>
            <a:r>
              <a:rPr lang="en-US" altLang="en-US">
                <a:latin typeface="Symbol" panose="05050102010706020507" pitchFamily="18" charset="2"/>
              </a:rPr>
              <a:t>m</a:t>
            </a:r>
            <a:endParaRPr lang="en-US" altLang="en-US"/>
          </a:p>
        </p:txBody>
      </p:sp>
      <p:sp>
        <p:nvSpPr>
          <p:cNvPr id="7170" name="Rectangle 5">
            <a:extLst>
              <a:ext uri="{FF2B5EF4-FFF2-40B4-BE49-F238E27FC236}">
                <a16:creationId xmlns:a16="http://schemas.microsoft.com/office/drawing/2014/main" id="{321A9D02-BE28-4D1A-9B45-6227D722FA73}"/>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p:txBody>
      </p:sp>
      <p:sp>
        <p:nvSpPr>
          <p:cNvPr id="7171" name="Text Box 11">
            <a:extLst>
              <a:ext uri="{FF2B5EF4-FFF2-40B4-BE49-F238E27FC236}">
                <a16:creationId xmlns:a16="http://schemas.microsoft.com/office/drawing/2014/main" id="{822AD182-0BF9-4E8E-ABDD-BAEF64C0CD60}"/>
              </a:ext>
            </a:extLst>
          </p:cNvPr>
          <p:cNvSpPr txBox="1">
            <a:spLocks noChangeArrowheads="1"/>
          </p:cNvSpPr>
          <p:nvPr/>
        </p:nvSpPr>
        <p:spPr bwMode="auto">
          <a:xfrm>
            <a:off x="2431522" y="5766153"/>
            <a:ext cx="4280958" cy="42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1945">
                <a:latin typeface="Geneva" charset="0"/>
              </a:rPr>
              <a:t>-1.96</a:t>
            </a:r>
            <a:r>
              <a:rPr lang="en-US" altLang="en-US" sz="1945">
                <a:latin typeface="Geneva" charset="0"/>
                <a:sym typeface="Symbol" panose="05050102010706020507" pitchFamily="18" charset="2"/>
              </a:rPr>
              <a:t>   </a:t>
            </a:r>
            <a:r>
              <a:rPr lang="en-US" altLang="en-US" sz="1945">
                <a:latin typeface="Geneva" charset="0"/>
              </a:rPr>
              <a:t> +1.96</a:t>
            </a:r>
            <a:r>
              <a:rPr lang="en-US" altLang="en-US" sz="1945">
                <a:latin typeface="Geneva" charset="0"/>
                <a:sym typeface="Symbol" panose="05050102010706020507" pitchFamily="18" charset="2"/>
              </a:rPr>
              <a:t></a:t>
            </a:r>
            <a:endParaRPr lang="en-US" altLang="en-US" sz="2222">
              <a:solidFill>
                <a:srgbClr val="3333FF"/>
              </a:solidFill>
              <a:latin typeface="Geneva" charset="0"/>
              <a:sym typeface="Symbol" panose="05050102010706020507" pitchFamily="18" charset="2"/>
            </a:endParaRPr>
          </a:p>
        </p:txBody>
      </p:sp>
      <p:pic>
        <p:nvPicPr>
          <p:cNvPr id="7172" name="Picture 32">
            <a:extLst>
              <a:ext uri="{FF2B5EF4-FFF2-40B4-BE49-F238E27FC236}">
                <a16:creationId xmlns:a16="http://schemas.microsoft.com/office/drawing/2014/main" id="{3B853540-A78C-478A-97D6-202D40744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320" y="2565577"/>
            <a:ext cx="4427361" cy="3115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Line 33">
            <a:extLst>
              <a:ext uri="{FF2B5EF4-FFF2-40B4-BE49-F238E27FC236}">
                <a16:creationId xmlns:a16="http://schemas.microsoft.com/office/drawing/2014/main" id="{5F268153-BC45-406B-ACBB-2AC58ABC67A8}"/>
              </a:ext>
            </a:extLst>
          </p:cNvPr>
          <p:cNvSpPr>
            <a:spLocks noChangeShapeType="1"/>
          </p:cNvSpPr>
          <p:nvPr/>
        </p:nvSpPr>
        <p:spPr bwMode="auto">
          <a:xfrm>
            <a:off x="4572000" y="5596819"/>
            <a:ext cx="1324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7174" name="Line 34">
            <a:extLst>
              <a:ext uri="{FF2B5EF4-FFF2-40B4-BE49-F238E27FC236}">
                <a16:creationId xmlns:a16="http://schemas.microsoft.com/office/drawing/2014/main" id="{3766E92F-1D25-4726-888A-2B21F5B8289B}"/>
              </a:ext>
            </a:extLst>
          </p:cNvPr>
          <p:cNvSpPr>
            <a:spLocks noChangeShapeType="1"/>
          </p:cNvSpPr>
          <p:nvPr/>
        </p:nvSpPr>
        <p:spPr bwMode="auto">
          <a:xfrm>
            <a:off x="3247320" y="5596819"/>
            <a:ext cx="132468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7175" name="Text Box 35">
            <a:extLst>
              <a:ext uri="{FF2B5EF4-FFF2-40B4-BE49-F238E27FC236}">
                <a16:creationId xmlns:a16="http://schemas.microsoft.com/office/drawing/2014/main" id="{11238389-02BB-440E-AAC6-D4E388B961A6}"/>
              </a:ext>
            </a:extLst>
          </p:cNvPr>
          <p:cNvSpPr txBox="1">
            <a:spLocks noChangeArrowheads="1"/>
          </p:cNvSpPr>
          <p:nvPr/>
        </p:nvSpPr>
        <p:spPr bwMode="auto">
          <a:xfrm>
            <a:off x="344841" y="3155597"/>
            <a:ext cx="355600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Probability = 0.05</a:t>
            </a:r>
            <a:endParaRPr lang="en-US" altLang="en-US" sz="1333">
              <a:latin typeface="Geneva" charset="0"/>
            </a:endParaRPr>
          </a:p>
        </p:txBody>
      </p:sp>
      <p:sp>
        <p:nvSpPr>
          <p:cNvPr id="7176" name="Line 37">
            <a:extLst>
              <a:ext uri="{FF2B5EF4-FFF2-40B4-BE49-F238E27FC236}">
                <a16:creationId xmlns:a16="http://schemas.microsoft.com/office/drawing/2014/main" id="{22D1E1AD-64C2-49BA-8260-8ED87D7E82D2}"/>
              </a:ext>
            </a:extLst>
          </p:cNvPr>
          <p:cNvSpPr>
            <a:spLocks noChangeShapeType="1"/>
          </p:cNvSpPr>
          <p:nvPr/>
        </p:nvSpPr>
        <p:spPr bwMode="auto">
          <a:xfrm>
            <a:off x="2503841" y="3699757"/>
            <a:ext cx="652639" cy="14737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7177" name="Line 38">
            <a:extLst>
              <a:ext uri="{FF2B5EF4-FFF2-40B4-BE49-F238E27FC236}">
                <a16:creationId xmlns:a16="http://schemas.microsoft.com/office/drawing/2014/main" id="{2ED26AA0-1E3E-4986-8324-6056047B3C96}"/>
              </a:ext>
            </a:extLst>
          </p:cNvPr>
          <p:cNvSpPr>
            <a:spLocks noChangeShapeType="1"/>
          </p:cNvSpPr>
          <p:nvPr/>
        </p:nvSpPr>
        <p:spPr bwMode="auto">
          <a:xfrm>
            <a:off x="2521480" y="3716514"/>
            <a:ext cx="3339042" cy="14904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7178" name="Line 39">
            <a:extLst>
              <a:ext uri="{FF2B5EF4-FFF2-40B4-BE49-F238E27FC236}">
                <a16:creationId xmlns:a16="http://schemas.microsoft.com/office/drawing/2014/main" id="{A22D8747-10A1-4BF6-8BDC-EA9998AF21CB}"/>
              </a:ext>
            </a:extLst>
          </p:cNvPr>
          <p:cNvSpPr>
            <a:spLocks noChangeShapeType="1"/>
          </p:cNvSpPr>
          <p:nvPr/>
        </p:nvSpPr>
        <p:spPr bwMode="auto">
          <a:xfrm>
            <a:off x="4572000" y="2734910"/>
            <a:ext cx="0" cy="25902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7179" name="Text Box 40">
            <a:extLst>
              <a:ext uri="{FF2B5EF4-FFF2-40B4-BE49-F238E27FC236}">
                <a16:creationId xmlns:a16="http://schemas.microsoft.com/office/drawing/2014/main" id="{BA2E004B-D194-486E-81CC-7D1513FBCA2D}"/>
              </a:ext>
            </a:extLst>
          </p:cNvPr>
          <p:cNvSpPr txBox="1">
            <a:spLocks noChangeArrowheads="1"/>
          </p:cNvSpPr>
          <p:nvPr/>
        </p:nvSpPr>
        <p:spPr bwMode="auto">
          <a:xfrm>
            <a:off x="4263320" y="2159000"/>
            <a:ext cx="617361" cy="33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333">
                <a:latin typeface="Times" panose="02020603050405020304" pitchFamily="18" charset="0"/>
                <a:sym typeface="Symbol" panose="05050102010706020507" pitchFamily="18" charset="2"/>
              </a:rPr>
              <a:t></a:t>
            </a:r>
            <a:endParaRPr lang="en-US" altLang="en-US" sz="1333">
              <a:latin typeface="Times" panose="02020603050405020304" pitchFamily="18" charset="0"/>
            </a:endParaRPr>
          </a:p>
        </p:txBody>
      </p:sp>
    </p:spTree>
  </p:cSld>
  <p:clrMapOvr>
    <a:masterClrMapping/>
  </p:clrMapOvr>
  <p:transition advTm="13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FAC74FC1-B235-488B-BE8D-A9F363C572CC}"/>
              </a:ext>
            </a:extLst>
          </p:cNvPr>
          <p:cNvSpPr>
            <a:spLocks noGrp="1" noChangeArrowheads="1"/>
          </p:cNvSpPr>
          <p:nvPr>
            <p:ph type="title"/>
          </p:nvPr>
        </p:nvSpPr>
        <p:spPr/>
        <p:txBody>
          <a:bodyPr>
            <a:normAutofit fontScale="90000"/>
          </a:bodyPr>
          <a:lstStyle/>
          <a:p>
            <a:pPr eaLnBrk="1" hangingPunct="1"/>
            <a:r>
              <a:rPr lang="en-US" altLang="en-US"/>
              <a:t>Probability of a mean being more than 1.96</a:t>
            </a:r>
            <a:r>
              <a:rPr lang="en-US" altLang="en-US">
                <a:sym typeface="Symbol" panose="05050102010706020507" pitchFamily="18" charset="2"/>
              </a:rPr>
              <a:t></a:t>
            </a:r>
            <a:r>
              <a:rPr lang="en-US" altLang="en-US"/>
              <a:t> from </a:t>
            </a:r>
            <a:r>
              <a:rPr lang="en-US" altLang="en-US">
                <a:latin typeface="Symbol" panose="05050102010706020507" pitchFamily="18" charset="2"/>
              </a:rPr>
              <a:t>m</a:t>
            </a:r>
          </a:p>
        </p:txBody>
      </p:sp>
      <p:sp>
        <p:nvSpPr>
          <p:cNvPr id="9218" name="Rectangle 3">
            <a:extLst>
              <a:ext uri="{FF2B5EF4-FFF2-40B4-BE49-F238E27FC236}">
                <a16:creationId xmlns:a16="http://schemas.microsoft.com/office/drawing/2014/main" id="{5BF1EB48-036D-4409-954E-3CBF2E0858B4}"/>
              </a:ext>
            </a:extLst>
          </p:cNvPr>
          <p:cNvSpPr>
            <a:spLocks noGrp="1" noChangeArrowheads="1"/>
          </p:cNvSpPr>
          <p:nvPr>
            <p:ph type="body" idx="1"/>
          </p:nvPr>
        </p:nvSpPr>
        <p:spPr/>
        <p:txBody>
          <a:bodyPr/>
          <a:lstStyle/>
          <a:p>
            <a:pPr eaLnBrk="1" hangingPunct="1"/>
            <a:r>
              <a:rPr lang="en-US" altLang="en-US"/>
              <a:t>Sampling distribution of the mean</a:t>
            </a:r>
          </a:p>
          <a:p>
            <a:pPr eaLnBrk="1" hangingPunct="1"/>
            <a:r>
              <a:rPr lang="en-US" altLang="en-US"/>
              <a:t>Standard deviation is the standard error</a:t>
            </a:r>
          </a:p>
        </p:txBody>
      </p:sp>
    </p:spTree>
  </p:cSld>
  <p:clrMapOvr>
    <a:masterClrMapping/>
  </p:clrMapOvr>
  <p:transition advTm="27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C2F46CD6-30B1-4016-A9AB-E24F21D5B381}"/>
              </a:ext>
            </a:extLst>
          </p:cNvPr>
          <p:cNvSpPr>
            <a:spLocks noGrp="1" noChangeArrowheads="1"/>
          </p:cNvSpPr>
          <p:nvPr>
            <p:ph type="title"/>
          </p:nvPr>
        </p:nvSpPr>
        <p:spPr/>
        <p:txBody>
          <a:bodyPr>
            <a:normAutofit fontScale="90000"/>
          </a:bodyPr>
          <a:lstStyle/>
          <a:p>
            <a:pPr eaLnBrk="1" hangingPunct="1"/>
            <a:r>
              <a:rPr lang="en-US" altLang="en-US"/>
              <a:t>What if we don</a:t>
            </a:r>
            <a:r>
              <a:rPr lang="ja-JP" altLang="en-US"/>
              <a:t>’</a:t>
            </a:r>
            <a:r>
              <a:rPr lang="en-US" altLang="ja-JP"/>
              <a:t>t know the standard deviation?</a:t>
            </a:r>
            <a:endParaRPr lang="en-US" altLang="en-US"/>
          </a:p>
        </p:txBody>
      </p:sp>
      <p:sp>
        <p:nvSpPr>
          <p:cNvPr id="11266" name="Rectangle 3">
            <a:extLst>
              <a:ext uri="{FF2B5EF4-FFF2-40B4-BE49-F238E27FC236}">
                <a16:creationId xmlns:a16="http://schemas.microsoft.com/office/drawing/2014/main" id="{799A64D3-4328-4989-AE0F-25E13AA46290}"/>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p:txBody>
      </p:sp>
      <p:sp>
        <p:nvSpPr>
          <p:cNvPr id="11267" name="Rectangle 17">
            <a:extLst>
              <a:ext uri="{FF2B5EF4-FFF2-40B4-BE49-F238E27FC236}">
                <a16:creationId xmlns:a16="http://schemas.microsoft.com/office/drawing/2014/main" id="{5467161A-2098-4997-94E0-21427C1C4566}"/>
              </a:ext>
            </a:extLst>
          </p:cNvPr>
          <p:cNvSpPr>
            <a:spLocks noChangeArrowheads="1"/>
          </p:cNvSpPr>
          <p:nvPr/>
        </p:nvSpPr>
        <p:spPr bwMode="auto">
          <a:xfrm>
            <a:off x="539750" y="2413000"/>
            <a:ext cx="8064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71500" indent="-571500"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buFontTx/>
              <a:buChar char="•"/>
            </a:pPr>
            <a:r>
              <a:rPr lang="en-US" altLang="en-US" sz="2778">
                <a:latin typeface="Geneva" charset="0"/>
              </a:rPr>
              <a:t>Take a sample</a:t>
            </a:r>
          </a:p>
          <a:p>
            <a:pPr eaLnBrk="1" hangingPunct="1">
              <a:spcBef>
                <a:spcPct val="20000"/>
              </a:spcBef>
              <a:buClr>
                <a:schemeClr val="hlink"/>
              </a:buClr>
              <a:buFontTx/>
              <a:buChar char="•"/>
            </a:pPr>
            <a:r>
              <a:rPr lang="en-US" altLang="en-US" sz="2778">
                <a:latin typeface="Geneva" charset="0"/>
              </a:rPr>
              <a:t>Compute the sample mean and standard deviation</a:t>
            </a:r>
          </a:p>
          <a:p>
            <a:pPr eaLnBrk="1" hangingPunct="1">
              <a:spcBef>
                <a:spcPct val="20000"/>
              </a:spcBef>
              <a:buClr>
                <a:schemeClr val="hlink"/>
              </a:buClr>
              <a:buFontTx/>
              <a:buChar char="•"/>
            </a:pPr>
            <a:r>
              <a:rPr lang="en-US" altLang="en-US" sz="2778">
                <a:latin typeface="Geneva" charset="0"/>
              </a:rPr>
              <a:t>Estimate the standard error of the mean</a:t>
            </a:r>
          </a:p>
        </p:txBody>
      </p:sp>
      <p:sp>
        <p:nvSpPr>
          <p:cNvPr id="11268" name="Text Box 18">
            <a:extLst>
              <a:ext uri="{FF2B5EF4-FFF2-40B4-BE49-F238E27FC236}">
                <a16:creationId xmlns:a16="http://schemas.microsoft.com/office/drawing/2014/main" id="{F1FAA9A8-3D08-4E14-B8AE-43389BC2B9DD}"/>
              </a:ext>
            </a:extLst>
          </p:cNvPr>
          <p:cNvSpPr txBox="1">
            <a:spLocks noChangeArrowheads="1"/>
          </p:cNvSpPr>
          <p:nvPr/>
        </p:nvSpPr>
        <p:spPr bwMode="auto">
          <a:xfrm>
            <a:off x="635000" y="4715757"/>
            <a:ext cx="7874000" cy="14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i="1">
                <a:latin typeface="Geneva" charset="0"/>
              </a:rPr>
              <a:t>How do we determine the probability that sample mean is more than 1.96 estimated standard errors from the population mean?</a:t>
            </a:r>
            <a:endParaRPr lang="en-US" altLang="en-US" sz="1333" i="1">
              <a:latin typeface="Times" panose="02020603050405020304" pitchFamily="18" charset="0"/>
            </a:endParaRPr>
          </a:p>
        </p:txBody>
      </p:sp>
    </p:spTree>
  </p:cSld>
  <p:clrMapOvr>
    <a:masterClrMapping/>
  </p:clrMapOvr>
  <p:transition advTm="31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1DB958C-BA64-426A-8663-2E440BD07D24}"/>
              </a:ext>
            </a:extLst>
          </p:cNvPr>
          <p:cNvSpPr>
            <a:spLocks noGrp="1" noChangeArrowheads="1"/>
          </p:cNvSpPr>
          <p:nvPr>
            <p:ph type="title"/>
          </p:nvPr>
        </p:nvSpPr>
        <p:spPr/>
        <p:txBody>
          <a:bodyPr/>
          <a:lstStyle/>
          <a:p>
            <a:pPr eaLnBrk="1" hangingPunct="1"/>
            <a:r>
              <a:rPr lang="en-US" altLang="en-US"/>
              <a:t>Two Factors</a:t>
            </a:r>
          </a:p>
        </p:txBody>
      </p:sp>
      <p:sp>
        <p:nvSpPr>
          <p:cNvPr id="13314" name="Rectangle 3">
            <a:extLst>
              <a:ext uri="{FF2B5EF4-FFF2-40B4-BE49-F238E27FC236}">
                <a16:creationId xmlns:a16="http://schemas.microsoft.com/office/drawing/2014/main" id="{32D00775-EA18-4663-9D66-77E94F3B73C2}"/>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p:txBody>
      </p:sp>
      <p:sp>
        <p:nvSpPr>
          <p:cNvPr id="13315" name="Rectangle 21">
            <a:extLst>
              <a:ext uri="{FF2B5EF4-FFF2-40B4-BE49-F238E27FC236}">
                <a16:creationId xmlns:a16="http://schemas.microsoft.com/office/drawing/2014/main" id="{7BB8D3CE-C957-4D8D-B38F-A541DD99897B}"/>
              </a:ext>
            </a:extLst>
          </p:cNvPr>
          <p:cNvSpPr>
            <a:spLocks noChangeArrowheads="1"/>
          </p:cNvSpPr>
          <p:nvPr/>
        </p:nvSpPr>
        <p:spPr bwMode="auto">
          <a:xfrm>
            <a:off x="1202091" y="2107847"/>
            <a:ext cx="6739819" cy="33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pPr>
            <a:r>
              <a:rPr lang="en-US" altLang="en-US" sz="3334">
                <a:latin typeface="Geneva" charset="0"/>
              </a:rPr>
              <a:t>The value of: </a:t>
            </a:r>
          </a:p>
          <a:p>
            <a:pPr eaLnBrk="1" hangingPunct="1">
              <a:spcBef>
                <a:spcPct val="20000"/>
              </a:spcBef>
              <a:buClr>
                <a:schemeClr val="hlink"/>
              </a:buClr>
            </a:pPr>
            <a:endParaRPr lang="en-US" altLang="en-US" sz="1667">
              <a:latin typeface="Geneva" charset="0"/>
            </a:endParaRPr>
          </a:p>
          <a:p>
            <a:pPr eaLnBrk="1" hangingPunct="1">
              <a:spcBef>
                <a:spcPct val="20000"/>
              </a:spcBef>
              <a:buClr>
                <a:schemeClr val="hlink"/>
              </a:buClr>
            </a:pPr>
            <a:r>
              <a:rPr lang="en-US" altLang="en-US" sz="3334">
                <a:latin typeface="Geneva" charset="0"/>
              </a:rPr>
              <a:t>1. Sample mean</a:t>
            </a:r>
          </a:p>
          <a:p>
            <a:pPr eaLnBrk="1" hangingPunct="1">
              <a:spcBef>
                <a:spcPct val="20000"/>
              </a:spcBef>
              <a:buClr>
                <a:schemeClr val="hlink"/>
              </a:buClr>
            </a:pPr>
            <a:endParaRPr lang="en-US" altLang="en-US" sz="1667">
              <a:latin typeface="Geneva" charset="0"/>
            </a:endParaRPr>
          </a:p>
          <a:p>
            <a:pPr eaLnBrk="1" hangingPunct="1">
              <a:spcBef>
                <a:spcPct val="20000"/>
              </a:spcBef>
              <a:buClr>
                <a:schemeClr val="hlink"/>
              </a:buClr>
            </a:pPr>
            <a:r>
              <a:rPr lang="en-US" altLang="en-US" sz="3334">
                <a:latin typeface="Geneva" charset="0"/>
              </a:rPr>
              <a:t>2. Estimated standard error</a:t>
            </a:r>
          </a:p>
        </p:txBody>
      </p:sp>
    </p:spTree>
  </p:cSld>
  <p:clrMapOvr>
    <a:masterClrMapping/>
  </p:clrMapOvr>
  <p:transition advTm="17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6F5BD35-30EE-40E9-8668-FA311A95CDF2}"/>
              </a:ext>
            </a:extLst>
          </p:cNvPr>
          <p:cNvSpPr>
            <a:spLocks noGrp="1" noChangeArrowheads="1"/>
          </p:cNvSpPr>
          <p:nvPr>
            <p:ph type="title"/>
          </p:nvPr>
        </p:nvSpPr>
        <p:spPr/>
        <p:txBody>
          <a:bodyPr/>
          <a:lstStyle/>
          <a:p>
            <a:pPr eaLnBrk="1" hangingPunct="1"/>
            <a:r>
              <a:rPr lang="en-US" altLang="en-US"/>
              <a:t>How Much Higher?</a:t>
            </a:r>
          </a:p>
        </p:txBody>
      </p:sp>
      <p:sp>
        <p:nvSpPr>
          <p:cNvPr id="15362" name="Rectangle 3">
            <a:extLst>
              <a:ext uri="{FF2B5EF4-FFF2-40B4-BE49-F238E27FC236}">
                <a16:creationId xmlns:a16="http://schemas.microsoft.com/office/drawing/2014/main" id="{F1CC38BD-67CB-42FD-A7F8-1310B861B61A}"/>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p:txBody>
      </p:sp>
      <p:pic>
        <p:nvPicPr>
          <p:cNvPr id="15363" name="Picture 5">
            <a:extLst>
              <a:ext uri="{FF2B5EF4-FFF2-40B4-BE49-F238E27FC236}">
                <a16:creationId xmlns:a16="http://schemas.microsoft.com/office/drawing/2014/main" id="{CEF3C5E5-071F-4693-AD21-9BDA0E232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19" y="609424"/>
            <a:ext cx="889000" cy="19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a:extLst>
              <a:ext uri="{FF2B5EF4-FFF2-40B4-BE49-F238E27FC236}">
                <a16:creationId xmlns:a16="http://schemas.microsoft.com/office/drawing/2014/main" id="{C935C408-ECF8-4DEE-9F69-C8CB5714F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160" y="778757"/>
            <a:ext cx="907521" cy="160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7">
            <a:extLst>
              <a:ext uri="{FF2B5EF4-FFF2-40B4-BE49-F238E27FC236}">
                <a16:creationId xmlns:a16="http://schemas.microsoft.com/office/drawing/2014/main" id="{5704EAB0-06D5-4B7F-9C85-BE3C20C9E128}"/>
              </a:ext>
            </a:extLst>
          </p:cNvPr>
          <p:cNvSpPr>
            <a:spLocks noChangeArrowheads="1"/>
          </p:cNvSpPr>
          <p:nvPr/>
        </p:nvSpPr>
        <p:spPr bwMode="auto">
          <a:xfrm>
            <a:off x="711730" y="2675820"/>
            <a:ext cx="7720542" cy="150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buFontTx/>
              <a:buChar char="•"/>
            </a:pPr>
            <a:r>
              <a:rPr lang="en-US" altLang="en-US" sz="3334">
                <a:latin typeface="Geneva" charset="0"/>
              </a:rPr>
              <a:t>Gossett worked out the distribution of a mean divided by an estimate of the standard error</a:t>
            </a:r>
          </a:p>
          <a:p>
            <a:pPr eaLnBrk="1" hangingPunct="1">
              <a:spcBef>
                <a:spcPct val="20000"/>
              </a:spcBef>
              <a:buClr>
                <a:schemeClr val="hlink"/>
              </a:buClr>
              <a:buFontTx/>
              <a:buChar char="•"/>
            </a:pPr>
            <a:endParaRPr lang="en-US" altLang="en-US" sz="3334">
              <a:latin typeface="Geneva" charset="0"/>
            </a:endParaRPr>
          </a:p>
          <a:p>
            <a:pPr eaLnBrk="1" hangingPunct="1">
              <a:spcBef>
                <a:spcPct val="20000"/>
              </a:spcBef>
              <a:buClr>
                <a:schemeClr val="hlink"/>
              </a:buClr>
              <a:buFontTx/>
              <a:buChar char="•"/>
            </a:pPr>
            <a:r>
              <a:rPr lang="en-US" altLang="en-US" sz="3334">
                <a:latin typeface="Geneva" charset="0"/>
              </a:rPr>
              <a:t>Called the Student</a:t>
            </a:r>
            <a:r>
              <a:rPr lang="ja-JP" altLang="en-US" sz="3334">
                <a:latin typeface="Geneva" charset="0"/>
              </a:rPr>
              <a:t>’</a:t>
            </a:r>
            <a:r>
              <a:rPr lang="en-US" altLang="ja-JP" sz="3334">
                <a:latin typeface="Geneva" charset="0"/>
              </a:rPr>
              <a:t>s t distribution</a:t>
            </a:r>
            <a:endParaRPr lang="en-US" altLang="en-US" sz="3334">
              <a:latin typeface="Geneva" charset="0"/>
            </a:endParaRPr>
          </a:p>
        </p:txBody>
      </p:sp>
    </p:spTree>
  </p:cSld>
  <p:clrMapOvr>
    <a:masterClrMapping/>
  </p:clrMapOvr>
  <p:transition advTm="55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340BD14A-EB22-4F8E-A72F-44BAE613E13D}"/>
              </a:ext>
            </a:extLst>
          </p:cNvPr>
          <p:cNvSpPr>
            <a:spLocks noGrp="1" noChangeArrowheads="1"/>
          </p:cNvSpPr>
          <p:nvPr>
            <p:ph type="title"/>
          </p:nvPr>
        </p:nvSpPr>
        <p:spPr/>
        <p:txBody>
          <a:bodyPr/>
          <a:lstStyle/>
          <a:p>
            <a:pPr eaLnBrk="1" hangingPunct="1"/>
            <a:r>
              <a:rPr lang="en-US" altLang="en-US"/>
              <a:t>The t Distribution</a:t>
            </a:r>
          </a:p>
        </p:txBody>
      </p:sp>
      <p:sp>
        <p:nvSpPr>
          <p:cNvPr id="17410" name="Rectangle 3">
            <a:extLst>
              <a:ext uri="{FF2B5EF4-FFF2-40B4-BE49-F238E27FC236}">
                <a16:creationId xmlns:a16="http://schemas.microsoft.com/office/drawing/2014/main" id="{ECC98114-C248-484D-B3CA-99FC66AE188F}"/>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a:p>
            <a:pPr>
              <a:tabLst>
                <a:tab pos="321936" algn="l"/>
              </a:tabLst>
            </a:pPr>
            <a:endParaRPr lang="en-US" altLang="en-US" sz="2778"/>
          </a:p>
        </p:txBody>
      </p:sp>
      <p:sp>
        <p:nvSpPr>
          <p:cNvPr id="17411" name="Rectangle 5">
            <a:extLst>
              <a:ext uri="{FF2B5EF4-FFF2-40B4-BE49-F238E27FC236}">
                <a16:creationId xmlns:a16="http://schemas.microsoft.com/office/drawing/2014/main" id="{EF313839-957C-408A-B9A5-70D707746E51}"/>
              </a:ext>
            </a:extLst>
          </p:cNvPr>
          <p:cNvSpPr>
            <a:spLocks noChangeArrowheads="1"/>
          </p:cNvSpPr>
          <p:nvPr/>
        </p:nvSpPr>
        <p:spPr bwMode="auto">
          <a:xfrm>
            <a:off x="685272" y="2150181"/>
            <a:ext cx="7773458" cy="387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buFontTx/>
              <a:buChar char="•"/>
            </a:pPr>
            <a:r>
              <a:rPr lang="en-US" altLang="en-US" sz="3334">
                <a:latin typeface="Geneva" charset="0"/>
              </a:rPr>
              <a:t>Similar to the normal distribution when the estimate of variance is based on many degrees of freedom</a:t>
            </a:r>
            <a:br>
              <a:rPr lang="en-US" altLang="en-US" sz="3334">
                <a:latin typeface="Geneva" charset="0"/>
              </a:rPr>
            </a:br>
            <a:endParaRPr lang="en-US" altLang="en-US" sz="3334">
              <a:latin typeface="Geneva" charset="0"/>
            </a:endParaRPr>
          </a:p>
          <a:p>
            <a:pPr eaLnBrk="1" hangingPunct="1">
              <a:spcBef>
                <a:spcPct val="20000"/>
              </a:spcBef>
              <a:buClr>
                <a:schemeClr val="hlink"/>
              </a:buClr>
              <a:buFontTx/>
              <a:buChar char="•"/>
            </a:pPr>
            <a:r>
              <a:rPr lang="en-US" altLang="en-US" sz="3334">
                <a:latin typeface="Geneva" charset="0"/>
              </a:rPr>
              <a:t>More scores in its tails when there are fewer degrees of freedom</a:t>
            </a:r>
          </a:p>
        </p:txBody>
      </p:sp>
    </p:spTree>
  </p:cSld>
  <p:clrMapOvr>
    <a:masterClrMapping/>
  </p:clrMapOvr>
  <p:transition advTm="18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3">
            <a:extLst>
              <a:ext uri="{FF2B5EF4-FFF2-40B4-BE49-F238E27FC236}">
                <a16:creationId xmlns:a16="http://schemas.microsoft.com/office/drawing/2014/main" id="{1C247204-97BE-4072-BCB8-76E0CC928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605" y="1890008"/>
            <a:ext cx="5955771" cy="408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Rectangle 25">
            <a:extLst>
              <a:ext uri="{FF2B5EF4-FFF2-40B4-BE49-F238E27FC236}">
                <a16:creationId xmlns:a16="http://schemas.microsoft.com/office/drawing/2014/main" id="{51F807B9-EC9A-4333-8B1C-5F83C0AC2D7B}"/>
              </a:ext>
            </a:extLst>
          </p:cNvPr>
          <p:cNvSpPr>
            <a:spLocks noGrp="1" noChangeArrowheads="1"/>
          </p:cNvSpPr>
          <p:nvPr>
            <p:ph type="title"/>
          </p:nvPr>
        </p:nvSpPr>
        <p:spPr>
          <a:noFill/>
        </p:spPr>
        <p:txBody>
          <a:bodyPr>
            <a:normAutofit fontScale="90000"/>
          </a:bodyPr>
          <a:lstStyle/>
          <a:p>
            <a:pPr eaLnBrk="1" hangingPunct="1"/>
            <a:r>
              <a:rPr lang="en-US" altLang="en-US"/>
              <a:t>t-Distribution vs. </a:t>
            </a:r>
            <a:br>
              <a:rPr lang="en-US" altLang="en-US"/>
            </a:br>
            <a:r>
              <a:rPr lang="en-US" altLang="en-US"/>
              <a:t>Normal Distribution</a:t>
            </a:r>
          </a:p>
        </p:txBody>
      </p:sp>
      <p:sp>
        <p:nvSpPr>
          <p:cNvPr id="19459" name="Text Box 26">
            <a:extLst>
              <a:ext uri="{FF2B5EF4-FFF2-40B4-BE49-F238E27FC236}">
                <a16:creationId xmlns:a16="http://schemas.microsoft.com/office/drawing/2014/main" id="{7C2A98D7-2DB7-4A2C-A5EB-723190E48688}"/>
              </a:ext>
            </a:extLst>
          </p:cNvPr>
          <p:cNvSpPr txBox="1">
            <a:spLocks noChangeArrowheads="1"/>
          </p:cNvSpPr>
          <p:nvPr/>
        </p:nvSpPr>
        <p:spPr bwMode="auto">
          <a:xfrm>
            <a:off x="5588000" y="2069924"/>
            <a:ext cx="2757841" cy="115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222">
                <a:latin typeface="Geneva" charset="0"/>
              </a:rPr>
              <a:t>t distribution has fewer scores in center</a:t>
            </a:r>
          </a:p>
        </p:txBody>
      </p:sp>
      <p:sp>
        <p:nvSpPr>
          <p:cNvPr id="19460" name="Text Box 27">
            <a:extLst>
              <a:ext uri="{FF2B5EF4-FFF2-40B4-BE49-F238E27FC236}">
                <a16:creationId xmlns:a16="http://schemas.microsoft.com/office/drawing/2014/main" id="{92FDC056-0FAE-4E69-8CFC-DE5382A457B6}"/>
              </a:ext>
            </a:extLst>
          </p:cNvPr>
          <p:cNvSpPr txBox="1">
            <a:spLocks noChangeArrowheads="1"/>
          </p:cNvSpPr>
          <p:nvPr/>
        </p:nvSpPr>
        <p:spPr bwMode="auto">
          <a:xfrm>
            <a:off x="344841" y="3678590"/>
            <a:ext cx="2757840" cy="81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222">
                <a:latin typeface="Geneva" charset="0"/>
              </a:rPr>
              <a:t>t distribution has more scores in tails</a:t>
            </a:r>
          </a:p>
        </p:txBody>
      </p:sp>
      <p:sp>
        <p:nvSpPr>
          <p:cNvPr id="19461" name="Line 29">
            <a:extLst>
              <a:ext uri="{FF2B5EF4-FFF2-40B4-BE49-F238E27FC236}">
                <a16:creationId xmlns:a16="http://schemas.microsoft.com/office/drawing/2014/main" id="{DE953830-5A42-44F9-A48F-E7CE6BFEA9D2}"/>
              </a:ext>
            </a:extLst>
          </p:cNvPr>
          <p:cNvSpPr>
            <a:spLocks noChangeShapeType="1"/>
          </p:cNvSpPr>
          <p:nvPr/>
        </p:nvSpPr>
        <p:spPr bwMode="auto">
          <a:xfrm flipH="1" flipV="1">
            <a:off x="4717522" y="2260424"/>
            <a:ext cx="978958" cy="1860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2" name="Line 30">
            <a:extLst>
              <a:ext uri="{FF2B5EF4-FFF2-40B4-BE49-F238E27FC236}">
                <a16:creationId xmlns:a16="http://schemas.microsoft.com/office/drawing/2014/main" id="{84919E57-FCFB-408B-A2C6-10FEE94908E5}"/>
              </a:ext>
            </a:extLst>
          </p:cNvPr>
          <p:cNvSpPr>
            <a:spLocks noChangeShapeType="1"/>
          </p:cNvSpPr>
          <p:nvPr/>
        </p:nvSpPr>
        <p:spPr bwMode="auto">
          <a:xfrm>
            <a:off x="2558521" y="4614333"/>
            <a:ext cx="3537479" cy="9480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3" name="Line 31">
            <a:extLst>
              <a:ext uri="{FF2B5EF4-FFF2-40B4-BE49-F238E27FC236}">
                <a16:creationId xmlns:a16="http://schemas.microsoft.com/office/drawing/2014/main" id="{F9D45F7F-2A2D-48EA-818D-CF0CF8C14A06}"/>
              </a:ext>
            </a:extLst>
          </p:cNvPr>
          <p:cNvSpPr>
            <a:spLocks noChangeShapeType="1"/>
          </p:cNvSpPr>
          <p:nvPr/>
        </p:nvSpPr>
        <p:spPr bwMode="auto">
          <a:xfrm>
            <a:off x="2558522" y="4631091"/>
            <a:ext cx="961319" cy="8634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4" name="Line 32">
            <a:extLst>
              <a:ext uri="{FF2B5EF4-FFF2-40B4-BE49-F238E27FC236}">
                <a16:creationId xmlns:a16="http://schemas.microsoft.com/office/drawing/2014/main" id="{1D8A8844-1B47-437A-92B9-09DF24372DD0}"/>
              </a:ext>
            </a:extLst>
          </p:cNvPr>
          <p:cNvSpPr>
            <a:spLocks noChangeShapeType="1"/>
          </p:cNvSpPr>
          <p:nvPr/>
        </p:nvSpPr>
        <p:spPr bwMode="auto">
          <a:xfrm>
            <a:off x="6513161" y="4258910"/>
            <a:ext cx="453319"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5" name="Line 33">
            <a:extLst>
              <a:ext uri="{FF2B5EF4-FFF2-40B4-BE49-F238E27FC236}">
                <a16:creationId xmlns:a16="http://schemas.microsoft.com/office/drawing/2014/main" id="{3DB3905F-E9C4-4899-82D8-15CA8C3CFC8B}"/>
              </a:ext>
            </a:extLst>
          </p:cNvPr>
          <p:cNvSpPr>
            <a:spLocks noChangeShapeType="1"/>
          </p:cNvSpPr>
          <p:nvPr/>
        </p:nvSpPr>
        <p:spPr bwMode="auto">
          <a:xfrm>
            <a:off x="6531681" y="4699000"/>
            <a:ext cx="453319"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9466" name="Text Box 34">
            <a:extLst>
              <a:ext uri="{FF2B5EF4-FFF2-40B4-BE49-F238E27FC236}">
                <a16:creationId xmlns:a16="http://schemas.microsoft.com/office/drawing/2014/main" id="{03480068-1319-44FF-841C-E7CA2024D36E}"/>
              </a:ext>
            </a:extLst>
          </p:cNvPr>
          <p:cNvSpPr txBox="1">
            <a:spLocks noChangeArrowheads="1"/>
          </p:cNvSpPr>
          <p:nvPr/>
        </p:nvSpPr>
        <p:spPr bwMode="auto">
          <a:xfrm>
            <a:off x="7021160" y="4011083"/>
            <a:ext cx="1887361"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945">
                <a:latin typeface="Geneva" charset="0"/>
              </a:rPr>
              <a:t>t distribution</a:t>
            </a:r>
          </a:p>
          <a:p>
            <a:pPr eaLnBrk="1" hangingPunct="1">
              <a:spcBef>
                <a:spcPct val="50000"/>
              </a:spcBef>
            </a:pPr>
            <a:r>
              <a:rPr lang="en-US" altLang="en-US" sz="1945">
                <a:latin typeface="Geneva" charset="0"/>
              </a:rPr>
              <a:t>Normal dist</a:t>
            </a:r>
            <a:endParaRPr lang="en-US" altLang="en-US" sz="2222">
              <a:latin typeface="Geneva" charset="0"/>
            </a:endParaRPr>
          </a:p>
        </p:txBody>
      </p:sp>
    </p:spTree>
  </p:cSld>
  <p:clrMapOvr>
    <a:masterClrMapping/>
  </p:clrMapOvr>
  <p:transition advTm="18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DB4D3794-395A-4FA0-A838-B89B2AFE5F2B}"/>
              </a:ext>
            </a:extLst>
          </p:cNvPr>
          <p:cNvSpPr>
            <a:spLocks noGrp="1" noChangeArrowheads="1"/>
          </p:cNvSpPr>
          <p:nvPr>
            <p:ph type="title"/>
          </p:nvPr>
        </p:nvSpPr>
        <p:spPr/>
        <p:txBody>
          <a:bodyPr/>
          <a:lstStyle/>
          <a:p>
            <a:pPr eaLnBrk="1" hangingPunct="1"/>
            <a:r>
              <a:rPr lang="en-US" altLang="en-US"/>
              <a:t>Confidence Intervals</a:t>
            </a:r>
          </a:p>
        </p:txBody>
      </p:sp>
      <p:sp>
        <p:nvSpPr>
          <p:cNvPr id="9218" name="Rectangle 3">
            <a:extLst>
              <a:ext uri="{FF2B5EF4-FFF2-40B4-BE49-F238E27FC236}">
                <a16:creationId xmlns:a16="http://schemas.microsoft.com/office/drawing/2014/main" id="{C02004DB-8325-4525-B2FC-24442ACD412F}"/>
              </a:ext>
            </a:extLst>
          </p:cNvPr>
          <p:cNvSpPr>
            <a:spLocks noGrp="1" noChangeArrowheads="1"/>
          </p:cNvSpPr>
          <p:nvPr>
            <p:ph type="body" idx="1"/>
          </p:nvPr>
        </p:nvSpPr>
        <p:spPr>
          <a:xfrm>
            <a:off x="381001" y="2142244"/>
            <a:ext cx="8458729" cy="4029604"/>
          </a:xfrm>
        </p:spPr>
        <p:txBody>
          <a:bodyPr/>
          <a:lstStyle/>
          <a:p>
            <a:pPr lvl="1" indent="-239908">
              <a:lnSpc>
                <a:spcPct val="90000"/>
              </a:lnSpc>
              <a:buNone/>
            </a:pPr>
            <a:r>
              <a:rPr lang="en-US" altLang="en-US" sz="3222"/>
              <a:t>0.46 &lt; population proportion &lt; 0.60</a:t>
            </a:r>
          </a:p>
          <a:p>
            <a:pPr lvl="1" indent="-239908" algn="ctr">
              <a:lnSpc>
                <a:spcPct val="90000"/>
              </a:lnSpc>
              <a:buNone/>
            </a:pPr>
            <a:endParaRPr lang="en-US" altLang="en-US" sz="3222"/>
          </a:p>
          <a:p>
            <a:pPr lvl="1" indent="-239908" algn="ctr">
              <a:lnSpc>
                <a:spcPct val="90000"/>
              </a:lnSpc>
              <a:buNone/>
            </a:pPr>
            <a:r>
              <a:rPr lang="en-US" altLang="en-US" sz="3222"/>
              <a:t>OR</a:t>
            </a:r>
          </a:p>
          <a:p>
            <a:pPr lvl="1" indent="-239908" algn="ctr">
              <a:lnSpc>
                <a:spcPct val="90000"/>
              </a:lnSpc>
              <a:buNone/>
            </a:pPr>
            <a:endParaRPr lang="en-US" altLang="en-US" sz="3222"/>
          </a:p>
          <a:p>
            <a:pPr lvl="1" indent="-239908" algn="ctr">
              <a:lnSpc>
                <a:spcPct val="90000"/>
              </a:lnSpc>
              <a:buNone/>
            </a:pPr>
            <a:r>
              <a:rPr lang="en-US" altLang="en-US" sz="3222"/>
              <a:t>Percent of population</a:t>
            </a:r>
          </a:p>
          <a:p>
            <a:pPr lvl="1" indent="-239908" algn="ctr">
              <a:lnSpc>
                <a:spcPct val="90000"/>
              </a:lnSpc>
              <a:buNone/>
            </a:pPr>
            <a:r>
              <a:rPr lang="en-US" altLang="en-US" sz="3222"/>
              <a:t>in favor of stadium</a:t>
            </a:r>
          </a:p>
          <a:p>
            <a:pPr lvl="1" indent="-239908" algn="ctr">
              <a:lnSpc>
                <a:spcPct val="90000"/>
              </a:lnSpc>
              <a:buNone/>
            </a:pPr>
            <a:r>
              <a:rPr lang="en-US" altLang="en-US" sz="3056"/>
              <a:t>53% </a:t>
            </a:r>
            <a:r>
              <a:rPr lang="en-US" altLang="en-US" sz="3056">
                <a:sym typeface="Symbol" panose="05050102010706020507" pitchFamily="18" charset="2"/>
              </a:rPr>
              <a:t> 7%</a:t>
            </a:r>
            <a:endParaRPr lang="en-US" altLang="en-US" sz="3222"/>
          </a:p>
        </p:txBody>
      </p:sp>
    </p:spTree>
  </p:cSld>
  <p:clrMapOvr>
    <a:masterClrMapping/>
  </p:clrMapOvr>
  <p:transition advTm="3500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2">
            <a:extLst>
              <a:ext uri="{FF2B5EF4-FFF2-40B4-BE49-F238E27FC236}">
                <a16:creationId xmlns:a16="http://schemas.microsoft.com/office/drawing/2014/main" id="{B7E023ED-AD4C-4093-A2BF-A574B94A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605" y="1890008"/>
            <a:ext cx="5955771" cy="408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 Box 23">
            <a:extLst>
              <a:ext uri="{FF2B5EF4-FFF2-40B4-BE49-F238E27FC236}">
                <a16:creationId xmlns:a16="http://schemas.microsoft.com/office/drawing/2014/main" id="{4151F190-4EE2-4F3B-990F-E3F8D5A59EA1}"/>
              </a:ext>
            </a:extLst>
          </p:cNvPr>
          <p:cNvSpPr txBox="1">
            <a:spLocks noChangeArrowheads="1"/>
          </p:cNvSpPr>
          <p:nvPr/>
        </p:nvSpPr>
        <p:spPr bwMode="auto">
          <a:xfrm>
            <a:off x="5588000" y="2069924"/>
            <a:ext cx="2757841" cy="115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222">
                <a:latin typeface="Geneva" charset="0"/>
              </a:rPr>
              <a:t>t distribution has fewer scores in center</a:t>
            </a:r>
          </a:p>
        </p:txBody>
      </p:sp>
      <p:sp>
        <p:nvSpPr>
          <p:cNvPr id="21507" name="Text Box 24">
            <a:extLst>
              <a:ext uri="{FF2B5EF4-FFF2-40B4-BE49-F238E27FC236}">
                <a16:creationId xmlns:a16="http://schemas.microsoft.com/office/drawing/2014/main" id="{E42D74C3-8FBE-4046-80CB-F846F5BFC25B}"/>
              </a:ext>
            </a:extLst>
          </p:cNvPr>
          <p:cNvSpPr txBox="1">
            <a:spLocks noChangeArrowheads="1"/>
          </p:cNvSpPr>
          <p:nvPr/>
        </p:nvSpPr>
        <p:spPr bwMode="auto">
          <a:xfrm>
            <a:off x="344841" y="3678590"/>
            <a:ext cx="2757840" cy="81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222">
                <a:latin typeface="Geneva" charset="0"/>
              </a:rPr>
              <a:t>t distribution has more scores in tails</a:t>
            </a:r>
          </a:p>
        </p:txBody>
      </p:sp>
      <p:sp>
        <p:nvSpPr>
          <p:cNvPr id="21508" name="Line 25">
            <a:extLst>
              <a:ext uri="{FF2B5EF4-FFF2-40B4-BE49-F238E27FC236}">
                <a16:creationId xmlns:a16="http://schemas.microsoft.com/office/drawing/2014/main" id="{26A2DCBF-784B-4A0F-9740-7C890D085ECF}"/>
              </a:ext>
            </a:extLst>
          </p:cNvPr>
          <p:cNvSpPr>
            <a:spLocks noChangeShapeType="1"/>
          </p:cNvSpPr>
          <p:nvPr/>
        </p:nvSpPr>
        <p:spPr bwMode="auto">
          <a:xfrm flipH="1" flipV="1">
            <a:off x="4717522" y="2260424"/>
            <a:ext cx="978958" cy="1860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09" name="Line 26">
            <a:extLst>
              <a:ext uri="{FF2B5EF4-FFF2-40B4-BE49-F238E27FC236}">
                <a16:creationId xmlns:a16="http://schemas.microsoft.com/office/drawing/2014/main" id="{B96111FD-7B25-4019-BCD9-549EDCA83028}"/>
              </a:ext>
            </a:extLst>
          </p:cNvPr>
          <p:cNvSpPr>
            <a:spLocks noChangeShapeType="1"/>
          </p:cNvSpPr>
          <p:nvPr/>
        </p:nvSpPr>
        <p:spPr bwMode="auto">
          <a:xfrm>
            <a:off x="2558521" y="4614333"/>
            <a:ext cx="3537479" cy="9480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10" name="Line 27">
            <a:extLst>
              <a:ext uri="{FF2B5EF4-FFF2-40B4-BE49-F238E27FC236}">
                <a16:creationId xmlns:a16="http://schemas.microsoft.com/office/drawing/2014/main" id="{CEB383CC-60E2-4E7B-AD82-8FFD79CF0B41}"/>
              </a:ext>
            </a:extLst>
          </p:cNvPr>
          <p:cNvSpPr>
            <a:spLocks noChangeShapeType="1"/>
          </p:cNvSpPr>
          <p:nvPr/>
        </p:nvSpPr>
        <p:spPr bwMode="auto">
          <a:xfrm>
            <a:off x="2558522" y="4631091"/>
            <a:ext cx="961319" cy="8634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11" name="Line 28">
            <a:extLst>
              <a:ext uri="{FF2B5EF4-FFF2-40B4-BE49-F238E27FC236}">
                <a16:creationId xmlns:a16="http://schemas.microsoft.com/office/drawing/2014/main" id="{76D3B12D-9116-479A-B415-9590C2232711}"/>
              </a:ext>
            </a:extLst>
          </p:cNvPr>
          <p:cNvSpPr>
            <a:spLocks noChangeShapeType="1"/>
          </p:cNvSpPr>
          <p:nvPr/>
        </p:nvSpPr>
        <p:spPr bwMode="auto">
          <a:xfrm>
            <a:off x="6513161" y="4258910"/>
            <a:ext cx="453319"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12" name="Line 29">
            <a:extLst>
              <a:ext uri="{FF2B5EF4-FFF2-40B4-BE49-F238E27FC236}">
                <a16:creationId xmlns:a16="http://schemas.microsoft.com/office/drawing/2014/main" id="{9E6D0653-3350-4213-A045-63FBAB7854A1}"/>
              </a:ext>
            </a:extLst>
          </p:cNvPr>
          <p:cNvSpPr>
            <a:spLocks noChangeShapeType="1"/>
          </p:cNvSpPr>
          <p:nvPr/>
        </p:nvSpPr>
        <p:spPr bwMode="auto">
          <a:xfrm>
            <a:off x="6531681" y="4699000"/>
            <a:ext cx="453319"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1513" name="Text Box 30">
            <a:extLst>
              <a:ext uri="{FF2B5EF4-FFF2-40B4-BE49-F238E27FC236}">
                <a16:creationId xmlns:a16="http://schemas.microsoft.com/office/drawing/2014/main" id="{B15A094C-05CE-4991-99ED-B88481E13450}"/>
              </a:ext>
            </a:extLst>
          </p:cNvPr>
          <p:cNvSpPr txBox="1">
            <a:spLocks noChangeArrowheads="1"/>
          </p:cNvSpPr>
          <p:nvPr/>
        </p:nvSpPr>
        <p:spPr bwMode="auto">
          <a:xfrm>
            <a:off x="7021160" y="4011083"/>
            <a:ext cx="1887361" cy="87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945">
                <a:latin typeface="Geneva" charset="0"/>
              </a:rPr>
              <a:t>t distribution</a:t>
            </a:r>
          </a:p>
          <a:p>
            <a:pPr eaLnBrk="1" hangingPunct="1">
              <a:spcBef>
                <a:spcPct val="50000"/>
              </a:spcBef>
            </a:pPr>
            <a:r>
              <a:rPr lang="en-US" altLang="en-US" sz="1945">
                <a:latin typeface="Geneva" charset="0"/>
              </a:rPr>
              <a:t>Normal dist</a:t>
            </a:r>
            <a:endParaRPr lang="en-US" altLang="en-US" sz="2222">
              <a:latin typeface="Geneva" charset="0"/>
            </a:endParaRPr>
          </a:p>
        </p:txBody>
      </p:sp>
      <p:sp>
        <p:nvSpPr>
          <p:cNvPr id="21514" name="Rectangle 3">
            <a:extLst>
              <a:ext uri="{FF2B5EF4-FFF2-40B4-BE49-F238E27FC236}">
                <a16:creationId xmlns:a16="http://schemas.microsoft.com/office/drawing/2014/main" id="{F8A46159-7431-46FA-93BB-6DB8BD349AF6}"/>
              </a:ext>
            </a:extLst>
          </p:cNvPr>
          <p:cNvSpPr>
            <a:spLocks noGrp="1" noChangeArrowheads="1"/>
          </p:cNvSpPr>
          <p:nvPr>
            <p:ph type="title"/>
          </p:nvPr>
        </p:nvSpPr>
        <p:spPr>
          <a:noFill/>
        </p:spPr>
        <p:txBody>
          <a:bodyPr>
            <a:normAutofit fontScale="90000"/>
          </a:bodyPr>
          <a:lstStyle/>
          <a:p>
            <a:pPr eaLnBrk="1" hangingPunct="1"/>
            <a:r>
              <a:rPr lang="en-US" altLang="en-US"/>
              <a:t>t-Distribution vs. </a:t>
            </a:r>
            <a:br>
              <a:rPr lang="en-US" altLang="en-US"/>
            </a:br>
            <a:r>
              <a:rPr lang="en-US" altLang="en-US"/>
              <a:t>Normal Distribution</a:t>
            </a:r>
          </a:p>
        </p:txBody>
      </p:sp>
      <p:sp>
        <p:nvSpPr>
          <p:cNvPr id="21515" name="Text Box 12">
            <a:extLst>
              <a:ext uri="{FF2B5EF4-FFF2-40B4-BE49-F238E27FC236}">
                <a16:creationId xmlns:a16="http://schemas.microsoft.com/office/drawing/2014/main" id="{B63FC96C-60DD-4EC3-BEFA-753ADB531052}"/>
              </a:ext>
            </a:extLst>
          </p:cNvPr>
          <p:cNvSpPr txBox="1">
            <a:spLocks noChangeArrowheads="1"/>
          </p:cNvSpPr>
          <p:nvPr/>
        </p:nvSpPr>
        <p:spPr bwMode="auto">
          <a:xfrm>
            <a:off x="489480" y="2205744"/>
            <a:ext cx="3193521" cy="33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1333">
                <a:solidFill>
                  <a:srgbClr val="3333FF"/>
                </a:solidFill>
                <a:latin typeface="Geneva" charset="0"/>
              </a:rPr>
              <a:t>LEPTOKURTIC</a:t>
            </a:r>
            <a:endParaRPr lang="en-US" altLang="en-US" sz="1333">
              <a:latin typeface="Geneva" charset="0"/>
            </a:endParaRPr>
          </a:p>
        </p:txBody>
      </p:sp>
    </p:spTree>
  </p:cSld>
  <p:clrMapOvr>
    <a:masterClrMapping/>
  </p:clrMapOvr>
  <p:transition advTm="5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a:extLst>
              <a:ext uri="{FF2B5EF4-FFF2-40B4-BE49-F238E27FC236}">
                <a16:creationId xmlns:a16="http://schemas.microsoft.com/office/drawing/2014/main" id="{34237DAF-C3A1-4407-A90E-41CA1D706E65}"/>
              </a:ext>
            </a:extLst>
          </p:cNvPr>
          <p:cNvSpPr>
            <a:spLocks noGrp="1" noChangeArrowheads="1"/>
          </p:cNvSpPr>
          <p:nvPr>
            <p:ph type="title"/>
          </p:nvPr>
        </p:nvSpPr>
        <p:spPr>
          <a:noFill/>
        </p:spPr>
        <p:txBody>
          <a:bodyPr/>
          <a:lstStyle/>
          <a:p>
            <a:pPr eaLnBrk="1" hangingPunct="1"/>
            <a:r>
              <a:rPr lang="en-US" altLang="en-US"/>
              <a:t>Leptokurtic Distribution</a:t>
            </a:r>
          </a:p>
        </p:txBody>
      </p:sp>
      <p:sp>
        <p:nvSpPr>
          <p:cNvPr id="23554" name="Rectangle 13">
            <a:extLst>
              <a:ext uri="{FF2B5EF4-FFF2-40B4-BE49-F238E27FC236}">
                <a16:creationId xmlns:a16="http://schemas.microsoft.com/office/drawing/2014/main" id="{D231B37E-01A9-4D3C-9FED-50A83DD2EC24}"/>
              </a:ext>
            </a:extLst>
          </p:cNvPr>
          <p:cNvSpPr>
            <a:spLocks noChangeArrowheads="1"/>
          </p:cNvSpPr>
          <p:nvPr/>
        </p:nvSpPr>
        <p:spPr bwMode="auto">
          <a:xfrm>
            <a:off x="558272" y="2624667"/>
            <a:ext cx="8027458" cy="160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20000"/>
              </a:spcBef>
              <a:buClr>
                <a:schemeClr val="hlink"/>
              </a:buClr>
              <a:buFontTx/>
              <a:buChar char="•"/>
            </a:pPr>
            <a:r>
              <a:rPr lang="en-US" altLang="en-US" sz="3334">
                <a:latin typeface="Geneva" charset="0"/>
              </a:rPr>
              <a:t>Over 5% of the area is more than 1.96 standard deviations from the mean</a:t>
            </a:r>
          </a:p>
        </p:txBody>
      </p:sp>
    </p:spTree>
  </p:cSld>
  <p:clrMapOvr>
    <a:masterClrMapping/>
  </p:clrMapOvr>
  <p:transition advTm="12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B73100DA-A7E3-4336-B194-615FFB4D6DBF}"/>
              </a:ext>
            </a:extLst>
          </p:cNvPr>
          <p:cNvSpPr>
            <a:spLocks noGrp="1" noChangeArrowheads="1"/>
          </p:cNvSpPr>
          <p:nvPr>
            <p:ph type="title"/>
          </p:nvPr>
        </p:nvSpPr>
        <p:spPr/>
        <p:txBody>
          <a:bodyPr/>
          <a:lstStyle/>
          <a:p>
            <a:pPr eaLnBrk="1" hangingPunct="1"/>
            <a:r>
              <a:rPr lang="en-US" altLang="en-US"/>
              <a:t>t Table</a:t>
            </a:r>
          </a:p>
        </p:txBody>
      </p:sp>
      <p:grpSp>
        <p:nvGrpSpPr>
          <p:cNvPr id="25602" name="Group 12">
            <a:extLst>
              <a:ext uri="{FF2B5EF4-FFF2-40B4-BE49-F238E27FC236}">
                <a16:creationId xmlns:a16="http://schemas.microsoft.com/office/drawing/2014/main" id="{FA0B8935-D95C-4B30-B1E4-7237F4C97A81}"/>
              </a:ext>
            </a:extLst>
          </p:cNvPr>
          <p:cNvGrpSpPr>
            <a:grpSpLocks/>
          </p:cNvGrpSpPr>
          <p:nvPr/>
        </p:nvGrpSpPr>
        <p:grpSpPr bwMode="auto">
          <a:xfrm>
            <a:off x="2612319" y="2243667"/>
            <a:ext cx="4989160" cy="3304296"/>
            <a:chOff x="1152" y="880"/>
            <a:chExt cx="2200" cy="1561"/>
          </a:xfrm>
        </p:grpSpPr>
        <p:sp>
          <p:nvSpPr>
            <p:cNvPr id="25603" name="Rectangle 5">
              <a:extLst>
                <a:ext uri="{FF2B5EF4-FFF2-40B4-BE49-F238E27FC236}">
                  <a16:creationId xmlns:a16="http://schemas.microsoft.com/office/drawing/2014/main" id="{C5F9806C-AB17-4BCD-9708-152FC843CCEB}"/>
                </a:ext>
              </a:extLst>
            </p:cNvPr>
            <p:cNvSpPr>
              <a:spLocks noChangeArrowheads="1"/>
            </p:cNvSpPr>
            <p:nvPr/>
          </p:nvSpPr>
          <p:spPr bwMode="auto">
            <a:xfrm>
              <a:off x="1227" y="895"/>
              <a:ext cx="1207"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33" b="1">
                  <a:solidFill>
                    <a:srgbClr val="000000"/>
                  </a:solidFill>
                  <a:latin typeface="Courier" charset="0"/>
                </a:rPr>
                <a:t>df	 5%	 1%</a:t>
              </a:r>
              <a:endParaRPr lang="en-US" altLang="en-US" sz="1833">
                <a:solidFill>
                  <a:srgbClr val="000000"/>
                </a:solidFill>
                <a:latin typeface="Courier" charset="0"/>
              </a:endParaRPr>
            </a:p>
            <a:p>
              <a:pPr eaLnBrk="1" hangingPunct="1"/>
              <a:r>
                <a:rPr lang="en-US" altLang="en-US" sz="1833">
                  <a:solidFill>
                    <a:srgbClr val="000000"/>
                  </a:solidFill>
                  <a:latin typeface="Courier" charset="0"/>
                </a:rPr>
                <a:t>2	4.303	9.925</a:t>
              </a:r>
            </a:p>
            <a:p>
              <a:pPr eaLnBrk="1" hangingPunct="1"/>
              <a:r>
                <a:rPr lang="en-US" altLang="en-US" sz="1833">
                  <a:solidFill>
                    <a:srgbClr val="000000"/>
                  </a:solidFill>
                  <a:latin typeface="Courier" charset="0"/>
                </a:rPr>
                <a:t>3	3.182	5.841</a:t>
              </a:r>
            </a:p>
            <a:p>
              <a:pPr eaLnBrk="1" hangingPunct="1"/>
              <a:r>
                <a:rPr lang="en-US" altLang="en-US" sz="1833">
                  <a:solidFill>
                    <a:srgbClr val="000000"/>
                  </a:solidFill>
                  <a:latin typeface="Courier" charset="0"/>
                </a:rPr>
                <a:t>4	2.776	4.604</a:t>
              </a:r>
            </a:p>
            <a:p>
              <a:pPr eaLnBrk="1" hangingPunct="1"/>
              <a:r>
                <a:rPr lang="en-US" altLang="en-US" sz="1833">
                  <a:solidFill>
                    <a:srgbClr val="000000"/>
                  </a:solidFill>
                  <a:latin typeface="Courier" charset="0"/>
                </a:rPr>
                <a:t>5	2.571	4.032</a:t>
              </a:r>
            </a:p>
            <a:p>
              <a:pPr eaLnBrk="1" hangingPunct="1"/>
              <a:r>
                <a:rPr lang="en-US" altLang="en-US" sz="1833">
                  <a:solidFill>
                    <a:srgbClr val="000000"/>
                  </a:solidFill>
                  <a:latin typeface="Courier" charset="0"/>
                </a:rPr>
                <a:t>8	2.306	3.554</a:t>
              </a:r>
            </a:p>
            <a:p>
              <a:pPr eaLnBrk="1" hangingPunct="1"/>
              <a:r>
                <a:rPr lang="en-US" altLang="en-US" sz="1833">
                  <a:solidFill>
                    <a:srgbClr val="000000"/>
                  </a:solidFill>
                  <a:latin typeface="Courier" charset="0"/>
                </a:rPr>
                <a:t>10	2.228	3.169</a:t>
              </a:r>
            </a:p>
            <a:p>
              <a:pPr eaLnBrk="1" hangingPunct="1"/>
              <a:r>
                <a:rPr lang="en-US" altLang="en-US" sz="1833">
                  <a:solidFill>
                    <a:srgbClr val="000000"/>
                  </a:solidFill>
                  <a:latin typeface="Courier" charset="0"/>
                </a:rPr>
                <a:t>20	2.086	2.845</a:t>
              </a:r>
            </a:p>
            <a:p>
              <a:pPr eaLnBrk="1" hangingPunct="1"/>
              <a:r>
                <a:rPr lang="en-US" altLang="en-US" sz="1833">
                  <a:solidFill>
                    <a:srgbClr val="000000"/>
                  </a:solidFill>
                  <a:latin typeface="Courier" charset="0"/>
                </a:rPr>
                <a:t>50	2.009	2.678</a:t>
              </a:r>
            </a:p>
            <a:p>
              <a:pPr eaLnBrk="1" hangingPunct="1"/>
              <a:r>
                <a:rPr lang="en-US" altLang="en-US" sz="1833">
                  <a:solidFill>
                    <a:srgbClr val="000000"/>
                  </a:solidFill>
                  <a:latin typeface="Courier" charset="0"/>
                </a:rPr>
                <a:t>100	1.984	2.626</a:t>
              </a:r>
            </a:p>
          </p:txBody>
        </p:sp>
        <p:sp>
          <p:nvSpPr>
            <p:cNvPr id="25604" name="Line 8">
              <a:extLst>
                <a:ext uri="{FF2B5EF4-FFF2-40B4-BE49-F238E27FC236}">
                  <a16:creationId xmlns:a16="http://schemas.microsoft.com/office/drawing/2014/main" id="{D5EA639B-C272-4F62-A5FF-B27E5B7EF66A}"/>
                </a:ext>
              </a:extLst>
            </p:cNvPr>
            <p:cNvSpPr>
              <a:spLocks noChangeShapeType="1"/>
            </p:cNvSpPr>
            <p:nvPr/>
          </p:nvSpPr>
          <p:spPr bwMode="auto">
            <a:xfrm>
              <a:off x="1632" y="896"/>
              <a:ext cx="0" cy="13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5605" name="Line 9">
              <a:extLst>
                <a:ext uri="{FF2B5EF4-FFF2-40B4-BE49-F238E27FC236}">
                  <a16:creationId xmlns:a16="http://schemas.microsoft.com/office/drawing/2014/main" id="{31A7E253-EFA7-4379-850C-51B48167599A}"/>
                </a:ext>
              </a:extLst>
            </p:cNvPr>
            <p:cNvSpPr>
              <a:spLocks noChangeShapeType="1"/>
            </p:cNvSpPr>
            <p:nvPr/>
          </p:nvSpPr>
          <p:spPr bwMode="auto">
            <a:xfrm>
              <a:off x="2304" y="880"/>
              <a:ext cx="0" cy="1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5606" name="Line 10">
              <a:extLst>
                <a:ext uri="{FF2B5EF4-FFF2-40B4-BE49-F238E27FC236}">
                  <a16:creationId xmlns:a16="http://schemas.microsoft.com/office/drawing/2014/main" id="{CC541AA8-8C5B-40E9-8A98-DF67245346FE}"/>
                </a:ext>
              </a:extLst>
            </p:cNvPr>
            <p:cNvSpPr>
              <a:spLocks noChangeShapeType="1"/>
            </p:cNvSpPr>
            <p:nvPr/>
          </p:nvSpPr>
          <p:spPr bwMode="auto">
            <a:xfrm>
              <a:off x="1232" y="1056"/>
              <a:ext cx="15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5607" name="Text Box 11">
              <a:extLst>
                <a:ext uri="{FF2B5EF4-FFF2-40B4-BE49-F238E27FC236}">
                  <a16:creationId xmlns:a16="http://schemas.microsoft.com/office/drawing/2014/main" id="{1B2053C0-4CF3-4110-B3AE-434EA70240F0}"/>
                </a:ext>
              </a:extLst>
            </p:cNvPr>
            <p:cNvSpPr txBox="1">
              <a:spLocks noChangeArrowheads="1"/>
            </p:cNvSpPr>
            <p:nvPr/>
          </p:nvSpPr>
          <p:spPr bwMode="auto">
            <a:xfrm>
              <a:off x="1152" y="2264"/>
              <a:ext cx="220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833">
                  <a:solidFill>
                    <a:srgbClr val="3333FF"/>
                  </a:solidFill>
                  <a:latin typeface="Courier" charset="0"/>
                </a:rPr>
                <a:t>Normal     1.96     2.58</a:t>
              </a:r>
              <a:endParaRPr lang="en-US" altLang="en-US" sz="1833">
                <a:solidFill>
                  <a:srgbClr val="3333FF"/>
                </a:solidFill>
                <a:latin typeface="Times" panose="02020603050405020304" pitchFamily="18" charset="0"/>
              </a:endParaRPr>
            </a:p>
          </p:txBody>
        </p:sp>
      </p:grpSp>
    </p:spTree>
  </p:cSld>
  <p:clrMapOvr>
    <a:masterClrMapping/>
  </p:clrMapOvr>
  <p:transition advTm="38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E3212F5-D641-414C-BEF7-AE6F61CF39AC}"/>
              </a:ext>
            </a:extLst>
          </p:cNvPr>
          <p:cNvSpPr>
            <a:spLocks noGrp="1" noChangeArrowheads="1"/>
          </p:cNvSpPr>
          <p:nvPr>
            <p:ph type="title"/>
          </p:nvPr>
        </p:nvSpPr>
        <p:spPr/>
        <p:txBody>
          <a:bodyPr/>
          <a:lstStyle/>
          <a:p>
            <a:pPr eaLnBrk="1" hangingPunct="1"/>
            <a:r>
              <a:rPr lang="en-US" altLang="en-US"/>
              <a:t>t Table</a:t>
            </a:r>
          </a:p>
        </p:txBody>
      </p:sp>
      <p:sp>
        <p:nvSpPr>
          <p:cNvPr id="27650" name="Text Box 8">
            <a:extLst>
              <a:ext uri="{FF2B5EF4-FFF2-40B4-BE49-F238E27FC236}">
                <a16:creationId xmlns:a16="http://schemas.microsoft.com/office/drawing/2014/main" id="{A02C40EA-DF7B-49BE-9798-FC1234813607}"/>
              </a:ext>
            </a:extLst>
          </p:cNvPr>
          <p:cNvSpPr txBox="1">
            <a:spLocks noChangeArrowheads="1"/>
          </p:cNvSpPr>
          <p:nvPr/>
        </p:nvSpPr>
        <p:spPr bwMode="auto">
          <a:xfrm>
            <a:off x="471841" y="2698750"/>
            <a:ext cx="1524000"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Few df</a:t>
            </a:r>
            <a:endParaRPr lang="en-US" altLang="en-US" sz="1333">
              <a:latin typeface="Times" panose="02020603050405020304" pitchFamily="18" charset="0"/>
            </a:endParaRPr>
          </a:p>
        </p:txBody>
      </p:sp>
      <p:sp>
        <p:nvSpPr>
          <p:cNvPr id="27651" name="Text Box 9">
            <a:extLst>
              <a:ext uri="{FF2B5EF4-FFF2-40B4-BE49-F238E27FC236}">
                <a16:creationId xmlns:a16="http://schemas.microsoft.com/office/drawing/2014/main" id="{094A1F9B-3074-41DC-88EF-638454C961DC}"/>
              </a:ext>
            </a:extLst>
          </p:cNvPr>
          <p:cNvSpPr txBox="1">
            <a:spLocks noChangeArrowheads="1"/>
          </p:cNvSpPr>
          <p:nvPr/>
        </p:nvSpPr>
        <p:spPr bwMode="auto">
          <a:xfrm>
            <a:off x="2050522" y="2421820"/>
            <a:ext cx="561798" cy="11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6667">
                <a:latin typeface="Times" panose="02020603050405020304" pitchFamily="18" charset="0"/>
              </a:rPr>
              <a:t>{</a:t>
            </a:r>
            <a:endParaRPr lang="en-US" altLang="en-US" sz="1333">
              <a:latin typeface="Times" panose="02020603050405020304" pitchFamily="18" charset="0"/>
            </a:endParaRPr>
          </a:p>
        </p:txBody>
      </p:sp>
      <p:sp>
        <p:nvSpPr>
          <p:cNvPr id="27652" name="Text Box 10">
            <a:extLst>
              <a:ext uri="{FF2B5EF4-FFF2-40B4-BE49-F238E27FC236}">
                <a16:creationId xmlns:a16="http://schemas.microsoft.com/office/drawing/2014/main" id="{5EC06C85-FC9A-43B0-AD2A-1BF8130E9038}"/>
              </a:ext>
            </a:extLst>
          </p:cNvPr>
          <p:cNvSpPr txBox="1">
            <a:spLocks noChangeArrowheads="1"/>
          </p:cNvSpPr>
          <p:nvPr/>
        </p:nvSpPr>
        <p:spPr bwMode="auto">
          <a:xfrm>
            <a:off x="6513160" y="2421820"/>
            <a:ext cx="562681" cy="11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6667">
                <a:latin typeface="Times" panose="02020603050405020304" pitchFamily="18" charset="0"/>
              </a:rPr>
              <a:t>}</a:t>
            </a:r>
            <a:endParaRPr lang="en-US" altLang="en-US" sz="1333">
              <a:latin typeface="Times" panose="02020603050405020304" pitchFamily="18" charset="0"/>
            </a:endParaRPr>
          </a:p>
        </p:txBody>
      </p:sp>
      <p:sp>
        <p:nvSpPr>
          <p:cNvPr id="27653" name="Text Box 11">
            <a:extLst>
              <a:ext uri="{FF2B5EF4-FFF2-40B4-BE49-F238E27FC236}">
                <a16:creationId xmlns:a16="http://schemas.microsoft.com/office/drawing/2014/main" id="{F1769DE2-EC5D-4A32-88D0-CAC734952DCE}"/>
              </a:ext>
            </a:extLst>
          </p:cNvPr>
          <p:cNvSpPr txBox="1">
            <a:spLocks noChangeArrowheads="1"/>
          </p:cNvSpPr>
          <p:nvPr/>
        </p:nvSpPr>
        <p:spPr bwMode="auto">
          <a:xfrm>
            <a:off x="7075841" y="2478264"/>
            <a:ext cx="1759479" cy="14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778">
                <a:latin typeface="Geneva" charset="0"/>
              </a:rPr>
              <a:t>t much higher than</a:t>
            </a:r>
            <a:endParaRPr lang="en-US" altLang="en-US" sz="1333">
              <a:latin typeface="Times" panose="02020603050405020304" pitchFamily="18" charset="0"/>
            </a:endParaRPr>
          </a:p>
        </p:txBody>
      </p:sp>
      <p:sp>
        <p:nvSpPr>
          <p:cNvPr id="27654" name="Line 12">
            <a:extLst>
              <a:ext uri="{FF2B5EF4-FFF2-40B4-BE49-F238E27FC236}">
                <a16:creationId xmlns:a16="http://schemas.microsoft.com/office/drawing/2014/main" id="{7B4C2D98-7624-4721-BA0A-E457F58E83BC}"/>
              </a:ext>
            </a:extLst>
          </p:cNvPr>
          <p:cNvSpPr>
            <a:spLocks noChangeShapeType="1"/>
          </p:cNvSpPr>
          <p:nvPr/>
        </p:nvSpPr>
        <p:spPr bwMode="auto">
          <a:xfrm>
            <a:off x="7928681" y="3937001"/>
            <a:ext cx="0" cy="1405819"/>
          </a:xfrm>
          <a:prstGeom prst="line">
            <a:avLst/>
          </a:prstGeom>
          <a:noFill/>
          <a:ln w="9525">
            <a:solidFill>
              <a:srgbClr val="FF6600"/>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7655" name="Line 13">
            <a:extLst>
              <a:ext uri="{FF2B5EF4-FFF2-40B4-BE49-F238E27FC236}">
                <a16:creationId xmlns:a16="http://schemas.microsoft.com/office/drawing/2014/main" id="{13C8412B-E2EE-46B8-A89B-500EA0E474B2}"/>
              </a:ext>
            </a:extLst>
          </p:cNvPr>
          <p:cNvSpPr>
            <a:spLocks noChangeShapeType="1"/>
          </p:cNvSpPr>
          <p:nvPr/>
        </p:nvSpPr>
        <p:spPr bwMode="auto">
          <a:xfrm flipH="1">
            <a:off x="6295320" y="5359577"/>
            <a:ext cx="1633361" cy="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grpSp>
        <p:nvGrpSpPr>
          <p:cNvPr id="27656" name="Group 14">
            <a:extLst>
              <a:ext uri="{FF2B5EF4-FFF2-40B4-BE49-F238E27FC236}">
                <a16:creationId xmlns:a16="http://schemas.microsoft.com/office/drawing/2014/main" id="{EF3BB66F-0354-4624-937E-A60920CD3731}"/>
              </a:ext>
            </a:extLst>
          </p:cNvPr>
          <p:cNvGrpSpPr>
            <a:grpSpLocks/>
          </p:cNvGrpSpPr>
          <p:nvPr/>
        </p:nvGrpSpPr>
        <p:grpSpPr bwMode="auto">
          <a:xfrm>
            <a:off x="2612319" y="2243667"/>
            <a:ext cx="4989160" cy="3304296"/>
            <a:chOff x="1152" y="880"/>
            <a:chExt cx="2200" cy="1561"/>
          </a:xfrm>
        </p:grpSpPr>
        <p:sp>
          <p:nvSpPr>
            <p:cNvPr id="27657" name="Rectangle 15">
              <a:extLst>
                <a:ext uri="{FF2B5EF4-FFF2-40B4-BE49-F238E27FC236}">
                  <a16:creationId xmlns:a16="http://schemas.microsoft.com/office/drawing/2014/main" id="{7F8530F3-16AA-4B82-A842-EFD433782E65}"/>
                </a:ext>
              </a:extLst>
            </p:cNvPr>
            <p:cNvSpPr>
              <a:spLocks noChangeArrowheads="1"/>
            </p:cNvSpPr>
            <p:nvPr/>
          </p:nvSpPr>
          <p:spPr bwMode="auto">
            <a:xfrm>
              <a:off x="1227" y="895"/>
              <a:ext cx="1207"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1833" b="1">
                  <a:solidFill>
                    <a:srgbClr val="000000"/>
                  </a:solidFill>
                  <a:latin typeface="Courier" charset="0"/>
                </a:rPr>
                <a:t>df	 5%	 1%</a:t>
              </a:r>
              <a:endParaRPr lang="en-US" altLang="en-US" sz="1833">
                <a:solidFill>
                  <a:srgbClr val="000000"/>
                </a:solidFill>
                <a:latin typeface="Courier" charset="0"/>
              </a:endParaRPr>
            </a:p>
            <a:p>
              <a:pPr eaLnBrk="1" hangingPunct="1"/>
              <a:r>
                <a:rPr lang="en-US" altLang="en-US" sz="1833">
                  <a:solidFill>
                    <a:srgbClr val="000000"/>
                  </a:solidFill>
                  <a:latin typeface="Courier" charset="0"/>
                </a:rPr>
                <a:t>2	4.303	9.925</a:t>
              </a:r>
            </a:p>
            <a:p>
              <a:pPr eaLnBrk="1" hangingPunct="1"/>
              <a:r>
                <a:rPr lang="en-US" altLang="en-US" sz="1833">
                  <a:solidFill>
                    <a:srgbClr val="000000"/>
                  </a:solidFill>
                  <a:latin typeface="Courier" charset="0"/>
                </a:rPr>
                <a:t>3	3.182	5.841</a:t>
              </a:r>
            </a:p>
            <a:p>
              <a:pPr eaLnBrk="1" hangingPunct="1"/>
              <a:r>
                <a:rPr lang="en-US" altLang="en-US" sz="1833">
                  <a:solidFill>
                    <a:srgbClr val="000000"/>
                  </a:solidFill>
                  <a:latin typeface="Courier" charset="0"/>
                </a:rPr>
                <a:t>4	2.776	4.604</a:t>
              </a:r>
            </a:p>
            <a:p>
              <a:pPr eaLnBrk="1" hangingPunct="1"/>
              <a:r>
                <a:rPr lang="en-US" altLang="en-US" sz="1833">
                  <a:solidFill>
                    <a:srgbClr val="000000"/>
                  </a:solidFill>
                  <a:latin typeface="Courier" charset="0"/>
                </a:rPr>
                <a:t>5	2.571	4.032</a:t>
              </a:r>
            </a:p>
            <a:p>
              <a:pPr eaLnBrk="1" hangingPunct="1"/>
              <a:r>
                <a:rPr lang="en-US" altLang="en-US" sz="1833">
                  <a:solidFill>
                    <a:srgbClr val="000000"/>
                  </a:solidFill>
                  <a:latin typeface="Courier" charset="0"/>
                </a:rPr>
                <a:t>8	2.306	3.554</a:t>
              </a:r>
            </a:p>
            <a:p>
              <a:pPr eaLnBrk="1" hangingPunct="1"/>
              <a:r>
                <a:rPr lang="en-US" altLang="en-US" sz="1833">
                  <a:solidFill>
                    <a:srgbClr val="000000"/>
                  </a:solidFill>
                  <a:latin typeface="Courier" charset="0"/>
                </a:rPr>
                <a:t>10	2.228	3.169</a:t>
              </a:r>
            </a:p>
            <a:p>
              <a:pPr eaLnBrk="1" hangingPunct="1"/>
              <a:r>
                <a:rPr lang="en-US" altLang="en-US" sz="1833">
                  <a:solidFill>
                    <a:srgbClr val="000000"/>
                  </a:solidFill>
                  <a:latin typeface="Courier" charset="0"/>
                </a:rPr>
                <a:t>20	2.086	2.845</a:t>
              </a:r>
            </a:p>
            <a:p>
              <a:pPr eaLnBrk="1" hangingPunct="1"/>
              <a:r>
                <a:rPr lang="en-US" altLang="en-US" sz="1833">
                  <a:solidFill>
                    <a:srgbClr val="000000"/>
                  </a:solidFill>
                  <a:latin typeface="Courier" charset="0"/>
                </a:rPr>
                <a:t>50	2.009	2.678</a:t>
              </a:r>
            </a:p>
            <a:p>
              <a:pPr eaLnBrk="1" hangingPunct="1"/>
              <a:r>
                <a:rPr lang="en-US" altLang="en-US" sz="1833">
                  <a:solidFill>
                    <a:srgbClr val="000000"/>
                  </a:solidFill>
                  <a:latin typeface="Courier" charset="0"/>
                </a:rPr>
                <a:t>100	1.984	2.626</a:t>
              </a:r>
            </a:p>
          </p:txBody>
        </p:sp>
        <p:sp>
          <p:nvSpPr>
            <p:cNvPr id="27658" name="Line 16">
              <a:extLst>
                <a:ext uri="{FF2B5EF4-FFF2-40B4-BE49-F238E27FC236}">
                  <a16:creationId xmlns:a16="http://schemas.microsoft.com/office/drawing/2014/main" id="{7C222EAB-1891-44C5-8B30-4126D0C36679}"/>
                </a:ext>
              </a:extLst>
            </p:cNvPr>
            <p:cNvSpPr>
              <a:spLocks noChangeShapeType="1"/>
            </p:cNvSpPr>
            <p:nvPr/>
          </p:nvSpPr>
          <p:spPr bwMode="auto">
            <a:xfrm>
              <a:off x="1632" y="896"/>
              <a:ext cx="0" cy="13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7659" name="Line 17">
              <a:extLst>
                <a:ext uri="{FF2B5EF4-FFF2-40B4-BE49-F238E27FC236}">
                  <a16:creationId xmlns:a16="http://schemas.microsoft.com/office/drawing/2014/main" id="{96886010-6B8A-4B05-BE5F-1B3BAF0D95A2}"/>
                </a:ext>
              </a:extLst>
            </p:cNvPr>
            <p:cNvSpPr>
              <a:spLocks noChangeShapeType="1"/>
            </p:cNvSpPr>
            <p:nvPr/>
          </p:nvSpPr>
          <p:spPr bwMode="auto">
            <a:xfrm>
              <a:off x="2304" y="880"/>
              <a:ext cx="0" cy="1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7660" name="Line 18">
              <a:extLst>
                <a:ext uri="{FF2B5EF4-FFF2-40B4-BE49-F238E27FC236}">
                  <a16:creationId xmlns:a16="http://schemas.microsoft.com/office/drawing/2014/main" id="{5C62B235-0AD1-4081-962C-EF3461B9CB04}"/>
                </a:ext>
              </a:extLst>
            </p:cNvPr>
            <p:cNvSpPr>
              <a:spLocks noChangeShapeType="1"/>
            </p:cNvSpPr>
            <p:nvPr/>
          </p:nvSpPr>
          <p:spPr bwMode="auto">
            <a:xfrm>
              <a:off x="1232" y="1056"/>
              <a:ext cx="15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7661" name="Text Box 19">
              <a:extLst>
                <a:ext uri="{FF2B5EF4-FFF2-40B4-BE49-F238E27FC236}">
                  <a16:creationId xmlns:a16="http://schemas.microsoft.com/office/drawing/2014/main" id="{04296BAD-8B3C-4F15-A562-3B7E12D732F7}"/>
                </a:ext>
              </a:extLst>
            </p:cNvPr>
            <p:cNvSpPr txBox="1">
              <a:spLocks noChangeArrowheads="1"/>
            </p:cNvSpPr>
            <p:nvPr/>
          </p:nvSpPr>
          <p:spPr bwMode="auto">
            <a:xfrm>
              <a:off x="1152" y="2264"/>
              <a:ext cx="2200"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1833">
                  <a:solidFill>
                    <a:srgbClr val="3333FF"/>
                  </a:solidFill>
                  <a:latin typeface="Courier" charset="0"/>
                </a:rPr>
                <a:t>Normal     1.96     2.58</a:t>
              </a:r>
              <a:endParaRPr lang="en-US" altLang="en-US" sz="1833">
                <a:solidFill>
                  <a:srgbClr val="3333FF"/>
                </a:solidFill>
                <a:latin typeface="Times" panose="02020603050405020304" pitchFamily="18" charset="0"/>
              </a:endParaRPr>
            </a:p>
          </p:txBody>
        </p:sp>
      </p:grpSp>
    </p:spTree>
  </p:cSld>
  <p:clrMapOvr>
    <a:masterClrMapping/>
  </p:clrMapOvr>
  <p:transition advTm="12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6425A380-87EA-4B68-BF1A-891DADC8B192}"/>
              </a:ext>
            </a:extLst>
          </p:cNvPr>
          <p:cNvSpPr>
            <a:spLocks noGrp="1" noChangeArrowheads="1"/>
          </p:cNvSpPr>
          <p:nvPr>
            <p:ph type="title"/>
          </p:nvPr>
        </p:nvSpPr>
        <p:spPr/>
        <p:txBody>
          <a:bodyPr/>
          <a:lstStyle/>
          <a:p>
            <a:pPr eaLnBrk="1" hangingPunct="1"/>
            <a:r>
              <a:rPr lang="en-US" altLang="en-US"/>
              <a:t>t Table</a:t>
            </a:r>
          </a:p>
        </p:txBody>
      </p:sp>
      <p:grpSp>
        <p:nvGrpSpPr>
          <p:cNvPr id="29698" name="Group 6">
            <a:extLst>
              <a:ext uri="{FF2B5EF4-FFF2-40B4-BE49-F238E27FC236}">
                <a16:creationId xmlns:a16="http://schemas.microsoft.com/office/drawing/2014/main" id="{908B91AE-CC6B-440E-8B00-4180CDFD8C54}"/>
              </a:ext>
            </a:extLst>
          </p:cNvPr>
          <p:cNvGrpSpPr>
            <a:grpSpLocks/>
          </p:cNvGrpSpPr>
          <p:nvPr/>
        </p:nvGrpSpPr>
        <p:grpSpPr bwMode="auto">
          <a:xfrm>
            <a:off x="344841" y="4842759"/>
            <a:ext cx="8799159" cy="1154227"/>
            <a:chOff x="620486" y="6431281"/>
            <a:chExt cx="15838714" cy="2077062"/>
          </a:xfrm>
        </p:grpSpPr>
        <p:sp>
          <p:nvSpPr>
            <p:cNvPr id="29700" name="Text Box 8">
              <a:extLst>
                <a:ext uri="{FF2B5EF4-FFF2-40B4-BE49-F238E27FC236}">
                  <a16:creationId xmlns:a16="http://schemas.microsoft.com/office/drawing/2014/main" id="{35051B1C-0094-4F2A-922A-6B0883954165}"/>
                </a:ext>
              </a:extLst>
            </p:cNvPr>
            <p:cNvSpPr txBox="1">
              <a:spLocks noChangeArrowheads="1"/>
            </p:cNvSpPr>
            <p:nvPr/>
          </p:nvSpPr>
          <p:spPr bwMode="auto">
            <a:xfrm>
              <a:off x="620486" y="6969890"/>
              <a:ext cx="3135085" cy="100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latin typeface="Geneva" charset="0"/>
                </a:rPr>
                <a:t>More df</a:t>
              </a:r>
              <a:endParaRPr lang="en-US" altLang="en-US" sz="1333">
                <a:latin typeface="Times" panose="02020603050405020304" pitchFamily="18" charset="0"/>
              </a:endParaRPr>
            </a:p>
          </p:txBody>
        </p:sp>
        <p:sp>
          <p:nvSpPr>
            <p:cNvPr id="29701" name="Text Box 9">
              <a:extLst>
                <a:ext uri="{FF2B5EF4-FFF2-40B4-BE49-F238E27FC236}">
                  <a16:creationId xmlns:a16="http://schemas.microsoft.com/office/drawing/2014/main" id="{9398FF7E-ED1A-4BA3-8FDC-A0959AF268E9}"/>
                </a:ext>
              </a:extLst>
            </p:cNvPr>
            <p:cNvSpPr txBox="1">
              <a:spLocks noChangeArrowheads="1"/>
            </p:cNvSpPr>
            <p:nvPr/>
          </p:nvSpPr>
          <p:spPr bwMode="auto">
            <a:xfrm>
              <a:off x="3820885" y="6431281"/>
              <a:ext cx="1012371" cy="207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6667">
                  <a:latin typeface="Times" panose="02020603050405020304" pitchFamily="18" charset="0"/>
                </a:rPr>
                <a:t>{</a:t>
              </a:r>
              <a:endParaRPr lang="en-US" altLang="en-US" sz="1333">
                <a:latin typeface="Times" panose="02020603050405020304" pitchFamily="18" charset="0"/>
              </a:endParaRPr>
            </a:p>
          </p:txBody>
        </p:sp>
        <p:sp>
          <p:nvSpPr>
            <p:cNvPr id="29702" name="Text Box 10">
              <a:extLst>
                <a:ext uri="{FF2B5EF4-FFF2-40B4-BE49-F238E27FC236}">
                  <a16:creationId xmlns:a16="http://schemas.microsoft.com/office/drawing/2014/main" id="{976841EF-F53A-4673-B5CC-F49AFE9A7BA0}"/>
                </a:ext>
              </a:extLst>
            </p:cNvPr>
            <p:cNvSpPr txBox="1">
              <a:spLocks noChangeArrowheads="1"/>
            </p:cNvSpPr>
            <p:nvPr/>
          </p:nvSpPr>
          <p:spPr bwMode="auto">
            <a:xfrm>
              <a:off x="11495315" y="6431281"/>
              <a:ext cx="1012371" cy="207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6667">
                  <a:latin typeface="Times" panose="02020603050405020304" pitchFamily="18" charset="0"/>
                </a:rPr>
                <a:t>}</a:t>
              </a:r>
              <a:endParaRPr lang="en-US" altLang="en-US" sz="1333">
                <a:latin typeface="Times" panose="02020603050405020304" pitchFamily="18" charset="0"/>
              </a:endParaRPr>
            </a:p>
          </p:txBody>
        </p:sp>
        <p:sp>
          <p:nvSpPr>
            <p:cNvPr id="29703" name="Text Box 11">
              <a:extLst>
                <a:ext uri="{FF2B5EF4-FFF2-40B4-BE49-F238E27FC236}">
                  <a16:creationId xmlns:a16="http://schemas.microsoft.com/office/drawing/2014/main" id="{93167EC5-FC2D-44E4-BE78-A56E6A4CE2E5}"/>
                </a:ext>
              </a:extLst>
            </p:cNvPr>
            <p:cNvSpPr txBox="1">
              <a:spLocks noChangeArrowheads="1"/>
            </p:cNvSpPr>
            <p:nvPr/>
          </p:nvSpPr>
          <p:spPr bwMode="auto">
            <a:xfrm>
              <a:off x="12703630" y="6585169"/>
              <a:ext cx="3755570" cy="176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2778">
                  <a:latin typeface="Geneva" charset="0"/>
                </a:rPr>
                <a:t>Difference decreases</a:t>
              </a:r>
              <a:endParaRPr lang="en-US" altLang="en-US" sz="1333">
                <a:latin typeface="Times" panose="02020603050405020304" pitchFamily="18" charset="0"/>
              </a:endParaRPr>
            </a:p>
          </p:txBody>
        </p:sp>
      </p:grpSp>
      <p:pic>
        <p:nvPicPr>
          <p:cNvPr id="29699" name="Picture 2">
            <a:extLst>
              <a:ext uri="{FF2B5EF4-FFF2-40B4-BE49-F238E27FC236}">
                <a16:creationId xmlns:a16="http://schemas.microsoft.com/office/drawing/2014/main" id="{0027FECC-0B09-454B-B723-7692C9BF59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0444" y="1876778"/>
            <a:ext cx="3556000" cy="424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4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462F8A72-B5D1-42B1-A565-B7FE5302A8AA}"/>
              </a:ext>
            </a:extLst>
          </p:cNvPr>
          <p:cNvSpPr>
            <a:spLocks noGrp="1" noChangeArrowheads="1"/>
          </p:cNvSpPr>
          <p:nvPr>
            <p:ph type="body" idx="1"/>
          </p:nvPr>
        </p:nvSpPr>
        <p:spPr/>
        <p:txBody>
          <a:bodyPr/>
          <a:lstStyle/>
          <a:p>
            <a:pPr>
              <a:buNone/>
              <a:tabLst>
                <a:tab pos="321936" algn="l"/>
              </a:tabLst>
            </a:pPr>
            <a:endParaRPr lang="en-US" altLang="en-US" sz="1000"/>
          </a:p>
          <a:p>
            <a:pPr>
              <a:tabLst>
                <a:tab pos="321936" algn="l"/>
              </a:tabLst>
            </a:pPr>
            <a:endParaRPr lang="en-US" altLang="en-US"/>
          </a:p>
        </p:txBody>
      </p:sp>
      <p:sp>
        <p:nvSpPr>
          <p:cNvPr id="31746" name="Rectangle 13">
            <a:extLst>
              <a:ext uri="{FF2B5EF4-FFF2-40B4-BE49-F238E27FC236}">
                <a16:creationId xmlns:a16="http://schemas.microsoft.com/office/drawing/2014/main" id="{7CC0FE7D-BC89-4CB9-8EF4-2EE5E5C7ED56}"/>
              </a:ext>
            </a:extLst>
          </p:cNvPr>
          <p:cNvSpPr>
            <a:spLocks noGrp="1" noChangeArrowheads="1"/>
          </p:cNvSpPr>
          <p:nvPr>
            <p:ph type="title"/>
          </p:nvPr>
        </p:nvSpPr>
        <p:spPr>
          <a:xfrm>
            <a:off x="685272" y="804333"/>
            <a:ext cx="7773458" cy="1016000"/>
          </a:xfrm>
          <a:noFill/>
        </p:spPr>
        <p:txBody>
          <a:bodyPr/>
          <a:lstStyle/>
          <a:p>
            <a:pPr eaLnBrk="1" hangingPunct="1"/>
            <a:r>
              <a:rPr lang="en-US" altLang="en-US"/>
              <a:t>A Problem</a:t>
            </a:r>
          </a:p>
        </p:txBody>
      </p:sp>
      <p:sp>
        <p:nvSpPr>
          <p:cNvPr id="31747" name="Rectangle 14">
            <a:extLst>
              <a:ext uri="{FF2B5EF4-FFF2-40B4-BE49-F238E27FC236}">
                <a16:creationId xmlns:a16="http://schemas.microsoft.com/office/drawing/2014/main" id="{325B4BD5-3C8C-448D-A970-8355669654A4}"/>
              </a:ext>
            </a:extLst>
          </p:cNvPr>
          <p:cNvSpPr>
            <a:spLocks noChangeArrowheads="1"/>
          </p:cNvSpPr>
          <p:nvPr/>
        </p:nvSpPr>
        <p:spPr bwMode="auto">
          <a:xfrm>
            <a:off x="558272" y="2023181"/>
            <a:ext cx="8263819" cy="401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defTabSz="1436688"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defTabSz="1436688"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defTabSz="1436688"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defTabSz="1436688"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defTabSz="1436688"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defTabSz="1436688"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Clr>
                <a:schemeClr val="hlink"/>
              </a:buClr>
              <a:buFontTx/>
              <a:buChar char="•"/>
            </a:pPr>
            <a:r>
              <a:rPr lang="en-US" altLang="en-US" sz="2778">
                <a:latin typeface="Geneva" charset="0"/>
              </a:rPr>
              <a:t> Sample 9 values from a normal distribution</a:t>
            </a:r>
          </a:p>
          <a:p>
            <a:pPr eaLnBrk="1" hangingPunct="1">
              <a:spcBef>
                <a:spcPct val="50000"/>
              </a:spcBef>
              <a:buClr>
                <a:schemeClr val="hlink"/>
              </a:buClr>
              <a:buFontTx/>
              <a:buChar char="•"/>
            </a:pPr>
            <a:r>
              <a:rPr lang="en-US" altLang="en-US" sz="2778">
                <a:latin typeface="Geneva" charset="0"/>
              </a:rPr>
              <a:t> Estimate the standard error of the mean</a:t>
            </a:r>
            <a:r>
              <a:rPr lang="en-US" altLang="en-US" sz="3334">
                <a:latin typeface="Geneva" charset="0"/>
              </a:rPr>
              <a:t> </a:t>
            </a:r>
          </a:p>
          <a:p>
            <a:pPr eaLnBrk="1" hangingPunct="1">
              <a:spcBef>
                <a:spcPct val="50000"/>
              </a:spcBef>
              <a:buClr>
                <a:schemeClr val="hlink"/>
              </a:buClr>
            </a:pPr>
            <a:endParaRPr lang="en-US" altLang="en-US" sz="2778" i="1">
              <a:latin typeface="Geneva" charset="0"/>
            </a:endParaRPr>
          </a:p>
          <a:p>
            <a:pPr eaLnBrk="1" hangingPunct="1">
              <a:spcBef>
                <a:spcPct val="50000"/>
              </a:spcBef>
              <a:buClr>
                <a:schemeClr val="hlink"/>
              </a:buClr>
            </a:pPr>
            <a:r>
              <a:rPr lang="en-US" altLang="en-US" sz="2778" i="1">
                <a:latin typeface="Geneva" charset="0"/>
              </a:rPr>
              <a:t>What is the probability that the sample mean would be more than 1.96 estimated standard errors from the population mean?</a:t>
            </a:r>
          </a:p>
          <a:p>
            <a:pPr eaLnBrk="1" hangingPunct="1">
              <a:spcBef>
                <a:spcPct val="20000"/>
              </a:spcBef>
              <a:buClr>
                <a:schemeClr val="hlink"/>
              </a:buClr>
              <a:buFontTx/>
              <a:buChar char="•"/>
            </a:pPr>
            <a:endParaRPr lang="en-US" altLang="en-US" sz="3334">
              <a:latin typeface="Geneva" charset="0"/>
            </a:endParaRPr>
          </a:p>
        </p:txBody>
      </p:sp>
    </p:spTree>
  </p:cSld>
  <p:clrMapOvr>
    <a:masterClrMapping/>
  </p:clrMapOvr>
  <p:transition advTm="21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a:extLst>
              <a:ext uri="{FF2B5EF4-FFF2-40B4-BE49-F238E27FC236}">
                <a16:creationId xmlns:a16="http://schemas.microsoft.com/office/drawing/2014/main" id="{EC4DC4A2-C237-412B-A61F-A58B4428C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290"/>
          <a:stretch>
            <a:fillRect/>
          </a:stretch>
        </p:blipFill>
        <p:spPr bwMode="auto">
          <a:xfrm>
            <a:off x="1342319" y="776993"/>
            <a:ext cx="6439077" cy="570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4" name="Picture 6">
            <a:extLst>
              <a:ext uri="{FF2B5EF4-FFF2-40B4-BE49-F238E27FC236}">
                <a16:creationId xmlns:a16="http://schemas.microsoft.com/office/drawing/2014/main" id="{62B68385-42D5-4546-9CE4-16094DC02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1448153"/>
            <a:ext cx="2537354" cy="36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11">
            <a:extLst>
              <a:ext uri="{FF2B5EF4-FFF2-40B4-BE49-F238E27FC236}">
                <a16:creationId xmlns:a16="http://schemas.microsoft.com/office/drawing/2014/main" id="{23604E8E-7EE0-4957-ABA9-D9279E287E20}"/>
              </a:ext>
            </a:extLst>
          </p:cNvPr>
          <p:cNvSpPr>
            <a:spLocks noChangeArrowheads="1"/>
          </p:cNvSpPr>
          <p:nvPr/>
        </p:nvSpPr>
        <p:spPr bwMode="auto">
          <a:xfrm>
            <a:off x="635000" y="1498424"/>
            <a:ext cx="2449160" cy="305153"/>
          </a:xfrm>
          <a:prstGeom prst="rect">
            <a:avLst/>
          </a:prstGeom>
          <a:solidFill>
            <a:schemeClr val="accent1"/>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33796" name="Text Box 13">
            <a:extLst>
              <a:ext uri="{FF2B5EF4-FFF2-40B4-BE49-F238E27FC236}">
                <a16:creationId xmlns:a16="http://schemas.microsoft.com/office/drawing/2014/main" id="{D2147692-5D14-466F-BD07-06B702013361}"/>
              </a:ext>
            </a:extLst>
          </p:cNvPr>
          <p:cNvSpPr txBox="1">
            <a:spLocks noChangeArrowheads="1"/>
          </p:cNvSpPr>
          <p:nvPr/>
        </p:nvSpPr>
        <p:spPr bwMode="auto">
          <a:xfrm>
            <a:off x="471841" y="1448153"/>
            <a:ext cx="3392840" cy="5557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pPr>
            <a:r>
              <a:rPr lang="en-US" altLang="en-US" sz="2778">
                <a:solidFill>
                  <a:srgbClr val="CC0000"/>
                </a:solidFill>
                <a:latin typeface="Geneva" charset="0"/>
              </a:rPr>
              <a:t>df: N-1 = 9-1 = 8</a:t>
            </a:r>
            <a:r>
              <a:rPr lang="en-US" altLang="en-US" sz="1333">
                <a:latin typeface="Times" panose="02020603050405020304" pitchFamily="18" charset="0"/>
              </a:rPr>
              <a:t> </a:t>
            </a:r>
          </a:p>
        </p:txBody>
      </p:sp>
    </p:spTree>
  </p:cSld>
  <p:clrMapOvr>
    <a:masterClrMapping/>
  </p:clrMapOvr>
  <p:transition advTm="33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33D5DF4E-D40A-4311-B03B-64B0C2340F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8667" y="2017889"/>
            <a:ext cx="3438702" cy="409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a:extLst>
              <a:ext uri="{FF2B5EF4-FFF2-40B4-BE49-F238E27FC236}">
                <a16:creationId xmlns:a16="http://schemas.microsoft.com/office/drawing/2014/main" id="{CA7009F0-4BD8-43FF-87EA-8382D6E84C27}"/>
              </a:ext>
            </a:extLst>
          </p:cNvPr>
          <p:cNvSpPr>
            <a:spLocks noGrp="1" noChangeArrowheads="1"/>
          </p:cNvSpPr>
          <p:nvPr>
            <p:ph type="title"/>
          </p:nvPr>
        </p:nvSpPr>
        <p:spPr/>
        <p:txBody>
          <a:bodyPr/>
          <a:lstStyle/>
          <a:p>
            <a:pPr eaLnBrk="1" hangingPunct="1"/>
            <a:r>
              <a:rPr lang="en-US" altLang="en-US"/>
              <a:t>Using the t Table</a:t>
            </a:r>
          </a:p>
        </p:txBody>
      </p:sp>
      <p:sp>
        <p:nvSpPr>
          <p:cNvPr id="35843" name="AutoShape 19">
            <a:extLst>
              <a:ext uri="{FF2B5EF4-FFF2-40B4-BE49-F238E27FC236}">
                <a16:creationId xmlns:a16="http://schemas.microsoft.com/office/drawing/2014/main" id="{827A0B99-DB28-432B-B98F-8D31327DCA03}"/>
              </a:ext>
            </a:extLst>
          </p:cNvPr>
          <p:cNvSpPr>
            <a:spLocks noChangeArrowheads="1"/>
          </p:cNvSpPr>
          <p:nvPr/>
        </p:nvSpPr>
        <p:spPr bwMode="auto">
          <a:xfrm>
            <a:off x="1417286" y="4148667"/>
            <a:ext cx="1215319" cy="338667"/>
          </a:xfrm>
          <a:prstGeom prst="rightArrow">
            <a:avLst>
              <a:gd name="adj1" fmla="val 50000"/>
              <a:gd name="adj2" fmla="val 83733"/>
            </a:avLst>
          </a:prstGeom>
          <a:solidFill>
            <a:schemeClr val="accent1"/>
          </a:solidFill>
          <a:ln w="9525">
            <a:solidFill>
              <a:schemeClr val="tx1"/>
            </a:solidFill>
            <a:miter lim="800000"/>
            <a:headEnd/>
            <a:tailEnd/>
          </a:ln>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60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60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60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6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Tree>
  </p:cSld>
  <p:clrMapOvr>
    <a:masterClrMapping/>
  </p:clrMapOvr>
  <p:transition advTm="5400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01AD3849-F427-4AE1-8C25-6F8084CB3041}"/>
              </a:ext>
            </a:extLst>
          </p:cNvPr>
          <p:cNvSpPr>
            <a:spLocks noGrp="1" noChangeArrowheads="1"/>
          </p:cNvSpPr>
          <p:nvPr>
            <p:ph type="title"/>
          </p:nvPr>
        </p:nvSpPr>
        <p:spPr/>
        <p:txBody>
          <a:bodyPr/>
          <a:lstStyle/>
          <a:p>
            <a:pPr eaLnBrk="1" hangingPunct="1"/>
            <a:r>
              <a:rPr lang="en-US" altLang="en-US"/>
              <a:t>Conclusion</a:t>
            </a:r>
          </a:p>
        </p:txBody>
      </p:sp>
      <p:sp>
        <p:nvSpPr>
          <p:cNvPr id="37890" name="Rectangle 3">
            <a:extLst>
              <a:ext uri="{FF2B5EF4-FFF2-40B4-BE49-F238E27FC236}">
                <a16:creationId xmlns:a16="http://schemas.microsoft.com/office/drawing/2014/main" id="{4AD71817-7311-45DF-877F-09A955C03277}"/>
              </a:ext>
            </a:extLst>
          </p:cNvPr>
          <p:cNvSpPr>
            <a:spLocks noGrp="1" noChangeArrowheads="1"/>
          </p:cNvSpPr>
          <p:nvPr>
            <p:ph type="body" idx="1"/>
          </p:nvPr>
        </p:nvSpPr>
        <p:spPr>
          <a:xfrm>
            <a:off x="575910" y="2361847"/>
            <a:ext cx="7992181" cy="3675063"/>
          </a:xfrm>
        </p:spPr>
        <p:txBody>
          <a:bodyPr/>
          <a:lstStyle/>
          <a:p>
            <a:pPr marL="246964" indent="-246964">
              <a:lnSpc>
                <a:spcPct val="90000"/>
              </a:lnSpc>
            </a:pPr>
            <a:r>
              <a:rPr lang="en-US" altLang="en-US"/>
              <a:t>The t-distribution is used whenever the standard deviation is estimated.</a:t>
            </a:r>
          </a:p>
          <a:p>
            <a:pPr marL="246964" indent="-246964">
              <a:lnSpc>
                <a:spcPct val="90000"/>
              </a:lnSpc>
            </a:pPr>
            <a:r>
              <a:rPr lang="en-US" altLang="en-US"/>
              <a:t>It has relatively more scores in the tails.</a:t>
            </a:r>
          </a:p>
          <a:p>
            <a:pPr marL="246964" indent="-246964">
              <a:lnSpc>
                <a:spcPct val="90000"/>
              </a:lnSpc>
            </a:pPr>
            <a:r>
              <a:rPr lang="en-US" altLang="en-US"/>
              <a:t>It approaches the standard normal as the df increase.</a:t>
            </a:r>
          </a:p>
        </p:txBody>
      </p:sp>
    </p:spTree>
  </p:cSld>
  <p:clrMapOvr>
    <a:masterClrMapping/>
  </p:clrMapOvr>
  <p:transition advTm="2500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Confidence Interval - Means</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267507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2971800"/>
            <a:ext cx="7010400" cy="584775"/>
          </a:xfrm>
          <a:solidFill>
            <a:schemeClr val="accent2">
              <a:lumMod val="75000"/>
              <a:alpha val="75000"/>
            </a:schemeClr>
          </a:solidFill>
        </p:spPr>
        <p:txBody>
          <a:bodyPr wrap="square">
            <a:spAutoFit/>
          </a:bodyPr>
          <a:lstStyle/>
          <a:p>
            <a:r>
              <a:rPr lang="en-US" dirty="0">
                <a:solidFill>
                  <a:schemeClr val="bg1"/>
                </a:solidFill>
              </a:rPr>
              <a:t>Degrees of Freedom</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0464841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57B7DA41-9932-4DBF-AEA7-5CD7713A15C1}"/>
              </a:ext>
            </a:extLst>
          </p:cNvPr>
          <p:cNvSpPr>
            <a:spLocks noGrp="1" noChangeArrowheads="1"/>
          </p:cNvSpPr>
          <p:nvPr>
            <p:ph type="title"/>
          </p:nvPr>
        </p:nvSpPr>
        <p:spPr/>
        <p:txBody>
          <a:bodyPr/>
          <a:lstStyle/>
          <a:p>
            <a:pPr eaLnBrk="1" hangingPunct="1"/>
            <a:r>
              <a:rPr lang="en-US" altLang="en-US"/>
              <a:t>Introduction</a:t>
            </a:r>
          </a:p>
        </p:txBody>
      </p:sp>
      <p:sp>
        <p:nvSpPr>
          <p:cNvPr id="14339" name="Rectangle 5">
            <a:extLst>
              <a:ext uri="{FF2B5EF4-FFF2-40B4-BE49-F238E27FC236}">
                <a16:creationId xmlns:a16="http://schemas.microsoft.com/office/drawing/2014/main" id="{CBE7C43A-761C-4431-A187-CD9302A6B59C}"/>
              </a:ext>
            </a:extLst>
          </p:cNvPr>
          <p:cNvSpPr>
            <a:spLocks noGrp="1" noChangeArrowheads="1"/>
          </p:cNvSpPr>
          <p:nvPr>
            <p:ph type="body" idx="1"/>
          </p:nvPr>
        </p:nvSpPr>
        <p:spPr/>
        <p:txBody>
          <a:bodyPr/>
          <a:lstStyle/>
          <a:p>
            <a:pPr eaLnBrk="1" hangingPunct="1"/>
            <a:endParaRPr lang="en-US" altLang="en-US" sz="3222"/>
          </a:p>
          <a:p>
            <a:pPr eaLnBrk="1" hangingPunct="1"/>
            <a:endParaRPr lang="en-US" altLang="en-US"/>
          </a:p>
        </p:txBody>
      </p:sp>
      <p:sp>
        <p:nvSpPr>
          <p:cNvPr id="14340" name="Line 10">
            <a:extLst>
              <a:ext uri="{FF2B5EF4-FFF2-40B4-BE49-F238E27FC236}">
                <a16:creationId xmlns:a16="http://schemas.microsoft.com/office/drawing/2014/main" id="{9C2D67C4-E43F-4268-9C74-A245804B2F1A}"/>
              </a:ext>
            </a:extLst>
          </p:cNvPr>
          <p:cNvSpPr>
            <a:spLocks noChangeShapeType="1"/>
          </p:cNvSpPr>
          <p:nvPr/>
        </p:nvSpPr>
        <p:spPr bwMode="auto">
          <a:xfrm>
            <a:off x="1542522" y="3005667"/>
            <a:ext cx="602279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1" name="Line 13">
            <a:extLst>
              <a:ext uri="{FF2B5EF4-FFF2-40B4-BE49-F238E27FC236}">
                <a16:creationId xmlns:a16="http://schemas.microsoft.com/office/drawing/2014/main" id="{595DB75C-F3E8-423F-B376-82C3ADB773C1}"/>
              </a:ext>
            </a:extLst>
          </p:cNvPr>
          <p:cNvSpPr>
            <a:spLocks noChangeShapeType="1"/>
          </p:cNvSpPr>
          <p:nvPr/>
        </p:nvSpPr>
        <p:spPr bwMode="auto">
          <a:xfrm>
            <a:off x="1542521"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2" name="Line 14">
            <a:extLst>
              <a:ext uri="{FF2B5EF4-FFF2-40B4-BE49-F238E27FC236}">
                <a16:creationId xmlns:a16="http://schemas.microsoft.com/office/drawing/2014/main" id="{1E3448C8-5FC1-47FC-9EBB-087CAE647634}"/>
              </a:ext>
            </a:extLst>
          </p:cNvPr>
          <p:cNvSpPr>
            <a:spLocks noChangeShapeType="1"/>
          </p:cNvSpPr>
          <p:nvPr/>
        </p:nvSpPr>
        <p:spPr bwMode="auto">
          <a:xfrm>
            <a:off x="1896181"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3" name="Line 15">
            <a:extLst>
              <a:ext uri="{FF2B5EF4-FFF2-40B4-BE49-F238E27FC236}">
                <a16:creationId xmlns:a16="http://schemas.microsoft.com/office/drawing/2014/main" id="{F17916AB-FEA0-45D4-A9BE-FA92366ACF22}"/>
              </a:ext>
            </a:extLst>
          </p:cNvPr>
          <p:cNvSpPr>
            <a:spLocks noChangeShapeType="1"/>
          </p:cNvSpPr>
          <p:nvPr/>
        </p:nvSpPr>
        <p:spPr bwMode="auto">
          <a:xfrm>
            <a:off x="2249841"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4" name="Line 16">
            <a:extLst>
              <a:ext uri="{FF2B5EF4-FFF2-40B4-BE49-F238E27FC236}">
                <a16:creationId xmlns:a16="http://schemas.microsoft.com/office/drawing/2014/main" id="{FE39FFAE-4964-4254-865B-184056D96FD1}"/>
              </a:ext>
            </a:extLst>
          </p:cNvPr>
          <p:cNvSpPr>
            <a:spLocks noChangeShapeType="1"/>
          </p:cNvSpPr>
          <p:nvPr/>
        </p:nvSpPr>
        <p:spPr bwMode="auto">
          <a:xfrm>
            <a:off x="2603500"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5" name="Line 17">
            <a:extLst>
              <a:ext uri="{FF2B5EF4-FFF2-40B4-BE49-F238E27FC236}">
                <a16:creationId xmlns:a16="http://schemas.microsoft.com/office/drawing/2014/main" id="{6C3F52FC-B5CB-434F-8A7A-79DCBDCEE664}"/>
              </a:ext>
            </a:extLst>
          </p:cNvPr>
          <p:cNvSpPr>
            <a:spLocks noChangeShapeType="1"/>
          </p:cNvSpPr>
          <p:nvPr/>
        </p:nvSpPr>
        <p:spPr bwMode="auto">
          <a:xfrm>
            <a:off x="2957160"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6" name="Line 18">
            <a:extLst>
              <a:ext uri="{FF2B5EF4-FFF2-40B4-BE49-F238E27FC236}">
                <a16:creationId xmlns:a16="http://schemas.microsoft.com/office/drawing/2014/main" id="{A922023A-BAA0-4130-8341-3EE07514C963}"/>
              </a:ext>
            </a:extLst>
          </p:cNvPr>
          <p:cNvSpPr>
            <a:spLocks noChangeShapeType="1"/>
          </p:cNvSpPr>
          <p:nvPr/>
        </p:nvSpPr>
        <p:spPr bwMode="auto">
          <a:xfrm>
            <a:off x="3313466"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7" name="Line 19">
            <a:extLst>
              <a:ext uri="{FF2B5EF4-FFF2-40B4-BE49-F238E27FC236}">
                <a16:creationId xmlns:a16="http://schemas.microsoft.com/office/drawing/2014/main" id="{6C85D63C-76FF-4829-A871-CA2BDCBFF958}"/>
              </a:ext>
            </a:extLst>
          </p:cNvPr>
          <p:cNvSpPr>
            <a:spLocks noChangeShapeType="1"/>
          </p:cNvSpPr>
          <p:nvPr/>
        </p:nvSpPr>
        <p:spPr bwMode="auto">
          <a:xfrm>
            <a:off x="3667125"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8" name="Line 20">
            <a:extLst>
              <a:ext uri="{FF2B5EF4-FFF2-40B4-BE49-F238E27FC236}">
                <a16:creationId xmlns:a16="http://schemas.microsoft.com/office/drawing/2014/main" id="{57B5F12C-7FC6-4BA5-BFFA-5AAE4D912AE3}"/>
              </a:ext>
            </a:extLst>
          </p:cNvPr>
          <p:cNvSpPr>
            <a:spLocks noChangeShapeType="1"/>
          </p:cNvSpPr>
          <p:nvPr/>
        </p:nvSpPr>
        <p:spPr bwMode="auto">
          <a:xfrm>
            <a:off x="4020785"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49" name="Line 21">
            <a:extLst>
              <a:ext uri="{FF2B5EF4-FFF2-40B4-BE49-F238E27FC236}">
                <a16:creationId xmlns:a16="http://schemas.microsoft.com/office/drawing/2014/main" id="{AB2FFD7B-5A87-4697-9FA1-1E625D5CAD0A}"/>
              </a:ext>
            </a:extLst>
          </p:cNvPr>
          <p:cNvSpPr>
            <a:spLocks noChangeShapeType="1"/>
          </p:cNvSpPr>
          <p:nvPr/>
        </p:nvSpPr>
        <p:spPr bwMode="auto">
          <a:xfrm>
            <a:off x="4374444"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0" name="Line 22">
            <a:extLst>
              <a:ext uri="{FF2B5EF4-FFF2-40B4-BE49-F238E27FC236}">
                <a16:creationId xmlns:a16="http://schemas.microsoft.com/office/drawing/2014/main" id="{6AD2922B-8356-4A81-9CB2-42037E44D9C6}"/>
              </a:ext>
            </a:extLst>
          </p:cNvPr>
          <p:cNvSpPr>
            <a:spLocks noChangeShapeType="1"/>
          </p:cNvSpPr>
          <p:nvPr/>
        </p:nvSpPr>
        <p:spPr bwMode="auto">
          <a:xfrm>
            <a:off x="4730750"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1" name="Line 23">
            <a:extLst>
              <a:ext uri="{FF2B5EF4-FFF2-40B4-BE49-F238E27FC236}">
                <a16:creationId xmlns:a16="http://schemas.microsoft.com/office/drawing/2014/main" id="{3FC8E06A-A15A-42D4-9D00-8E9E97180C3B}"/>
              </a:ext>
            </a:extLst>
          </p:cNvPr>
          <p:cNvSpPr>
            <a:spLocks noChangeShapeType="1"/>
          </p:cNvSpPr>
          <p:nvPr/>
        </p:nvSpPr>
        <p:spPr bwMode="auto">
          <a:xfrm>
            <a:off x="5084410"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2" name="Line 24">
            <a:extLst>
              <a:ext uri="{FF2B5EF4-FFF2-40B4-BE49-F238E27FC236}">
                <a16:creationId xmlns:a16="http://schemas.microsoft.com/office/drawing/2014/main" id="{558AAC08-B007-4D88-B587-DDD8BC8B9883}"/>
              </a:ext>
            </a:extLst>
          </p:cNvPr>
          <p:cNvSpPr>
            <a:spLocks noChangeShapeType="1"/>
          </p:cNvSpPr>
          <p:nvPr/>
        </p:nvSpPr>
        <p:spPr bwMode="auto">
          <a:xfrm>
            <a:off x="5438069"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3" name="Line 25">
            <a:extLst>
              <a:ext uri="{FF2B5EF4-FFF2-40B4-BE49-F238E27FC236}">
                <a16:creationId xmlns:a16="http://schemas.microsoft.com/office/drawing/2014/main" id="{6C64C6C2-564E-4875-8688-994FFB5676E0}"/>
              </a:ext>
            </a:extLst>
          </p:cNvPr>
          <p:cNvSpPr>
            <a:spLocks noChangeShapeType="1"/>
          </p:cNvSpPr>
          <p:nvPr/>
        </p:nvSpPr>
        <p:spPr bwMode="auto">
          <a:xfrm>
            <a:off x="5791729"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4" name="Line 26">
            <a:extLst>
              <a:ext uri="{FF2B5EF4-FFF2-40B4-BE49-F238E27FC236}">
                <a16:creationId xmlns:a16="http://schemas.microsoft.com/office/drawing/2014/main" id="{32964D87-9434-4073-97E5-9CFD0B25EA11}"/>
              </a:ext>
            </a:extLst>
          </p:cNvPr>
          <p:cNvSpPr>
            <a:spLocks noChangeShapeType="1"/>
          </p:cNvSpPr>
          <p:nvPr/>
        </p:nvSpPr>
        <p:spPr bwMode="auto">
          <a:xfrm>
            <a:off x="6148035"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5" name="Line 27">
            <a:extLst>
              <a:ext uri="{FF2B5EF4-FFF2-40B4-BE49-F238E27FC236}">
                <a16:creationId xmlns:a16="http://schemas.microsoft.com/office/drawing/2014/main" id="{060ADA2F-3221-47B4-B32D-88224C4F501B}"/>
              </a:ext>
            </a:extLst>
          </p:cNvPr>
          <p:cNvSpPr>
            <a:spLocks noChangeShapeType="1"/>
          </p:cNvSpPr>
          <p:nvPr/>
        </p:nvSpPr>
        <p:spPr bwMode="auto">
          <a:xfrm>
            <a:off x="6501694"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6" name="Line 28">
            <a:extLst>
              <a:ext uri="{FF2B5EF4-FFF2-40B4-BE49-F238E27FC236}">
                <a16:creationId xmlns:a16="http://schemas.microsoft.com/office/drawing/2014/main" id="{58BB647D-E21A-491D-956A-CD5620158A67}"/>
              </a:ext>
            </a:extLst>
          </p:cNvPr>
          <p:cNvSpPr>
            <a:spLocks noChangeShapeType="1"/>
          </p:cNvSpPr>
          <p:nvPr/>
        </p:nvSpPr>
        <p:spPr bwMode="auto">
          <a:xfrm>
            <a:off x="6855354"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7" name="Line 29">
            <a:extLst>
              <a:ext uri="{FF2B5EF4-FFF2-40B4-BE49-F238E27FC236}">
                <a16:creationId xmlns:a16="http://schemas.microsoft.com/office/drawing/2014/main" id="{5F94C8D8-997C-4998-9F91-CCF73D7F581A}"/>
              </a:ext>
            </a:extLst>
          </p:cNvPr>
          <p:cNvSpPr>
            <a:spLocks noChangeShapeType="1"/>
          </p:cNvSpPr>
          <p:nvPr/>
        </p:nvSpPr>
        <p:spPr bwMode="auto">
          <a:xfrm>
            <a:off x="7209896"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8" name="Line 30">
            <a:extLst>
              <a:ext uri="{FF2B5EF4-FFF2-40B4-BE49-F238E27FC236}">
                <a16:creationId xmlns:a16="http://schemas.microsoft.com/office/drawing/2014/main" id="{C3CB4D0F-08D4-4E47-B59B-517CAC5426F3}"/>
              </a:ext>
            </a:extLst>
          </p:cNvPr>
          <p:cNvSpPr>
            <a:spLocks noChangeShapeType="1"/>
          </p:cNvSpPr>
          <p:nvPr/>
        </p:nvSpPr>
        <p:spPr bwMode="auto">
          <a:xfrm>
            <a:off x="7565319" y="2988910"/>
            <a:ext cx="0" cy="2707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14359" name="AutoShape 31">
            <a:extLst>
              <a:ext uri="{FF2B5EF4-FFF2-40B4-BE49-F238E27FC236}">
                <a16:creationId xmlns:a16="http://schemas.microsoft.com/office/drawing/2014/main" id="{C7091FA1-F77A-47FD-8864-D53A63D4CFF9}"/>
              </a:ext>
            </a:extLst>
          </p:cNvPr>
          <p:cNvSpPr>
            <a:spLocks/>
          </p:cNvSpPr>
          <p:nvPr/>
        </p:nvSpPr>
        <p:spPr bwMode="auto">
          <a:xfrm rot="5400000">
            <a:off x="4316678" y="1275733"/>
            <a:ext cx="474486" cy="4645202"/>
          </a:xfrm>
          <a:prstGeom prst="rightBrace">
            <a:avLst>
              <a:gd name="adj1" fmla="val 761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14360" name="Text Box 32">
            <a:extLst>
              <a:ext uri="{FF2B5EF4-FFF2-40B4-BE49-F238E27FC236}">
                <a16:creationId xmlns:a16="http://schemas.microsoft.com/office/drawing/2014/main" id="{77790C1B-5FA9-495C-AC83-F99FAFFE9B7B}"/>
              </a:ext>
            </a:extLst>
          </p:cNvPr>
          <p:cNvSpPr txBox="1">
            <a:spLocks noChangeArrowheads="1"/>
          </p:cNvSpPr>
          <p:nvPr/>
        </p:nvSpPr>
        <p:spPr bwMode="auto">
          <a:xfrm>
            <a:off x="3279070" y="3831167"/>
            <a:ext cx="266900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3334"/>
              <a:t>M estimates μ</a:t>
            </a:r>
            <a:endParaRPr lang="en-US" altLang="en-US" sz="3334">
              <a:latin typeface="Symbol" panose="05050102010706020507" pitchFamily="18" charset="2"/>
            </a:endParaRPr>
          </a:p>
        </p:txBody>
      </p:sp>
    </p:spTree>
  </p:cSld>
  <p:clrMapOvr>
    <a:masterClrMapping/>
  </p:clrMapOvr>
  <p:transition advTm="2900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83F62A4E-6E5F-4E41-AE09-2AEB3E843D83}"/>
              </a:ext>
            </a:extLst>
          </p:cNvPr>
          <p:cNvSpPr>
            <a:spLocks noGrp="1" noChangeArrowheads="1"/>
          </p:cNvSpPr>
          <p:nvPr>
            <p:ph type="title"/>
          </p:nvPr>
        </p:nvSpPr>
        <p:spPr/>
        <p:txBody>
          <a:bodyPr>
            <a:normAutofit fontScale="90000"/>
          </a:bodyPr>
          <a:lstStyle/>
          <a:p>
            <a:pPr eaLnBrk="1" hangingPunct="1"/>
            <a:r>
              <a:rPr lang="en-US" altLang="en-US"/>
              <a:t>Confidence Interval on the Mean with </a:t>
            </a:r>
            <a:r>
              <a:rPr lang="en-US" altLang="en-US">
                <a:latin typeface="Lucida Grande" charset="0"/>
                <a:cs typeface="Lucida Grande" charset="0"/>
              </a:rPr>
              <a:t>σ</a:t>
            </a:r>
            <a:r>
              <a:rPr lang="en-US" altLang="en-US"/>
              <a:t> Known</a:t>
            </a:r>
          </a:p>
        </p:txBody>
      </p:sp>
      <p:sp>
        <p:nvSpPr>
          <p:cNvPr id="16387" name="Rectangle 9">
            <a:extLst>
              <a:ext uri="{FF2B5EF4-FFF2-40B4-BE49-F238E27FC236}">
                <a16:creationId xmlns:a16="http://schemas.microsoft.com/office/drawing/2014/main" id="{7B090061-EAC8-4BD6-8132-AABB34B13D0F}"/>
              </a:ext>
            </a:extLst>
          </p:cNvPr>
          <p:cNvSpPr>
            <a:spLocks noGrp="1" noChangeArrowheads="1"/>
          </p:cNvSpPr>
          <p:nvPr>
            <p:ph type="body" idx="1"/>
          </p:nvPr>
        </p:nvSpPr>
        <p:spPr/>
        <p:txBody>
          <a:bodyPr/>
          <a:lstStyle/>
          <a:p>
            <a:pPr eaLnBrk="1" hangingPunct="1"/>
            <a:r>
              <a:rPr lang="en-US" altLang="en-US"/>
              <a:t>Weights of 10 year old children</a:t>
            </a:r>
          </a:p>
          <a:p>
            <a:pPr lvl="1" eaLnBrk="1" hangingPunct="1"/>
            <a:r>
              <a:rPr lang="en-US" altLang="en-US"/>
              <a:t>Normally distributed</a:t>
            </a:r>
          </a:p>
          <a:p>
            <a:pPr lvl="1" eaLnBrk="1" hangingPunct="1"/>
            <a:r>
              <a:rPr lang="en-US" altLang="en-US"/>
              <a:t>Mean 					= 90</a:t>
            </a:r>
          </a:p>
          <a:p>
            <a:pPr lvl="1" eaLnBrk="1" hangingPunct="1"/>
            <a:r>
              <a:rPr lang="en-US" altLang="en-US"/>
              <a:t>Standard deviation 			= 36</a:t>
            </a:r>
          </a:p>
        </p:txBody>
      </p:sp>
    </p:spTree>
  </p:cSld>
  <p:clrMapOvr>
    <a:masterClrMapping/>
  </p:clrMapOvr>
  <p:transition advTm="1500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5">
            <a:extLst>
              <a:ext uri="{FF2B5EF4-FFF2-40B4-BE49-F238E27FC236}">
                <a16:creationId xmlns:a16="http://schemas.microsoft.com/office/drawing/2014/main" id="{9DC7BC61-AEDA-425F-BE9A-DE37D0FB1B4D}"/>
              </a:ext>
            </a:extLst>
          </p:cNvPr>
          <p:cNvSpPr>
            <a:spLocks noGrp="1" noChangeArrowheads="1"/>
          </p:cNvSpPr>
          <p:nvPr>
            <p:ph type="title"/>
          </p:nvPr>
        </p:nvSpPr>
        <p:spPr/>
        <p:txBody>
          <a:bodyPr>
            <a:normAutofit fontScale="90000"/>
          </a:bodyPr>
          <a:lstStyle/>
          <a:p>
            <a:pPr eaLnBrk="1" hangingPunct="1"/>
            <a:r>
              <a:rPr lang="en-US" altLang="en-US"/>
              <a:t>Confidence Interval on the Mean with </a:t>
            </a:r>
            <a:r>
              <a:rPr lang="en-US" altLang="en-US">
                <a:latin typeface="Lucida Grande" charset="0"/>
                <a:cs typeface="Lucida Grande" charset="0"/>
              </a:rPr>
              <a:t>σ</a:t>
            </a:r>
            <a:r>
              <a:rPr lang="en-US" altLang="en-US"/>
              <a:t> Known</a:t>
            </a:r>
          </a:p>
        </p:txBody>
      </p:sp>
      <p:sp>
        <p:nvSpPr>
          <p:cNvPr id="18436" name="Rectangle 6">
            <a:extLst>
              <a:ext uri="{FF2B5EF4-FFF2-40B4-BE49-F238E27FC236}">
                <a16:creationId xmlns:a16="http://schemas.microsoft.com/office/drawing/2014/main" id="{C733EA92-8512-4FDE-98F0-ED549FD3AFA9}"/>
              </a:ext>
            </a:extLst>
          </p:cNvPr>
          <p:cNvSpPr>
            <a:spLocks noGrp="1" noChangeArrowheads="1"/>
          </p:cNvSpPr>
          <p:nvPr>
            <p:ph type="body" idx="1"/>
          </p:nvPr>
        </p:nvSpPr>
        <p:spPr>
          <a:xfrm>
            <a:off x="685271" y="2142244"/>
            <a:ext cx="8458729" cy="4029604"/>
          </a:xfrm>
        </p:spPr>
        <p:txBody>
          <a:bodyPr/>
          <a:lstStyle/>
          <a:p>
            <a:pPr eaLnBrk="1" hangingPunct="1">
              <a:lnSpc>
                <a:spcPct val="90000"/>
              </a:lnSpc>
            </a:pPr>
            <a:r>
              <a:rPr lang="en-US" altLang="en-US"/>
              <a:t>Sampling distribution of the mean</a:t>
            </a:r>
          </a:p>
          <a:p>
            <a:pPr lvl="1" eaLnBrk="1" hangingPunct="1">
              <a:lnSpc>
                <a:spcPct val="90000"/>
              </a:lnSpc>
            </a:pPr>
            <a:r>
              <a:rPr lang="en-US" altLang="en-US"/>
              <a:t>Mean = μ	</a:t>
            </a:r>
            <a:br>
              <a:rPr lang="en-US" altLang="en-US"/>
            </a:br>
            <a:endParaRPr lang="en-US" altLang="en-US"/>
          </a:p>
          <a:p>
            <a:pPr lvl="1" eaLnBrk="1" hangingPunct="1">
              <a:lnSpc>
                <a:spcPct val="90000"/>
              </a:lnSpc>
            </a:pPr>
            <a:r>
              <a:rPr lang="en-US" altLang="en-US"/>
              <a:t>Standard error = </a:t>
            </a:r>
          </a:p>
          <a:p>
            <a:pPr eaLnBrk="1" hangingPunct="1">
              <a:lnSpc>
                <a:spcPct val="90000"/>
              </a:lnSpc>
            </a:pPr>
            <a:endParaRPr lang="en-US" altLang="en-US"/>
          </a:p>
          <a:p>
            <a:pPr eaLnBrk="1" hangingPunct="1">
              <a:lnSpc>
                <a:spcPct val="90000"/>
              </a:lnSpc>
            </a:pPr>
            <a:r>
              <a:rPr lang="en-US" altLang="en-US"/>
              <a:t>For sample size of 9</a:t>
            </a:r>
          </a:p>
          <a:p>
            <a:pPr lvl="1" eaLnBrk="1" hangingPunct="1">
              <a:lnSpc>
                <a:spcPct val="90000"/>
              </a:lnSpc>
            </a:pPr>
            <a:r>
              <a:rPr lang="en-US" altLang="en-US"/>
              <a:t>Mean 					= </a:t>
            </a:r>
            <a:r>
              <a:rPr lang="en-US" altLang="en-US">
                <a:sym typeface="Symbol" panose="05050102010706020507" pitchFamily="18" charset="2"/>
              </a:rPr>
              <a:t>90</a:t>
            </a:r>
            <a:r>
              <a:rPr lang="en-US" altLang="en-US"/>
              <a:t>	</a:t>
            </a:r>
          </a:p>
          <a:p>
            <a:pPr lvl="1" eaLnBrk="1" hangingPunct="1">
              <a:lnSpc>
                <a:spcPct val="90000"/>
              </a:lnSpc>
            </a:pPr>
            <a:r>
              <a:rPr lang="en-US" altLang="en-US"/>
              <a:t>Standard error of the mean	= 36/3 = 12</a:t>
            </a:r>
          </a:p>
        </p:txBody>
      </p:sp>
      <p:graphicFrame>
        <p:nvGraphicFramePr>
          <p:cNvPr id="18434" name="Object 2">
            <a:extLst>
              <a:ext uri="{FF2B5EF4-FFF2-40B4-BE49-F238E27FC236}">
                <a16:creationId xmlns:a16="http://schemas.microsoft.com/office/drawing/2014/main" id="{56F072E4-BCE0-47B1-888D-2440C2DD749F}"/>
              </a:ext>
            </a:extLst>
          </p:cNvPr>
          <p:cNvGraphicFramePr>
            <a:graphicFrameLocks noChangeAspect="1"/>
          </p:cNvGraphicFramePr>
          <p:nvPr/>
        </p:nvGraphicFramePr>
        <p:xfrm>
          <a:off x="4499681" y="3073577"/>
          <a:ext cx="2084035" cy="1144764"/>
        </p:xfrm>
        <a:graphic>
          <a:graphicData uri="http://schemas.openxmlformats.org/presentationml/2006/ole">
            <mc:AlternateContent xmlns:mc="http://schemas.openxmlformats.org/markup-compatibility/2006">
              <mc:Choice xmlns:v="urn:schemas-microsoft-com:vml" Requires="v">
                <p:oleObj spid="_x0000_s9220" name="Equation" r:id="rId4" imgW="647700" imgH="381000" progId="Equation.DSMT4">
                  <p:embed/>
                </p:oleObj>
              </mc:Choice>
              <mc:Fallback>
                <p:oleObj name="Equation" r:id="rId4" imgW="647700" imgH="381000" progId="Equation.DSMT4">
                  <p:embed/>
                  <p:pic>
                    <p:nvPicPr>
                      <p:cNvPr id="18434" name="Object 2">
                        <a:extLst>
                          <a:ext uri="{FF2B5EF4-FFF2-40B4-BE49-F238E27FC236}">
                            <a16:creationId xmlns:a16="http://schemas.microsoft.com/office/drawing/2014/main" id="{56F072E4-BCE0-47B1-888D-2440C2DD74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681" y="3073577"/>
                        <a:ext cx="2084035" cy="114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4500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4E20420-D391-4204-A24C-D28E36823F16}"/>
              </a:ext>
            </a:extLst>
          </p:cNvPr>
          <p:cNvSpPr>
            <a:spLocks noGrp="1" noChangeArrowheads="1"/>
          </p:cNvSpPr>
          <p:nvPr>
            <p:ph type="title"/>
          </p:nvPr>
        </p:nvSpPr>
        <p:spPr/>
        <p:txBody>
          <a:bodyPr>
            <a:normAutofit fontScale="90000"/>
          </a:bodyPr>
          <a:lstStyle/>
          <a:p>
            <a:pPr eaLnBrk="1" hangingPunct="1"/>
            <a:r>
              <a:rPr lang="en-US" altLang="en-US"/>
              <a:t>Confidence Interval on the Mean withσKnown</a:t>
            </a:r>
          </a:p>
        </p:txBody>
      </p:sp>
      <p:pic>
        <p:nvPicPr>
          <p:cNvPr id="20483" name="Picture 4">
            <a:extLst>
              <a:ext uri="{FF2B5EF4-FFF2-40B4-BE49-F238E27FC236}">
                <a16:creationId xmlns:a16="http://schemas.microsoft.com/office/drawing/2014/main" id="{E68A12D4-6A70-438B-8588-4C361F49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36333"/>
            <a:ext cx="5118806" cy="23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AutoShape 9">
            <a:extLst>
              <a:ext uri="{FF2B5EF4-FFF2-40B4-BE49-F238E27FC236}">
                <a16:creationId xmlns:a16="http://schemas.microsoft.com/office/drawing/2014/main" id="{95DBF2CD-8F72-4F3E-B327-DD52202FCC17}"/>
              </a:ext>
            </a:extLst>
          </p:cNvPr>
          <p:cNvSpPr>
            <a:spLocks/>
          </p:cNvSpPr>
          <p:nvPr/>
        </p:nvSpPr>
        <p:spPr bwMode="auto">
          <a:xfrm rot="5400000">
            <a:off x="4276549" y="4388556"/>
            <a:ext cx="373062" cy="2212799"/>
          </a:xfrm>
          <a:prstGeom prst="rightBrace">
            <a:avLst>
              <a:gd name="adj1" fmla="val 461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0485" name="Text Box 10">
            <a:extLst>
              <a:ext uri="{FF2B5EF4-FFF2-40B4-BE49-F238E27FC236}">
                <a16:creationId xmlns:a16="http://schemas.microsoft.com/office/drawing/2014/main" id="{BD1425E6-521C-4745-B52D-56445A56ADD4}"/>
              </a:ext>
            </a:extLst>
          </p:cNvPr>
          <p:cNvSpPr txBox="1">
            <a:spLocks noChangeArrowheads="1"/>
          </p:cNvSpPr>
          <p:nvPr/>
        </p:nvSpPr>
        <p:spPr bwMode="auto">
          <a:xfrm>
            <a:off x="2390070" y="5746750"/>
            <a:ext cx="4461158"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500">
                <a:latin typeface="Arial" panose="020B0604020202020204" pitchFamily="34" charset="0"/>
              </a:rPr>
              <a:t>Middle 95% of the distribution</a:t>
            </a:r>
          </a:p>
        </p:txBody>
      </p:sp>
    </p:spTree>
  </p:cSld>
  <p:clrMapOvr>
    <a:masterClrMapping/>
  </p:clrMapOvr>
  <p:transition advTm="1400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FD6DE3B-7066-4A87-BD60-F5D1CE6C117C}"/>
              </a:ext>
            </a:extLst>
          </p:cNvPr>
          <p:cNvSpPr>
            <a:spLocks noGrp="1" noChangeArrowheads="1"/>
          </p:cNvSpPr>
          <p:nvPr>
            <p:ph type="title"/>
          </p:nvPr>
        </p:nvSpPr>
        <p:spPr/>
        <p:txBody>
          <a:bodyPr>
            <a:normAutofit fontScale="90000"/>
          </a:bodyPr>
          <a:lstStyle/>
          <a:p>
            <a:pPr eaLnBrk="1" hangingPunct="1"/>
            <a:r>
              <a:rPr lang="en-US" altLang="en-US"/>
              <a:t>Confidence Interval on the Mean withσKnown</a:t>
            </a:r>
          </a:p>
        </p:txBody>
      </p:sp>
      <p:pic>
        <p:nvPicPr>
          <p:cNvPr id="22531" name="Picture 3">
            <a:extLst>
              <a:ext uri="{FF2B5EF4-FFF2-40B4-BE49-F238E27FC236}">
                <a16:creationId xmlns:a16="http://schemas.microsoft.com/office/drawing/2014/main" id="{17F6EF55-6509-450A-A966-6B0BF0D36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36333"/>
            <a:ext cx="5118806" cy="23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4">
            <a:extLst>
              <a:ext uri="{FF2B5EF4-FFF2-40B4-BE49-F238E27FC236}">
                <a16:creationId xmlns:a16="http://schemas.microsoft.com/office/drawing/2014/main" id="{23838735-5EC6-4544-9E94-810D7EE43518}"/>
              </a:ext>
            </a:extLst>
          </p:cNvPr>
          <p:cNvSpPr txBox="1">
            <a:spLocks noChangeArrowheads="1"/>
          </p:cNvSpPr>
          <p:nvPr/>
        </p:nvSpPr>
        <p:spPr bwMode="auto">
          <a:xfrm>
            <a:off x="575910" y="2986264"/>
            <a:ext cx="230832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500">
                <a:latin typeface="Arial" panose="020B0604020202020204" pitchFamily="34" charset="0"/>
              </a:rPr>
              <a:t>90 - (1.96)(12)</a:t>
            </a:r>
          </a:p>
        </p:txBody>
      </p:sp>
      <p:sp>
        <p:nvSpPr>
          <p:cNvPr id="22533" name="Line 5">
            <a:extLst>
              <a:ext uri="{FF2B5EF4-FFF2-40B4-BE49-F238E27FC236}">
                <a16:creationId xmlns:a16="http://schemas.microsoft.com/office/drawing/2014/main" id="{E97E313F-4389-46AB-B1C3-F484E75A600A}"/>
              </a:ext>
            </a:extLst>
          </p:cNvPr>
          <p:cNvSpPr>
            <a:spLocks noChangeShapeType="1"/>
          </p:cNvSpPr>
          <p:nvPr/>
        </p:nvSpPr>
        <p:spPr bwMode="auto">
          <a:xfrm>
            <a:off x="2304522" y="3564819"/>
            <a:ext cx="942798" cy="896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2534" name="Text Box 6">
            <a:extLst>
              <a:ext uri="{FF2B5EF4-FFF2-40B4-BE49-F238E27FC236}">
                <a16:creationId xmlns:a16="http://schemas.microsoft.com/office/drawing/2014/main" id="{979F861E-19D3-4E6D-B3EF-52D7772C63DA}"/>
              </a:ext>
            </a:extLst>
          </p:cNvPr>
          <p:cNvSpPr txBox="1">
            <a:spLocks noChangeArrowheads="1"/>
          </p:cNvSpPr>
          <p:nvPr/>
        </p:nvSpPr>
        <p:spPr bwMode="auto">
          <a:xfrm>
            <a:off x="6036910" y="2986264"/>
            <a:ext cx="238847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500">
                <a:latin typeface="Arial" panose="020B0604020202020204" pitchFamily="34" charset="0"/>
              </a:rPr>
              <a:t>90 + (1.96)(12)</a:t>
            </a:r>
          </a:p>
        </p:txBody>
      </p:sp>
      <p:sp>
        <p:nvSpPr>
          <p:cNvPr id="22535" name="Line 7">
            <a:extLst>
              <a:ext uri="{FF2B5EF4-FFF2-40B4-BE49-F238E27FC236}">
                <a16:creationId xmlns:a16="http://schemas.microsoft.com/office/drawing/2014/main" id="{E58E1E54-E64D-487E-9E8B-138A46796BF6}"/>
              </a:ext>
            </a:extLst>
          </p:cNvPr>
          <p:cNvSpPr>
            <a:spLocks noChangeShapeType="1"/>
          </p:cNvSpPr>
          <p:nvPr/>
        </p:nvSpPr>
        <p:spPr bwMode="auto">
          <a:xfrm rot="5104596">
            <a:off x="5673549" y="3548945"/>
            <a:ext cx="881063" cy="9622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2536" name="AutoShape 8">
            <a:extLst>
              <a:ext uri="{FF2B5EF4-FFF2-40B4-BE49-F238E27FC236}">
                <a16:creationId xmlns:a16="http://schemas.microsoft.com/office/drawing/2014/main" id="{0BBF59DF-A91A-4A30-BF10-1FA2C79D2E28}"/>
              </a:ext>
            </a:extLst>
          </p:cNvPr>
          <p:cNvSpPr>
            <a:spLocks/>
          </p:cNvSpPr>
          <p:nvPr/>
        </p:nvSpPr>
        <p:spPr bwMode="auto">
          <a:xfrm rot="5400000">
            <a:off x="4276549" y="4388556"/>
            <a:ext cx="373062" cy="2212799"/>
          </a:xfrm>
          <a:prstGeom prst="rightBrace">
            <a:avLst>
              <a:gd name="adj1" fmla="val 461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2537" name="Text Box 9">
            <a:extLst>
              <a:ext uri="{FF2B5EF4-FFF2-40B4-BE49-F238E27FC236}">
                <a16:creationId xmlns:a16="http://schemas.microsoft.com/office/drawing/2014/main" id="{A19EC7FD-FDB4-4313-80C1-DA595AF0FA01}"/>
              </a:ext>
            </a:extLst>
          </p:cNvPr>
          <p:cNvSpPr txBox="1">
            <a:spLocks noChangeArrowheads="1"/>
          </p:cNvSpPr>
          <p:nvPr/>
        </p:nvSpPr>
        <p:spPr bwMode="auto">
          <a:xfrm>
            <a:off x="2390070" y="5746750"/>
            <a:ext cx="4461158"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500">
                <a:latin typeface="Arial" panose="020B0604020202020204" pitchFamily="34" charset="0"/>
              </a:rPr>
              <a:t>Middle 95% of the distribution</a:t>
            </a:r>
          </a:p>
        </p:txBody>
      </p:sp>
    </p:spTree>
  </p:cSld>
  <p:clrMapOvr>
    <a:masterClrMapping/>
  </p:clrMapOvr>
  <p:transition advTm="3100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a:extLst>
              <a:ext uri="{FF2B5EF4-FFF2-40B4-BE49-F238E27FC236}">
                <a16:creationId xmlns:a16="http://schemas.microsoft.com/office/drawing/2014/main" id="{BC8D943E-0964-4DA5-A360-CE03C8BBFD17}"/>
              </a:ext>
            </a:extLst>
          </p:cNvPr>
          <p:cNvSpPr>
            <a:spLocks noGrp="1" noChangeArrowheads="1"/>
          </p:cNvSpPr>
          <p:nvPr>
            <p:ph type="title"/>
          </p:nvPr>
        </p:nvSpPr>
        <p:spPr/>
        <p:txBody>
          <a:bodyPr>
            <a:normAutofit fontScale="90000"/>
          </a:bodyPr>
          <a:lstStyle/>
          <a:p>
            <a:pPr eaLnBrk="1" hangingPunct="1"/>
            <a:r>
              <a:rPr lang="en-US" altLang="en-US"/>
              <a:t>Confidence Interval on the Mean withσKnown</a:t>
            </a:r>
          </a:p>
        </p:txBody>
      </p:sp>
      <p:pic>
        <p:nvPicPr>
          <p:cNvPr id="24579" name="Picture 8">
            <a:extLst>
              <a:ext uri="{FF2B5EF4-FFF2-40B4-BE49-F238E27FC236}">
                <a16:creationId xmlns:a16="http://schemas.microsoft.com/office/drawing/2014/main" id="{91E69959-ECB1-414E-B404-BED24BCD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36333"/>
            <a:ext cx="5118806" cy="23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AutoShape 13">
            <a:extLst>
              <a:ext uri="{FF2B5EF4-FFF2-40B4-BE49-F238E27FC236}">
                <a16:creationId xmlns:a16="http://schemas.microsoft.com/office/drawing/2014/main" id="{DBAEC562-024A-4572-94CB-739DDF8E572A}"/>
              </a:ext>
            </a:extLst>
          </p:cNvPr>
          <p:cNvSpPr>
            <a:spLocks/>
          </p:cNvSpPr>
          <p:nvPr/>
        </p:nvSpPr>
        <p:spPr bwMode="auto">
          <a:xfrm rot="16200000" flipV="1">
            <a:off x="4925660" y="2171347"/>
            <a:ext cx="254000" cy="1143000"/>
          </a:xfrm>
          <a:prstGeom prst="rightBrace">
            <a:avLst>
              <a:gd name="adj1" fmla="val 3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4581" name="Text Box 14">
            <a:extLst>
              <a:ext uri="{FF2B5EF4-FFF2-40B4-BE49-F238E27FC236}">
                <a16:creationId xmlns:a16="http://schemas.microsoft.com/office/drawing/2014/main" id="{149CCA4A-DC74-41B7-8C21-5A1AC34EC68D}"/>
              </a:ext>
            </a:extLst>
          </p:cNvPr>
          <p:cNvSpPr txBox="1">
            <a:spLocks noChangeArrowheads="1"/>
          </p:cNvSpPr>
          <p:nvPr/>
        </p:nvSpPr>
        <p:spPr bwMode="auto">
          <a:xfrm>
            <a:off x="4592953" y="2004660"/>
            <a:ext cx="883255" cy="72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945">
                <a:latin typeface="Arial" panose="020B0604020202020204" pitchFamily="34" charset="0"/>
              </a:rPr>
              <a:t>23.48</a:t>
            </a:r>
          </a:p>
          <a:p>
            <a:pPr algn="ctr" eaLnBrk="1" hangingPunct="1"/>
            <a:r>
              <a:rPr lang="en-US" altLang="en-US" sz="1945">
                <a:latin typeface="Arial" panose="020B0604020202020204" pitchFamily="34" charset="0"/>
              </a:rPr>
              <a:t>units</a:t>
            </a:r>
          </a:p>
        </p:txBody>
      </p:sp>
      <p:sp>
        <p:nvSpPr>
          <p:cNvPr id="24582" name="AutoShape 15">
            <a:extLst>
              <a:ext uri="{FF2B5EF4-FFF2-40B4-BE49-F238E27FC236}">
                <a16:creationId xmlns:a16="http://schemas.microsoft.com/office/drawing/2014/main" id="{F9B9A255-A916-4A24-BEEB-14867BABA61B}"/>
              </a:ext>
            </a:extLst>
          </p:cNvPr>
          <p:cNvSpPr>
            <a:spLocks/>
          </p:cNvSpPr>
          <p:nvPr/>
        </p:nvSpPr>
        <p:spPr bwMode="auto">
          <a:xfrm rot="5400000">
            <a:off x="4276549" y="4388556"/>
            <a:ext cx="373062" cy="2212799"/>
          </a:xfrm>
          <a:prstGeom prst="rightBrace">
            <a:avLst>
              <a:gd name="adj1" fmla="val 461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4583" name="Text Box 16">
            <a:extLst>
              <a:ext uri="{FF2B5EF4-FFF2-40B4-BE49-F238E27FC236}">
                <a16:creationId xmlns:a16="http://schemas.microsoft.com/office/drawing/2014/main" id="{13601F26-0B6C-4A4F-8BE6-5AE81981F22B}"/>
              </a:ext>
            </a:extLst>
          </p:cNvPr>
          <p:cNvSpPr txBox="1">
            <a:spLocks noChangeArrowheads="1"/>
          </p:cNvSpPr>
          <p:nvPr/>
        </p:nvSpPr>
        <p:spPr bwMode="auto">
          <a:xfrm>
            <a:off x="3025070" y="5746750"/>
            <a:ext cx="3428824"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500">
                <a:latin typeface="Arial" panose="020B0604020202020204" pitchFamily="34" charset="0"/>
              </a:rPr>
              <a:t>95% of the distribution</a:t>
            </a:r>
          </a:p>
        </p:txBody>
      </p:sp>
      <p:sp>
        <p:nvSpPr>
          <p:cNvPr id="24584" name="AutoShape 18">
            <a:extLst>
              <a:ext uri="{FF2B5EF4-FFF2-40B4-BE49-F238E27FC236}">
                <a16:creationId xmlns:a16="http://schemas.microsoft.com/office/drawing/2014/main" id="{0A6EE4CC-C099-422B-BB82-70A2BE83A723}"/>
              </a:ext>
            </a:extLst>
          </p:cNvPr>
          <p:cNvSpPr>
            <a:spLocks/>
          </p:cNvSpPr>
          <p:nvPr/>
        </p:nvSpPr>
        <p:spPr bwMode="auto">
          <a:xfrm rot="16200000" flipV="1">
            <a:off x="3765021" y="2171347"/>
            <a:ext cx="254000" cy="1143000"/>
          </a:xfrm>
          <a:prstGeom prst="rightBrace">
            <a:avLst>
              <a:gd name="adj1" fmla="val 3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24585" name="Text Box 19">
            <a:extLst>
              <a:ext uri="{FF2B5EF4-FFF2-40B4-BE49-F238E27FC236}">
                <a16:creationId xmlns:a16="http://schemas.microsoft.com/office/drawing/2014/main" id="{A073E240-A483-4333-A149-85DBC24CD7AF}"/>
              </a:ext>
            </a:extLst>
          </p:cNvPr>
          <p:cNvSpPr txBox="1">
            <a:spLocks noChangeArrowheads="1"/>
          </p:cNvSpPr>
          <p:nvPr/>
        </p:nvSpPr>
        <p:spPr bwMode="auto">
          <a:xfrm>
            <a:off x="3431873" y="2004660"/>
            <a:ext cx="883255" cy="72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945">
                <a:latin typeface="Arial" panose="020B0604020202020204" pitchFamily="34" charset="0"/>
              </a:rPr>
              <a:t>23.48</a:t>
            </a:r>
          </a:p>
          <a:p>
            <a:pPr algn="ctr" eaLnBrk="1" hangingPunct="1"/>
            <a:r>
              <a:rPr lang="en-US" altLang="en-US" sz="1945">
                <a:latin typeface="Arial" panose="020B0604020202020204" pitchFamily="34" charset="0"/>
              </a:rPr>
              <a:t>units</a:t>
            </a:r>
          </a:p>
        </p:txBody>
      </p:sp>
      <p:sp>
        <p:nvSpPr>
          <p:cNvPr id="24586" name="Rectangle 11">
            <a:extLst>
              <a:ext uri="{FF2B5EF4-FFF2-40B4-BE49-F238E27FC236}">
                <a16:creationId xmlns:a16="http://schemas.microsoft.com/office/drawing/2014/main" id="{FA9D6028-BEDB-4217-ABA1-0720D42D4BB4}"/>
              </a:ext>
            </a:extLst>
          </p:cNvPr>
          <p:cNvSpPr>
            <a:spLocks noChangeArrowheads="1"/>
          </p:cNvSpPr>
          <p:nvPr/>
        </p:nvSpPr>
        <p:spPr bwMode="auto">
          <a:xfrm>
            <a:off x="0" y="2459744"/>
            <a:ext cx="2774799"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t>1.96 x 12 = 23.48</a:t>
            </a:r>
            <a:endParaRPr lang="en-US" altLang="en-US" sz="3334"/>
          </a:p>
        </p:txBody>
      </p:sp>
    </p:spTree>
  </p:cSld>
  <p:clrMapOvr>
    <a:masterClrMapping/>
  </p:clrMapOvr>
  <p:transition advTm="5200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a:extLst>
              <a:ext uri="{FF2B5EF4-FFF2-40B4-BE49-F238E27FC236}">
                <a16:creationId xmlns:a16="http://schemas.microsoft.com/office/drawing/2014/main" id="{F06B2995-4111-44F3-8796-434B13720CF1}"/>
              </a:ext>
            </a:extLst>
          </p:cNvPr>
          <p:cNvSpPr>
            <a:spLocks noGrp="1" noChangeArrowheads="1"/>
          </p:cNvSpPr>
          <p:nvPr>
            <p:ph type="title"/>
          </p:nvPr>
        </p:nvSpPr>
        <p:spPr/>
        <p:txBody>
          <a:bodyPr>
            <a:normAutofit fontScale="90000"/>
          </a:bodyPr>
          <a:lstStyle/>
          <a:p>
            <a:pPr eaLnBrk="1" hangingPunct="1"/>
            <a:r>
              <a:rPr lang="en-US" altLang="en-US" dirty="0"/>
              <a:t>Confidence Interval on the </a:t>
            </a:r>
            <a:r>
              <a:rPr lang="en-US" altLang="en-US"/>
              <a:t>Mean with σ </a:t>
            </a:r>
            <a:r>
              <a:rPr lang="en-US" altLang="en-US" dirty="0"/>
              <a:t>Known</a:t>
            </a:r>
          </a:p>
        </p:txBody>
      </p:sp>
      <p:sp>
        <p:nvSpPr>
          <p:cNvPr id="26628" name="Rectangle 23">
            <a:extLst>
              <a:ext uri="{FF2B5EF4-FFF2-40B4-BE49-F238E27FC236}">
                <a16:creationId xmlns:a16="http://schemas.microsoft.com/office/drawing/2014/main" id="{A931FF59-2F1B-434A-B469-1E06932808F6}"/>
              </a:ext>
            </a:extLst>
          </p:cNvPr>
          <p:cNvSpPr>
            <a:spLocks noGrp="1" noChangeArrowheads="1"/>
          </p:cNvSpPr>
          <p:nvPr>
            <p:ph type="body" idx="1"/>
          </p:nvPr>
        </p:nvSpPr>
        <p:spPr/>
        <p:txBody>
          <a:bodyPr/>
          <a:lstStyle/>
          <a:p>
            <a:pPr eaLnBrk="1" hangingPunct="1"/>
            <a:r>
              <a:rPr lang="en-US" altLang="en-US" dirty="0"/>
              <a:t>95% confidence interval of the mean</a:t>
            </a:r>
          </a:p>
          <a:p>
            <a:pPr lvl="1" eaLnBrk="1" hangingPunct="1"/>
            <a:r>
              <a:rPr lang="en-US" altLang="en-US" dirty="0"/>
              <a:t>Lower limit = M - (Z</a:t>
            </a:r>
            <a:r>
              <a:rPr lang="en-US" altLang="en-US" baseline="-25000" dirty="0"/>
              <a:t>.95</a:t>
            </a:r>
            <a:r>
              <a:rPr lang="en-US" altLang="en-US" dirty="0"/>
              <a:t>)(</a:t>
            </a:r>
            <a:r>
              <a:rPr lang="el-GR" altLang="en-US" dirty="0"/>
              <a:t>σ</a:t>
            </a:r>
            <a:r>
              <a:rPr lang="en-US" altLang="en-US" baseline="-25000" dirty="0">
                <a:sym typeface="Symbol" panose="05050102010706020507" pitchFamily="18" charset="2"/>
              </a:rPr>
              <a:t>M</a:t>
            </a:r>
            <a:r>
              <a:rPr lang="en-US" altLang="en-US" dirty="0">
                <a:sym typeface="Symbol" panose="05050102010706020507" pitchFamily="18" charset="2"/>
              </a:rPr>
              <a:t>)</a:t>
            </a:r>
          </a:p>
          <a:p>
            <a:pPr lvl="1" eaLnBrk="1" hangingPunct="1"/>
            <a:r>
              <a:rPr lang="en-US" altLang="en-US" dirty="0"/>
              <a:t>Upper limit = M + (Z</a:t>
            </a:r>
            <a:r>
              <a:rPr lang="en-US" altLang="en-US" baseline="-25000" dirty="0"/>
              <a:t>.95</a:t>
            </a:r>
            <a:r>
              <a:rPr lang="en-US" altLang="en-US" dirty="0"/>
              <a:t>)(</a:t>
            </a:r>
            <a:r>
              <a:rPr lang="el-GR" altLang="en-US" dirty="0"/>
              <a:t>σ</a:t>
            </a:r>
            <a:r>
              <a:rPr lang="en-US" altLang="en-US" baseline="-25000" dirty="0">
                <a:sym typeface="Symbol" panose="05050102010706020507" pitchFamily="18" charset="2"/>
              </a:rPr>
              <a:t>M</a:t>
            </a:r>
            <a:r>
              <a:rPr lang="en-US" altLang="en-US" dirty="0">
                <a:sym typeface="Symbol" panose="05050102010706020507" pitchFamily="18" charset="2"/>
              </a:rPr>
              <a:t>)</a:t>
            </a:r>
            <a:endParaRPr lang="en-US" altLang="en-US" dirty="0"/>
          </a:p>
        </p:txBody>
      </p:sp>
      <p:graphicFrame>
        <p:nvGraphicFramePr>
          <p:cNvPr id="26626" name="Object 2">
            <a:extLst>
              <a:ext uri="{FF2B5EF4-FFF2-40B4-BE49-F238E27FC236}">
                <a16:creationId xmlns:a16="http://schemas.microsoft.com/office/drawing/2014/main" id="{517604FF-5E57-4081-A2BD-39662D1BAC42}"/>
              </a:ext>
            </a:extLst>
          </p:cNvPr>
          <p:cNvGraphicFramePr>
            <a:graphicFrameLocks noChangeAspect="1"/>
          </p:cNvGraphicFramePr>
          <p:nvPr/>
        </p:nvGraphicFramePr>
        <p:xfrm>
          <a:off x="1197681" y="4800424"/>
          <a:ext cx="2084035" cy="1145646"/>
        </p:xfrm>
        <a:graphic>
          <a:graphicData uri="http://schemas.openxmlformats.org/presentationml/2006/ole">
            <mc:AlternateContent xmlns:mc="http://schemas.openxmlformats.org/markup-compatibility/2006">
              <mc:Choice xmlns:v="urn:schemas-microsoft-com:vml" Requires="v">
                <p:oleObj spid="_x0000_s10244" name="Equation" r:id="rId4" imgW="647700" imgH="381000" progId="Equation.DSMT4">
                  <p:embed/>
                </p:oleObj>
              </mc:Choice>
              <mc:Fallback>
                <p:oleObj name="Equation" r:id="rId4" imgW="647700" imgH="381000" progId="Equation.DSMT4">
                  <p:embed/>
                  <p:pic>
                    <p:nvPicPr>
                      <p:cNvPr id="26626" name="Object 2">
                        <a:extLst>
                          <a:ext uri="{FF2B5EF4-FFF2-40B4-BE49-F238E27FC236}">
                            <a16:creationId xmlns:a16="http://schemas.microsoft.com/office/drawing/2014/main" id="{517604FF-5E57-4081-A2BD-39662D1BAC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681" y="4800424"/>
                        <a:ext cx="2084035" cy="1145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5500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7BB8C354-8622-4A60-8DCC-3C3D5955D92F}"/>
              </a:ext>
            </a:extLst>
          </p:cNvPr>
          <p:cNvSpPr>
            <a:spLocks noGrp="1" noChangeArrowheads="1"/>
          </p:cNvSpPr>
          <p:nvPr>
            <p:ph type="title"/>
          </p:nvPr>
        </p:nvSpPr>
        <p:spPr/>
        <p:txBody>
          <a:bodyPr>
            <a:normAutofit fontScale="90000"/>
          </a:bodyPr>
          <a:lstStyle/>
          <a:p>
            <a:pPr eaLnBrk="1" hangingPunct="1"/>
            <a:r>
              <a:rPr lang="en-US" altLang="en-US"/>
              <a:t>Confidence Interval on the Mean withσKnown</a:t>
            </a:r>
          </a:p>
        </p:txBody>
      </p:sp>
      <p:sp>
        <p:nvSpPr>
          <p:cNvPr id="28676" name="Rectangle 24">
            <a:extLst>
              <a:ext uri="{FF2B5EF4-FFF2-40B4-BE49-F238E27FC236}">
                <a16:creationId xmlns:a16="http://schemas.microsoft.com/office/drawing/2014/main" id="{C2DD7EBE-9E1A-4B33-BF58-DC668BB68542}"/>
              </a:ext>
            </a:extLst>
          </p:cNvPr>
          <p:cNvSpPr>
            <a:spLocks noGrp="1" noChangeArrowheads="1"/>
          </p:cNvSpPr>
          <p:nvPr>
            <p:ph type="body" idx="1"/>
          </p:nvPr>
        </p:nvSpPr>
        <p:spPr/>
        <p:txBody>
          <a:bodyPr/>
          <a:lstStyle/>
          <a:p>
            <a:pPr eaLnBrk="1" hangingPunct="1"/>
            <a:r>
              <a:rPr lang="en-US" altLang="en-US"/>
              <a:t>Sample from a normal distribution</a:t>
            </a:r>
            <a:br>
              <a:rPr lang="en-US" altLang="en-US"/>
            </a:br>
            <a:r>
              <a:rPr lang="en-US" altLang="en-US"/>
              <a:t>              2, 3, 5, 6, 9</a:t>
            </a:r>
            <a:endParaRPr lang="en-US" altLang="en-US">
              <a:sym typeface="Symbol" panose="05050102010706020507" pitchFamily="18" charset="2"/>
            </a:endParaRPr>
          </a:p>
          <a:p>
            <a:pPr eaLnBrk="1" hangingPunct="1"/>
            <a:r>
              <a:rPr lang="en-US" altLang="en-US">
                <a:sym typeface="Symbol" panose="05050102010706020507" pitchFamily="18" charset="2"/>
              </a:rPr>
              <a:t>M = </a:t>
            </a:r>
            <a:r>
              <a:rPr lang="en-US" altLang="en-US"/>
              <a:t>(2 + 3 + 5 + 6 + 9)/5 = 5</a:t>
            </a:r>
          </a:p>
          <a:p>
            <a:pPr eaLnBrk="1" hangingPunct="1"/>
            <a:r>
              <a:rPr lang="en-US" altLang="en-US">
                <a:sym typeface="Symbol" panose="05050102010706020507" pitchFamily="18" charset="2"/>
              </a:rPr>
              <a:t>σ = 2.5</a:t>
            </a:r>
            <a:endParaRPr lang="en-US" altLang="en-US"/>
          </a:p>
          <a:p>
            <a:pPr eaLnBrk="1" hangingPunct="1"/>
            <a:r>
              <a:rPr lang="en-US" altLang="en-US">
                <a:sym typeface="Symbol" panose="05050102010706020507" pitchFamily="18" charset="2"/>
              </a:rPr>
              <a:t>σ</a:t>
            </a:r>
            <a:r>
              <a:rPr lang="en-US" altLang="en-US" baseline="-25000">
                <a:sym typeface="Symbol" panose="05050102010706020507" pitchFamily="18" charset="2"/>
              </a:rPr>
              <a:t>M </a:t>
            </a:r>
            <a:r>
              <a:rPr lang="en-US" altLang="en-US">
                <a:sym typeface="Symbol" panose="05050102010706020507" pitchFamily="18" charset="2"/>
              </a:rPr>
              <a:t>= </a:t>
            </a:r>
            <a:r>
              <a:rPr lang="en-US" altLang="en-US" baseline="-25000">
                <a:sym typeface="Symbol" panose="05050102010706020507" pitchFamily="18" charset="2"/>
              </a:rPr>
              <a:t>           </a:t>
            </a:r>
            <a:r>
              <a:rPr lang="en-US" altLang="en-US">
                <a:sym typeface="Symbol" panose="05050102010706020507" pitchFamily="18" charset="2"/>
              </a:rPr>
              <a:t>= 1.118</a:t>
            </a:r>
          </a:p>
        </p:txBody>
      </p:sp>
      <p:graphicFrame>
        <p:nvGraphicFramePr>
          <p:cNvPr id="28674" name="Object 2">
            <a:extLst>
              <a:ext uri="{FF2B5EF4-FFF2-40B4-BE49-F238E27FC236}">
                <a16:creationId xmlns:a16="http://schemas.microsoft.com/office/drawing/2014/main" id="{BB94A370-1CD6-4D42-822B-B3A2144F84E1}"/>
              </a:ext>
            </a:extLst>
          </p:cNvPr>
          <p:cNvGraphicFramePr>
            <a:graphicFrameLocks noChangeAspect="1"/>
          </p:cNvGraphicFramePr>
          <p:nvPr/>
        </p:nvGraphicFramePr>
        <p:xfrm>
          <a:off x="2203979" y="4334757"/>
          <a:ext cx="598840" cy="931333"/>
        </p:xfrm>
        <a:graphic>
          <a:graphicData uri="http://schemas.openxmlformats.org/presentationml/2006/ole">
            <mc:AlternateContent xmlns:mc="http://schemas.openxmlformats.org/markup-compatibility/2006">
              <mc:Choice xmlns:v="urn:schemas-microsoft-com:vml" Requires="v">
                <p:oleObj spid="_x0000_s11268" name="Equation" r:id="rId4" imgW="419100" imgH="698500" progId="Equation.DSMT4">
                  <p:embed/>
                </p:oleObj>
              </mc:Choice>
              <mc:Fallback>
                <p:oleObj name="Equation" r:id="rId4" imgW="419100" imgH="698500" progId="Equation.DSMT4">
                  <p:embed/>
                  <p:pic>
                    <p:nvPicPr>
                      <p:cNvPr id="28674" name="Object 2">
                        <a:extLst>
                          <a:ext uri="{FF2B5EF4-FFF2-40B4-BE49-F238E27FC236}">
                            <a16:creationId xmlns:a16="http://schemas.microsoft.com/office/drawing/2014/main" id="{BB94A370-1CD6-4D42-822B-B3A2144F8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979" y="4334757"/>
                        <a:ext cx="598840" cy="93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4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0">
            <a:extLst>
              <a:ext uri="{FF2B5EF4-FFF2-40B4-BE49-F238E27FC236}">
                <a16:creationId xmlns:a16="http://schemas.microsoft.com/office/drawing/2014/main" id="{DB588919-79C1-4B6E-BC32-073CE00EB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483" b="4489"/>
          <a:stretch>
            <a:fillRect/>
          </a:stretch>
        </p:blipFill>
        <p:spPr bwMode="auto">
          <a:xfrm>
            <a:off x="1424341" y="381000"/>
            <a:ext cx="6295319" cy="604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600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AB9A50C8-08E9-4AC7-A7CB-2D3893352ED1}"/>
              </a:ext>
            </a:extLst>
          </p:cNvPr>
          <p:cNvSpPr>
            <a:spLocks noGrp="1" noChangeArrowheads="1"/>
          </p:cNvSpPr>
          <p:nvPr>
            <p:ph type="title"/>
          </p:nvPr>
        </p:nvSpPr>
        <p:spPr/>
        <p:txBody>
          <a:bodyPr>
            <a:normAutofit fontScale="90000"/>
          </a:bodyPr>
          <a:lstStyle/>
          <a:p>
            <a:pPr eaLnBrk="1" hangingPunct="1"/>
            <a:r>
              <a:rPr lang="en-US" altLang="en-US"/>
              <a:t>Confidence Interval on the Mean withσKnown</a:t>
            </a:r>
          </a:p>
        </p:txBody>
      </p:sp>
      <p:sp>
        <p:nvSpPr>
          <p:cNvPr id="32771" name="Rectangle 5">
            <a:extLst>
              <a:ext uri="{FF2B5EF4-FFF2-40B4-BE49-F238E27FC236}">
                <a16:creationId xmlns:a16="http://schemas.microsoft.com/office/drawing/2014/main" id="{15122A87-4F15-4AF9-8502-6EA15C23A398}"/>
              </a:ext>
            </a:extLst>
          </p:cNvPr>
          <p:cNvSpPr>
            <a:spLocks noGrp="1" noChangeArrowheads="1"/>
          </p:cNvSpPr>
          <p:nvPr>
            <p:ph type="body" idx="1"/>
          </p:nvPr>
        </p:nvSpPr>
        <p:spPr/>
        <p:txBody>
          <a:bodyPr/>
          <a:lstStyle/>
          <a:p>
            <a:pPr eaLnBrk="1" hangingPunct="1"/>
            <a:endParaRPr lang="en-US" altLang="en-US"/>
          </a:p>
          <a:p>
            <a:pPr eaLnBrk="1" hangingPunct="1"/>
            <a:r>
              <a:rPr lang="en-US" altLang="en-US"/>
              <a:t>Lower limit </a:t>
            </a:r>
            <a:br>
              <a:rPr lang="en-US" altLang="en-US"/>
            </a:br>
            <a:r>
              <a:rPr lang="en-US" altLang="en-US"/>
              <a:t>= 5 - (1.96)(1.118)= 2.81</a:t>
            </a:r>
          </a:p>
          <a:p>
            <a:pPr eaLnBrk="1" hangingPunct="1"/>
            <a:endParaRPr lang="en-US" altLang="en-US"/>
          </a:p>
          <a:p>
            <a:pPr eaLnBrk="1" hangingPunct="1"/>
            <a:r>
              <a:rPr lang="en-US" altLang="en-US"/>
              <a:t>Upper limit </a:t>
            </a:r>
            <a:br>
              <a:rPr lang="en-US" altLang="en-US"/>
            </a:br>
            <a:r>
              <a:rPr lang="en-US" altLang="en-US"/>
              <a:t>= 5 + (1.96)(1.118)= 7.81</a:t>
            </a:r>
          </a:p>
        </p:txBody>
      </p:sp>
    </p:spTree>
  </p:cSld>
  <p:clrMapOvr>
    <a:masterClrMapping/>
  </p:clrMapOvr>
  <p:transition advTm="19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B1E9922-C984-4C52-9909-C3787B8BAA3D}"/>
              </a:ext>
            </a:extLst>
          </p:cNvPr>
          <p:cNvSpPr>
            <a:spLocks noGrp="1" noChangeArrowheads="1"/>
          </p:cNvSpPr>
          <p:nvPr>
            <p:ph type="title"/>
          </p:nvPr>
        </p:nvSpPr>
        <p:spPr/>
        <p:txBody>
          <a:bodyPr/>
          <a:lstStyle/>
          <a:p>
            <a:r>
              <a:rPr lang="en-US" altLang="en-US"/>
              <a:t>Degrees of Freedom</a:t>
            </a:r>
          </a:p>
        </p:txBody>
      </p:sp>
      <p:sp>
        <p:nvSpPr>
          <p:cNvPr id="2051" name="Rectangle 3">
            <a:extLst>
              <a:ext uri="{FF2B5EF4-FFF2-40B4-BE49-F238E27FC236}">
                <a16:creationId xmlns:a16="http://schemas.microsoft.com/office/drawing/2014/main" id="{6122CEAE-53D1-4E29-B77F-13416924B1D7}"/>
              </a:ext>
            </a:extLst>
          </p:cNvPr>
          <p:cNvSpPr>
            <a:spLocks noGrp="1" noChangeArrowheads="1"/>
          </p:cNvSpPr>
          <p:nvPr>
            <p:ph type="body" idx="1"/>
          </p:nvPr>
        </p:nvSpPr>
        <p:spPr>
          <a:xfrm>
            <a:off x="532948" y="2050143"/>
            <a:ext cx="8078107" cy="4318000"/>
          </a:xfrm>
        </p:spPr>
        <p:txBody>
          <a:bodyPr/>
          <a:lstStyle/>
          <a:p>
            <a:r>
              <a:rPr lang="en-US" altLang="en-US"/>
              <a:t>Estimates </a:t>
            </a:r>
          </a:p>
          <a:p>
            <a:pPr lvl="1"/>
            <a:r>
              <a:rPr lang="en-US" altLang="en-US"/>
              <a:t>The larger the sample size, the more information an estimate is based on.</a:t>
            </a:r>
          </a:p>
          <a:p>
            <a:endParaRPr lang="en-US" altLang="en-US" sz="2000"/>
          </a:p>
          <a:p>
            <a:r>
              <a:rPr lang="en-US" altLang="en-US"/>
              <a:t>Degrees of freedom (df)</a:t>
            </a:r>
          </a:p>
          <a:p>
            <a:pPr lvl="1"/>
            <a:r>
              <a:rPr lang="en-US" altLang="en-US"/>
              <a:t>Number of independent pieces of information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D39BD84-4364-4AE8-B9BF-0648A2F90DD5}"/>
              </a:ext>
            </a:extLst>
          </p:cNvPr>
          <p:cNvSpPr>
            <a:spLocks noGrp="1" noChangeArrowheads="1"/>
          </p:cNvSpPr>
          <p:nvPr>
            <p:ph type="title"/>
          </p:nvPr>
        </p:nvSpPr>
        <p:spPr>
          <a:xfrm>
            <a:off x="331170" y="584200"/>
            <a:ext cx="8481660" cy="1016000"/>
          </a:xfrm>
        </p:spPr>
        <p:txBody>
          <a:bodyPr>
            <a:normAutofit fontScale="90000"/>
          </a:bodyPr>
          <a:lstStyle/>
          <a:p>
            <a:pPr eaLnBrk="1" hangingPunct="1"/>
            <a:r>
              <a:rPr lang="en-US" altLang="en-US" dirty="0"/>
              <a:t>Computing the Confidence Interval with σ Estimated (intro) </a:t>
            </a:r>
          </a:p>
        </p:txBody>
      </p:sp>
      <p:sp>
        <p:nvSpPr>
          <p:cNvPr id="34819" name="Rectangle 3">
            <a:extLst>
              <a:ext uri="{FF2B5EF4-FFF2-40B4-BE49-F238E27FC236}">
                <a16:creationId xmlns:a16="http://schemas.microsoft.com/office/drawing/2014/main" id="{BC7CC933-63ED-4655-93D0-2C55199DC17B}"/>
              </a:ext>
            </a:extLst>
          </p:cNvPr>
          <p:cNvSpPr>
            <a:spLocks noGrp="1" noChangeArrowheads="1"/>
          </p:cNvSpPr>
          <p:nvPr>
            <p:ph type="body" idx="1"/>
          </p:nvPr>
        </p:nvSpPr>
        <p:spPr/>
        <p:txBody>
          <a:bodyPr/>
          <a:lstStyle/>
          <a:p>
            <a:pPr eaLnBrk="1" hangingPunct="1"/>
            <a:r>
              <a:rPr lang="en-US" altLang="en-US" dirty="0"/>
              <a:t>Use the t-distribution rather than the Normal distribution</a:t>
            </a:r>
          </a:p>
          <a:p>
            <a:pPr eaLnBrk="1" hangingPunct="1"/>
            <a:r>
              <a:rPr lang="en-US" altLang="en-US" dirty="0"/>
              <a:t>Shape of the t-distribution </a:t>
            </a:r>
          </a:p>
          <a:p>
            <a:pPr lvl="1" eaLnBrk="1" hangingPunct="1"/>
            <a:r>
              <a:rPr lang="en-US" altLang="en-US" dirty="0"/>
              <a:t>With large N it approximates the standard normal distribution</a:t>
            </a:r>
          </a:p>
          <a:p>
            <a:pPr lvl="1" eaLnBrk="1" hangingPunct="1"/>
            <a:r>
              <a:rPr lang="en-US" altLang="en-US" dirty="0"/>
              <a:t>With smaller N it is leptokurtic</a:t>
            </a:r>
          </a:p>
        </p:txBody>
      </p:sp>
    </p:spTree>
  </p:cSld>
  <p:clrMapOvr>
    <a:masterClrMapping/>
  </p:clrMapOvr>
  <p:transition advTm="2200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3CB75A8-A1C2-40D2-B32D-CF5DA44E6F89}"/>
              </a:ext>
            </a:extLst>
          </p:cNvPr>
          <p:cNvSpPr>
            <a:spLocks noGrp="1" noChangeArrowheads="1"/>
          </p:cNvSpPr>
          <p:nvPr>
            <p:ph type="title"/>
          </p:nvPr>
        </p:nvSpPr>
        <p:spPr/>
        <p:txBody>
          <a:bodyPr>
            <a:normAutofit fontScale="90000"/>
          </a:bodyPr>
          <a:lstStyle/>
          <a:p>
            <a:pPr eaLnBrk="1" hangingPunct="1"/>
            <a:r>
              <a:rPr lang="en-US" altLang="en-US"/>
              <a:t>t Distribution and Standard Normal Compared</a:t>
            </a:r>
          </a:p>
        </p:txBody>
      </p:sp>
      <p:sp>
        <p:nvSpPr>
          <p:cNvPr id="36867" name="Line 8">
            <a:extLst>
              <a:ext uri="{FF2B5EF4-FFF2-40B4-BE49-F238E27FC236}">
                <a16:creationId xmlns:a16="http://schemas.microsoft.com/office/drawing/2014/main" id="{900DC718-A7EF-41E8-9241-76B0FBBBE64B}"/>
              </a:ext>
            </a:extLst>
          </p:cNvPr>
          <p:cNvSpPr>
            <a:spLocks noChangeShapeType="1"/>
          </p:cNvSpPr>
          <p:nvPr/>
        </p:nvSpPr>
        <p:spPr bwMode="auto">
          <a:xfrm>
            <a:off x="2358320" y="2429757"/>
            <a:ext cx="1959681" cy="9313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6868" name="Line 10">
            <a:extLst>
              <a:ext uri="{FF2B5EF4-FFF2-40B4-BE49-F238E27FC236}">
                <a16:creationId xmlns:a16="http://schemas.microsoft.com/office/drawing/2014/main" id="{32F57248-5B29-4BE4-B3F8-2B9C84DABD8E}"/>
              </a:ext>
            </a:extLst>
          </p:cNvPr>
          <p:cNvSpPr>
            <a:spLocks noChangeShapeType="1"/>
          </p:cNvSpPr>
          <p:nvPr/>
        </p:nvSpPr>
        <p:spPr bwMode="auto">
          <a:xfrm flipH="1">
            <a:off x="5152320" y="2599091"/>
            <a:ext cx="1106841" cy="4400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pic>
        <p:nvPicPr>
          <p:cNvPr id="36869" name="Picture 9">
            <a:extLst>
              <a:ext uri="{FF2B5EF4-FFF2-40B4-BE49-F238E27FC236}">
                <a16:creationId xmlns:a16="http://schemas.microsoft.com/office/drawing/2014/main" id="{E98A192E-5257-4301-A83B-35F8D680F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181" y="2159000"/>
            <a:ext cx="4445000" cy="404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200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DF2F8DF-B56C-41CD-8CF3-4D1CB82D51DC}"/>
              </a:ext>
            </a:extLst>
          </p:cNvPr>
          <p:cNvSpPr>
            <a:spLocks noGrp="1" noChangeArrowheads="1"/>
          </p:cNvSpPr>
          <p:nvPr>
            <p:ph type="title"/>
          </p:nvPr>
        </p:nvSpPr>
        <p:spPr/>
        <p:txBody>
          <a:bodyPr>
            <a:normAutofit fontScale="90000"/>
          </a:bodyPr>
          <a:lstStyle/>
          <a:p>
            <a:pPr eaLnBrk="1" hangingPunct="1"/>
            <a:r>
              <a:rPr lang="en-US" altLang="en-US"/>
              <a:t>t Versus Normal</a:t>
            </a:r>
            <a:br>
              <a:rPr lang="en-US" altLang="en-US"/>
            </a:br>
            <a:r>
              <a:rPr lang="en-US" altLang="en-US"/>
              <a:t>Distribution Up Close</a:t>
            </a:r>
          </a:p>
        </p:txBody>
      </p:sp>
      <p:sp>
        <p:nvSpPr>
          <p:cNvPr id="38915" name="Line 8">
            <a:extLst>
              <a:ext uri="{FF2B5EF4-FFF2-40B4-BE49-F238E27FC236}">
                <a16:creationId xmlns:a16="http://schemas.microsoft.com/office/drawing/2014/main" id="{72FFD3A3-1CF6-45CE-B2B2-DA6B3834D3BB}"/>
              </a:ext>
            </a:extLst>
          </p:cNvPr>
          <p:cNvSpPr>
            <a:spLocks noChangeShapeType="1"/>
          </p:cNvSpPr>
          <p:nvPr/>
        </p:nvSpPr>
        <p:spPr bwMode="auto">
          <a:xfrm flipH="1" flipV="1">
            <a:off x="3628320" y="4021667"/>
            <a:ext cx="18521" cy="125324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8916" name="Line 9">
            <a:extLst>
              <a:ext uri="{FF2B5EF4-FFF2-40B4-BE49-F238E27FC236}">
                <a16:creationId xmlns:a16="http://schemas.microsoft.com/office/drawing/2014/main" id="{049518AC-F5DA-416B-8A1B-7CC1E9633514}"/>
              </a:ext>
            </a:extLst>
          </p:cNvPr>
          <p:cNvSpPr>
            <a:spLocks noChangeShapeType="1"/>
          </p:cNvSpPr>
          <p:nvPr/>
        </p:nvSpPr>
        <p:spPr bwMode="auto">
          <a:xfrm flipH="1" flipV="1">
            <a:off x="5660320" y="4021667"/>
            <a:ext cx="18521" cy="125324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38917" name="AutoShape 10">
            <a:extLst>
              <a:ext uri="{FF2B5EF4-FFF2-40B4-BE49-F238E27FC236}">
                <a16:creationId xmlns:a16="http://schemas.microsoft.com/office/drawing/2014/main" id="{FC43BE36-66A8-4961-9CF6-9EFC68384485}"/>
              </a:ext>
            </a:extLst>
          </p:cNvPr>
          <p:cNvSpPr>
            <a:spLocks/>
          </p:cNvSpPr>
          <p:nvPr/>
        </p:nvSpPr>
        <p:spPr bwMode="auto">
          <a:xfrm rot="16200000">
            <a:off x="4477192" y="4546865"/>
            <a:ext cx="388937" cy="2014361"/>
          </a:xfrm>
          <a:prstGeom prst="leftBrace">
            <a:avLst>
              <a:gd name="adj1" fmla="val 4028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pic>
        <p:nvPicPr>
          <p:cNvPr id="70672" name="Microsoft Office 2004">
            <a:hlinkClick r:id="" action="ppaction://media"/>
            <a:extLst>
              <a:ext uri="{FF2B5EF4-FFF2-40B4-BE49-F238E27FC236}">
                <a16:creationId xmlns:a16="http://schemas.microsoft.com/office/drawing/2014/main" id="{AB6193C8-0A9D-45EA-9940-62C571A3569A}"/>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3">
            <a:extLst>
              <a:ext uri="{FF2B5EF4-FFF2-40B4-BE49-F238E27FC236}">
                <a16:creationId xmlns:a16="http://schemas.microsoft.com/office/drawing/2014/main" id="{B9538252-AA40-4DA3-BCE0-1942CD36B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161" y="2742848"/>
            <a:ext cx="5624159" cy="32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06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70672"/>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9" name="Microsoft Office 2004">
            <a:hlinkClick r:id="" action="ppaction://media"/>
            <a:extLst>
              <a:ext uri="{FF2B5EF4-FFF2-40B4-BE49-F238E27FC236}">
                <a16:creationId xmlns:a16="http://schemas.microsoft.com/office/drawing/2014/main" id="{84C6DEAD-91DB-4005-8DA7-18E2F6493F19}"/>
              </a:ext>
            </a:extLst>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4">
            <a:extLst>
              <a:ext uri="{FF2B5EF4-FFF2-40B4-BE49-F238E27FC236}">
                <a16:creationId xmlns:a16="http://schemas.microsoft.com/office/drawing/2014/main" id="{1FD9586C-B283-4BE1-B55B-F5037BEA47B6}"/>
              </a:ext>
            </a:extLst>
          </p:cNvPr>
          <p:cNvSpPr>
            <a:spLocks noGrp="1" noChangeArrowheads="1"/>
          </p:cNvSpPr>
          <p:nvPr>
            <p:ph type="title" idx="4294967295"/>
          </p:nvPr>
        </p:nvSpPr>
        <p:spPr/>
        <p:txBody>
          <a:bodyPr/>
          <a:lstStyle/>
          <a:p>
            <a:r>
              <a:rPr lang="en-US" altLang="en-US"/>
              <a:t>t-Table</a:t>
            </a:r>
          </a:p>
        </p:txBody>
      </p:sp>
      <p:graphicFrame>
        <p:nvGraphicFramePr>
          <p:cNvPr id="40962" name="Object 2">
            <a:extLst>
              <a:ext uri="{FF2B5EF4-FFF2-40B4-BE49-F238E27FC236}">
                <a16:creationId xmlns:a16="http://schemas.microsoft.com/office/drawing/2014/main" id="{BD005571-B04B-4B97-945E-DE748744FF2B}"/>
              </a:ext>
            </a:extLst>
          </p:cNvPr>
          <p:cNvGraphicFramePr>
            <a:graphicFrameLocks noChangeAspect="1"/>
          </p:cNvGraphicFramePr>
          <p:nvPr>
            <p:extLst>
              <p:ext uri="{D42A27DB-BD31-4B8C-83A1-F6EECF244321}">
                <p14:modId xmlns:p14="http://schemas.microsoft.com/office/powerpoint/2010/main" val="511615971"/>
              </p:ext>
            </p:extLst>
          </p:nvPr>
        </p:nvGraphicFramePr>
        <p:xfrm>
          <a:off x="1233841" y="2015244"/>
          <a:ext cx="6826250" cy="4006673"/>
        </p:xfrm>
        <a:graphic>
          <a:graphicData uri="http://schemas.openxmlformats.org/presentationml/2006/ole">
            <mc:AlternateContent xmlns:mc="http://schemas.openxmlformats.org/markup-compatibility/2006">
              <mc:Choice xmlns:v="urn:schemas-microsoft-com:vml" Requires="v">
                <p:oleObj spid="_x0000_s12292" name="Worksheet" r:id="rId6" imgW="3299495" imgH="2065075" progId="Excel.Sheet.12">
                  <p:embed/>
                </p:oleObj>
              </mc:Choice>
              <mc:Fallback>
                <p:oleObj name="Worksheet" r:id="rId6" imgW="3299495" imgH="2065075" progId="Excel.Sheet.12">
                  <p:embed/>
                  <p:pic>
                    <p:nvPicPr>
                      <p:cNvPr id="40962" name="Object 2">
                        <a:extLst>
                          <a:ext uri="{FF2B5EF4-FFF2-40B4-BE49-F238E27FC236}">
                            <a16:creationId xmlns:a16="http://schemas.microsoft.com/office/drawing/2014/main" id="{BD005571-B04B-4B97-945E-DE748744FF2B}"/>
                          </a:ext>
                        </a:extLst>
                      </p:cNvPr>
                      <p:cNvPicPr>
                        <a:picLocks noChangeAspect="1" noChangeArrowheads="1"/>
                      </p:cNvPicPr>
                      <p:nvPr/>
                    </p:nvPicPr>
                    <p:blipFill>
                      <a:blip r:embed="rId7"/>
                      <a:srcRect/>
                      <a:stretch>
                        <a:fillRect/>
                      </a:stretch>
                    </p:blipFill>
                    <p:spPr bwMode="auto">
                      <a:xfrm>
                        <a:off x="1233841" y="2015244"/>
                        <a:ext cx="6826250" cy="4006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2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71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7109"/>
                </p:tgtEl>
              </p:cMediaNode>
            </p:audi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9" name="Microsoft Office 2004">
            <a:hlinkClick r:id="" action="ppaction://media"/>
            <a:extLst>
              <a:ext uri="{FF2B5EF4-FFF2-40B4-BE49-F238E27FC236}">
                <a16:creationId xmlns:a16="http://schemas.microsoft.com/office/drawing/2014/main" id="{0DFAF322-1DC7-47E0-B229-97A8D75BFC35}"/>
              </a:ext>
            </a:extLst>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3">
            <a:extLst>
              <a:ext uri="{FF2B5EF4-FFF2-40B4-BE49-F238E27FC236}">
                <a16:creationId xmlns:a16="http://schemas.microsoft.com/office/drawing/2014/main" id="{B61F535C-3C31-4B99-B4A5-BBA3644BDA3D}"/>
              </a:ext>
            </a:extLst>
          </p:cNvPr>
          <p:cNvSpPr>
            <a:spLocks noGrp="1" noChangeArrowheads="1"/>
          </p:cNvSpPr>
          <p:nvPr>
            <p:ph type="title" idx="4294967295"/>
          </p:nvPr>
        </p:nvSpPr>
        <p:spPr/>
        <p:txBody>
          <a:bodyPr/>
          <a:lstStyle/>
          <a:p>
            <a:r>
              <a:rPr lang="en-US" altLang="en-US"/>
              <a:t>t-Table example</a:t>
            </a:r>
          </a:p>
        </p:txBody>
      </p:sp>
      <p:graphicFrame>
        <p:nvGraphicFramePr>
          <p:cNvPr id="43010" name="Object 2">
            <a:extLst>
              <a:ext uri="{FF2B5EF4-FFF2-40B4-BE49-F238E27FC236}">
                <a16:creationId xmlns:a16="http://schemas.microsoft.com/office/drawing/2014/main" id="{78597E3E-FCAE-4039-8F4B-FA516C0A2B50}"/>
              </a:ext>
            </a:extLst>
          </p:cNvPr>
          <p:cNvGraphicFramePr>
            <a:graphicFrameLocks noChangeAspect="1"/>
          </p:cNvGraphicFramePr>
          <p:nvPr>
            <p:extLst>
              <p:ext uri="{D42A27DB-BD31-4B8C-83A1-F6EECF244321}">
                <p14:modId xmlns:p14="http://schemas.microsoft.com/office/powerpoint/2010/main" val="3186176865"/>
              </p:ext>
            </p:extLst>
          </p:nvPr>
        </p:nvGraphicFramePr>
        <p:xfrm>
          <a:off x="1270000" y="2032000"/>
          <a:ext cx="6767160" cy="3973160"/>
        </p:xfrm>
        <a:graphic>
          <a:graphicData uri="http://schemas.openxmlformats.org/presentationml/2006/ole">
            <mc:AlternateContent xmlns:mc="http://schemas.openxmlformats.org/markup-compatibility/2006">
              <mc:Choice xmlns:v="urn:schemas-microsoft-com:vml" Requires="v">
                <p:oleObj spid="_x0000_s13316" name="Worksheet" r:id="rId6" imgW="3299495" imgH="2065075" progId="Excel.Sheet.12">
                  <p:embed/>
                </p:oleObj>
              </mc:Choice>
              <mc:Fallback>
                <p:oleObj name="Worksheet" r:id="rId6" imgW="3299495" imgH="2065075" progId="Excel.Sheet.12">
                  <p:embed/>
                  <p:pic>
                    <p:nvPicPr>
                      <p:cNvPr id="43010" name="Object 2">
                        <a:extLst>
                          <a:ext uri="{FF2B5EF4-FFF2-40B4-BE49-F238E27FC236}">
                            <a16:creationId xmlns:a16="http://schemas.microsoft.com/office/drawing/2014/main" id="{78597E3E-FCAE-4039-8F4B-FA516C0A2B50}"/>
                          </a:ext>
                        </a:extLst>
                      </p:cNvPr>
                      <p:cNvPicPr>
                        <a:picLocks noChangeAspect="1" noChangeArrowheads="1"/>
                      </p:cNvPicPr>
                      <p:nvPr/>
                    </p:nvPicPr>
                    <p:blipFill>
                      <a:blip r:embed="rId7"/>
                      <a:srcRect/>
                      <a:stretch>
                        <a:fillRect/>
                      </a:stretch>
                    </p:blipFill>
                    <p:spPr bwMode="auto">
                      <a:xfrm>
                        <a:off x="1270000" y="2032000"/>
                        <a:ext cx="6767160" cy="397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1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710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7109"/>
                </p:tgtEl>
              </p:cMediaNode>
            </p:audi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407FDAB-6540-4E9A-AC12-A3CB49AE79EB}"/>
              </a:ext>
            </a:extLst>
          </p:cNvPr>
          <p:cNvSpPr>
            <a:spLocks noGrp="1" noChangeArrowheads="1"/>
          </p:cNvSpPr>
          <p:nvPr>
            <p:ph type="title"/>
          </p:nvPr>
        </p:nvSpPr>
        <p:spPr/>
        <p:txBody>
          <a:bodyPr>
            <a:normAutofit fontScale="90000"/>
          </a:bodyPr>
          <a:lstStyle/>
          <a:p>
            <a:pPr eaLnBrk="1" hangingPunct="1"/>
            <a:r>
              <a:rPr lang="en-US" altLang="en-US"/>
              <a:t>Computing the Confidence Interval withσEstimated</a:t>
            </a:r>
          </a:p>
        </p:txBody>
      </p:sp>
      <p:sp>
        <p:nvSpPr>
          <p:cNvPr id="45059" name="Rectangle 3">
            <a:extLst>
              <a:ext uri="{FF2B5EF4-FFF2-40B4-BE49-F238E27FC236}">
                <a16:creationId xmlns:a16="http://schemas.microsoft.com/office/drawing/2014/main" id="{0FBCE668-E1D7-4A0D-B6E0-0167947B8A80}"/>
              </a:ext>
            </a:extLst>
          </p:cNvPr>
          <p:cNvSpPr>
            <a:spLocks noGrp="1" noChangeArrowheads="1"/>
          </p:cNvSpPr>
          <p:nvPr>
            <p:ph type="body" idx="1"/>
          </p:nvPr>
        </p:nvSpPr>
        <p:spPr/>
        <p:txBody>
          <a:bodyPr/>
          <a:lstStyle/>
          <a:p>
            <a:pPr eaLnBrk="1" hangingPunct="1"/>
            <a:r>
              <a:rPr lang="en-US" altLang="en-US"/>
              <a:t>Sample from a normal distribution</a:t>
            </a:r>
            <a:br>
              <a:rPr lang="en-US" altLang="en-US"/>
            </a:br>
            <a:r>
              <a:rPr lang="en-US" altLang="en-US"/>
              <a:t>              2, 3, 5, 6, 9</a:t>
            </a:r>
          </a:p>
          <a:p>
            <a:pPr eaLnBrk="1" hangingPunct="1"/>
            <a:r>
              <a:rPr lang="en-US" altLang="en-US">
                <a:sym typeface="Symbol" panose="05050102010706020507" pitchFamily="18" charset="2"/>
              </a:rPr>
              <a:t>σ = ?</a:t>
            </a:r>
          </a:p>
          <a:p>
            <a:pPr eaLnBrk="1" hangingPunct="1"/>
            <a:r>
              <a:rPr lang="en-US" altLang="en-US">
                <a:sym typeface="Symbol" panose="05050102010706020507" pitchFamily="18" charset="2"/>
              </a:rPr>
              <a:t>M = </a:t>
            </a:r>
            <a:r>
              <a:rPr lang="en-US" altLang="en-US"/>
              <a:t>(2 + 3 + 5 + 6 + 9)/5 = 5</a:t>
            </a:r>
          </a:p>
          <a:p>
            <a:pPr eaLnBrk="1" hangingPunct="1"/>
            <a:r>
              <a:rPr lang="en-US" altLang="en-US">
                <a:sym typeface="Symbol" panose="05050102010706020507" pitchFamily="18" charset="2"/>
              </a:rPr>
              <a:t>s</a:t>
            </a:r>
            <a:r>
              <a:rPr lang="en-US" altLang="en-US" baseline="30000">
                <a:sym typeface="Symbol" panose="05050102010706020507" pitchFamily="18" charset="2"/>
              </a:rPr>
              <a:t>2</a:t>
            </a:r>
            <a:r>
              <a:rPr lang="en-US" altLang="en-US" baseline="-25000">
                <a:sym typeface="Symbol" panose="05050102010706020507" pitchFamily="18" charset="2"/>
              </a:rPr>
              <a:t> </a:t>
            </a:r>
            <a:r>
              <a:rPr lang="en-US" altLang="en-US">
                <a:sym typeface="Symbol" panose="05050102010706020507" pitchFamily="18" charset="2"/>
              </a:rPr>
              <a:t>=7.5</a:t>
            </a:r>
            <a:endParaRPr lang="en-US" altLang="en-US" baseline="-25000">
              <a:sym typeface="Symbol" panose="05050102010706020507" pitchFamily="18" charset="2"/>
            </a:endParaRPr>
          </a:p>
          <a:p>
            <a:pPr eaLnBrk="1" hangingPunct="1"/>
            <a:endParaRPr lang="en-US" altLang="en-US"/>
          </a:p>
        </p:txBody>
      </p:sp>
    </p:spTree>
  </p:cSld>
  <p:clrMapOvr>
    <a:masterClrMapping/>
  </p:clrMapOvr>
  <p:transition advTm="1500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4188CD37-0BBB-4C10-B056-93D5C658F261}"/>
              </a:ext>
            </a:extLst>
          </p:cNvPr>
          <p:cNvSpPr>
            <a:spLocks noGrp="1" noChangeArrowheads="1"/>
          </p:cNvSpPr>
          <p:nvPr>
            <p:ph type="title"/>
          </p:nvPr>
        </p:nvSpPr>
        <p:spPr/>
        <p:txBody>
          <a:bodyPr>
            <a:normAutofit fontScale="90000"/>
          </a:bodyPr>
          <a:lstStyle/>
          <a:p>
            <a:pPr eaLnBrk="1" hangingPunct="1"/>
            <a:r>
              <a:rPr lang="en-US" altLang="en-US"/>
              <a:t>Computing the Confidence Interval withσEstimated</a:t>
            </a:r>
          </a:p>
        </p:txBody>
      </p:sp>
      <p:graphicFrame>
        <p:nvGraphicFramePr>
          <p:cNvPr id="47106" name="Object 2">
            <a:extLst>
              <a:ext uri="{FF2B5EF4-FFF2-40B4-BE49-F238E27FC236}">
                <a16:creationId xmlns:a16="http://schemas.microsoft.com/office/drawing/2014/main" id="{FF19AF2A-2265-41D8-BD7A-F8FA0DF7514C}"/>
              </a:ext>
            </a:extLst>
          </p:cNvPr>
          <p:cNvGraphicFramePr>
            <a:graphicFrameLocks noChangeAspect="1"/>
          </p:cNvGraphicFramePr>
          <p:nvPr/>
        </p:nvGraphicFramePr>
        <p:xfrm>
          <a:off x="3384021" y="3073577"/>
          <a:ext cx="2303639" cy="1320271"/>
        </p:xfrm>
        <a:graphic>
          <a:graphicData uri="http://schemas.openxmlformats.org/presentationml/2006/ole">
            <mc:AlternateContent xmlns:mc="http://schemas.openxmlformats.org/markup-compatibility/2006">
              <mc:Choice xmlns:v="urn:schemas-microsoft-com:vml" Requires="v">
                <p:oleObj spid="_x0000_s14340" name="Equation" r:id="rId4" imgW="1612900" imgH="990600" progId="Equation.3">
                  <p:embed/>
                </p:oleObj>
              </mc:Choice>
              <mc:Fallback>
                <p:oleObj name="Equation" r:id="rId4" imgW="1612900" imgH="990600" progId="Equation.3">
                  <p:embed/>
                  <p:pic>
                    <p:nvPicPr>
                      <p:cNvPr id="47106" name="Object 2">
                        <a:extLst>
                          <a:ext uri="{FF2B5EF4-FFF2-40B4-BE49-F238E27FC236}">
                            <a16:creationId xmlns:a16="http://schemas.microsoft.com/office/drawing/2014/main" id="{FF19AF2A-2265-41D8-BD7A-F8FA0DF75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021" y="3073577"/>
                        <a:ext cx="2303639" cy="13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300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BEC2DEFA-696C-4A80-B81E-00A4A8DBE269}"/>
              </a:ext>
            </a:extLst>
          </p:cNvPr>
          <p:cNvSpPr>
            <a:spLocks noGrp="1" noChangeArrowheads="1"/>
          </p:cNvSpPr>
          <p:nvPr>
            <p:ph type="title"/>
          </p:nvPr>
        </p:nvSpPr>
        <p:spPr/>
        <p:txBody>
          <a:bodyPr>
            <a:normAutofit fontScale="90000"/>
          </a:bodyPr>
          <a:lstStyle/>
          <a:p>
            <a:pPr eaLnBrk="1" hangingPunct="1"/>
            <a:r>
              <a:rPr lang="en-US" altLang="en-US"/>
              <a:t>Computing the Confidence Interval withσEstimated</a:t>
            </a:r>
          </a:p>
        </p:txBody>
      </p:sp>
      <p:graphicFrame>
        <p:nvGraphicFramePr>
          <p:cNvPr id="49154" name="Object 2">
            <a:extLst>
              <a:ext uri="{FF2B5EF4-FFF2-40B4-BE49-F238E27FC236}">
                <a16:creationId xmlns:a16="http://schemas.microsoft.com/office/drawing/2014/main" id="{9E926A92-675B-455A-AE54-30E05C739736}"/>
              </a:ext>
            </a:extLst>
          </p:cNvPr>
          <p:cNvGraphicFramePr>
            <a:graphicFrameLocks noChangeAspect="1"/>
          </p:cNvGraphicFramePr>
          <p:nvPr/>
        </p:nvGraphicFramePr>
        <p:xfrm>
          <a:off x="3465160" y="3073577"/>
          <a:ext cx="2141361" cy="1320271"/>
        </p:xfrm>
        <a:graphic>
          <a:graphicData uri="http://schemas.openxmlformats.org/presentationml/2006/ole">
            <mc:AlternateContent xmlns:mc="http://schemas.openxmlformats.org/markup-compatibility/2006">
              <mc:Choice xmlns:v="urn:schemas-microsoft-com:vml" Requires="v">
                <p:oleObj spid="_x0000_s15364" name="Equation" r:id="rId4" imgW="1498600" imgH="990600" progId="Equation.3">
                  <p:embed/>
                </p:oleObj>
              </mc:Choice>
              <mc:Fallback>
                <p:oleObj name="Equation" r:id="rId4" imgW="1498600" imgH="990600" progId="Equation.3">
                  <p:embed/>
                  <p:pic>
                    <p:nvPicPr>
                      <p:cNvPr id="49154" name="Object 2">
                        <a:extLst>
                          <a:ext uri="{FF2B5EF4-FFF2-40B4-BE49-F238E27FC236}">
                            <a16:creationId xmlns:a16="http://schemas.microsoft.com/office/drawing/2014/main" id="{9E926A92-675B-455A-AE54-30E05C739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160" y="3073577"/>
                        <a:ext cx="2141361" cy="132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400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9E5945E6-4DD3-49F5-837E-36493D3FC01D}"/>
              </a:ext>
            </a:extLst>
          </p:cNvPr>
          <p:cNvSpPr>
            <a:spLocks noGrp="1" noChangeArrowheads="1"/>
          </p:cNvSpPr>
          <p:nvPr>
            <p:ph type="title"/>
          </p:nvPr>
        </p:nvSpPr>
        <p:spPr/>
        <p:txBody>
          <a:bodyPr>
            <a:normAutofit fontScale="90000"/>
          </a:bodyPr>
          <a:lstStyle/>
          <a:p>
            <a:pPr eaLnBrk="1" hangingPunct="1"/>
            <a:r>
              <a:rPr lang="en-US" altLang="en-US"/>
              <a:t>Computing the Confidence Interval withσEstimated</a:t>
            </a:r>
          </a:p>
        </p:txBody>
      </p:sp>
      <p:graphicFrame>
        <p:nvGraphicFramePr>
          <p:cNvPr id="51202" name="Object 2">
            <a:extLst>
              <a:ext uri="{FF2B5EF4-FFF2-40B4-BE49-F238E27FC236}">
                <a16:creationId xmlns:a16="http://schemas.microsoft.com/office/drawing/2014/main" id="{6E98BDF4-7A42-47CA-A186-39C04F310437}"/>
              </a:ext>
            </a:extLst>
          </p:cNvPr>
          <p:cNvGraphicFramePr>
            <a:graphicFrameLocks noChangeAspect="1"/>
          </p:cNvGraphicFramePr>
          <p:nvPr/>
        </p:nvGraphicFramePr>
        <p:xfrm>
          <a:off x="1560160" y="3048000"/>
          <a:ext cx="5951361" cy="1371424"/>
        </p:xfrm>
        <a:graphic>
          <a:graphicData uri="http://schemas.openxmlformats.org/presentationml/2006/ole">
            <mc:AlternateContent xmlns:mc="http://schemas.openxmlformats.org/markup-compatibility/2006">
              <mc:Choice xmlns:v="urn:schemas-microsoft-com:vml" Requires="v">
                <p:oleObj spid="_x0000_s16388" name="Equation" r:id="rId4" imgW="4165600" imgH="1028700" progId="Equation.3">
                  <p:embed/>
                </p:oleObj>
              </mc:Choice>
              <mc:Fallback>
                <p:oleObj name="Equation" r:id="rId4" imgW="4165600" imgH="1028700" progId="Equation.3">
                  <p:embed/>
                  <p:pic>
                    <p:nvPicPr>
                      <p:cNvPr id="51202" name="Object 2">
                        <a:extLst>
                          <a:ext uri="{FF2B5EF4-FFF2-40B4-BE49-F238E27FC236}">
                            <a16:creationId xmlns:a16="http://schemas.microsoft.com/office/drawing/2014/main" id="{6E98BDF4-7A42-47CA-A186-39C04F3104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160" y="3048000"/>
                        <a:ext cx="5951361" cy="137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600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abr_t_table.tiff                                               000C6DC2Norman                         BC763FDF:">
            <a:extLst>
              <a:ext uri="{FF2B5EF4-FFF2-40B4-BE49-F238E27FC236}">
                <a16:creationId xmlns:a16="http://schemas.microsoft.com/office/drawing/2014/main" id="{8A11ECA0-9783-4B45-88CC-ACB908EBE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480" y="1151820"/>
            <a:ext cx="4173361" cy="479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Line 6">
            <a:extLst>
              <a:ext uri="{FF2B5EF4-FFF2-40B4-BE49-F238E27FC236}">
                <a16:creationId xmlns:a16="http://schemas.microsoft.com/office/drawing/2014/main" id="{3C207C60-67C1-4656-907E-BDD5D1276751}"/>
              </a:ext>
            </a:extLst>
          </p:cNvPr>
          <p:cNvSpPr>
            <a:spLocks noChangeShapeType="1"/>
          </p:cNvSpPr>
          <p:nvPr/>
        </p:nvSpPr>
        <p:spPr bwMode="auto">
          <a:xfrm>
            <a:off x="2576160" y="2396244"/>
            <a:ext cx="1197681" cy="609423"/>
          </a:xfrm>
          <a:prstGeom prst="line">
            <a:avLst/>
          </a:prstGeom>
          <a:noFill/>
          <a:ln w="15875">
            <a:solidFill>
              <a:srgbClr val="396DE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3252" name="Text Box 7">
            <a:extLst>
              <a:ext uri="{FF2B5EF4-FFF2-40B4-BE49-F238E27FC236}">
                <a16:creationId xmlns:a16="http://schemas.microsoft.com/office/drawing/2014/main" id="{002504AE-82DB-435C-A13E-9B78E2A5F2B7}"/>
              </a:ext>
            </a:extLst>
          </p:cNvPr>
          <p:cNvSpPr txBox="1">
            <a:spLocks noChangeArrowheads="1"/>
          </p:cNvSpPr>
          <p:nvPr/>
        </p:nvSpPr>
        <p:spPr bwMode="auto">
          <a:xfrm>
            <a:off x="267230" y="2122841"/>
            <a:ext cx="2282676"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solidFill>
                  <a:srgbClr val="396DEF"/>
                </a:solidFill>
                <a:latin typeface="Arial" panose="020B0604020202020204" pitchFamily="34" charset="0"/>
              </a:rPr>
              <a:t>df = 5 - 1 = 4</a:t>
            </a:r>
            <a:endParaRPr lang="en-US" altLang="en-US" sz="3334">
              <a:solidFill>
                <a:srgbClr val="396DEF"/>
              </a:solidFill>
            </a:endParaRPr>
          </a:p>
        </p:txBody>
      </p:sp>
      <p:sp>
        <p:nvSpPr>
          <p:cNvPr id="53253" name="Oval 8">
            <a:extLst>
              <a:ext uri="{FF2B5EF4-FFF2-40B4-BE49-F238E27FC236}">
                <a16:creationId xmlns:a16="http://schemas.microsoft.com/office/drawing/2014/main" id="{EEE4436F-15AA-4F6E-AB54-5DFBFCF59AF1}"/>
              </a:ext>
            </a:extLst>
          </p:cNvPr>
          <p:cNvSpPr>
            <a:spLocks noChangeArrowheads="1"/>
          </p:cNvSpPr>
          <p:nvPr/>
        </p:nvSpPr>
        <p:spPr bwMode="auto">
          <a:xfrm>
            <a:off x="4154841" y="2869847"/>
            <a:ext cx="1215319" cy="491243"/>
          </a:xfrm>
          <a:prstGeom prst="ellipse">
            <a:avLst/>
          </a:prstGeom>
          <a:noFill/>
          <a:ln w="22225">
            <a:solidFill>
              <a:srgbClr val="3B70F6"/>
            </a:solidFill>
            <a:round/>
            <a:headEnd/>
            <a:tailEnd/>
          </a:ln>
          <a:extLst>
            <a:ext uri="{909E8E84-426E-40DD-AFC4-6F175D3DCCD1}">
              <a14:hiddenFill xmlns:a14="http://schemas.microsoft.com/office/drawing/2010/main">
                <a:solidFill>
                  <a:srgbClr val="FFFFFF"/>
                </a:solidFill>
              </a14:hiddenFill>
            </a:ext>
          </a:extLst>
        </p:spPr>
        <p:txBody>
          <a:bodyPr wrap="none" lIns="127000" tIns="63500" rIns="127000" bIns="63500" anchor="ct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sz="3334"/>
          </a:p>
        </p:txBody>
      </p:sp>
      <p:sp>
        <p:nvSpPr>
          <p:cNvPr id="53254" name="Text Box 9">
            <a:extLst>
              <a:ext uri="{FF2B5EF4-FFF2-40B4-BE49-F238E27FC236}">
                <a16:creationId xmlns:a16="http://schemas.microsoft.com/office/drawing/2014/main" id="{142183FA-B050-4267-8B07-63DF73E2E816}"/>
              </a:ext>
            </a:extLst>
          </p:cNvPr>
          <p:cNvSpPr txBox="1">
            <a:spLocks noChangeArrowheads="1"/>
          </p:cNvSpPr>
          <p:nvPr/>
        </p:nvSpPr>
        <p:spPr bwMode="auto">
          <a:xfrm>
            <a:off x="467431" y="4086931"/>
            <a:ext cx="1657505"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eaLnBrk="0" hangingPunct="0">
              <a:defRPr sz="6000">
                <a:solidFill>
                  <a:schemeClr val="tx1"/>
                </a:solidFill>
                <a:latin typeface="Times New Roman" panose="02020603050405020304" pitchFamily="18" charset="0"/>
                <a:ea typeface="MS PGothic" panose="020B0600070205080204" pitchFamily="34" charset="-128"/>
              </a:defRPr>
            </a:lvl1pPr>
            <a:lvl2pPr marL="37931725" indent="-37474525" eaLnBrk="0" hangingPunct="0">
              <a:defRPr sz="6000">
                <a:solidFill>
                  <a:schemeClr val="tx1"/>
                </a:solidFill>
                <a:latin typeface="Times New Roman" panose="02020603050405020304" pitchFamily="18" charset="0"/>
                <a:ea typeface="MS PGothic" panose="020B0600070205080204" pitchFamily="34" charset="-128"/>
              </a:defRPr>
            </a:lvl2pPr>
            <a:lvl3pPr eaLnBrk="0" hangingPunct="0">
              <a:defRPr sz="6000">
                <a:solidFill>
                  <a:schemeClr val="tx1"/>
                </a:solidFill>
                <a:latin typeface="Times New Roman" panose="02020603050405020304" pitchFamily="18" charset="0"/>
                <a:ea typeface="MS PGothic" panose="020B0600070205080204" pitchFamily="34" charset="-128"/>
              </a:defRPr>
            </a:lvl3pPr>
            <a:lvl4pPr eaLnBrk="0" hangingPunct="0">
              <a:defRPr sz="6000">
                <a:solidFill>
                  <a:schemeClr val="tx1"/>
                </a:solidFill>
                <a:latin typeface="Times New Roman" panose="02020603050405020304" pitchFamily="18" charset="0"/>
                <a:ea typeface="MS PGothic" panose="020B0600070205080204" pitchFamily="34" charset="-128"/>
              </a:defRPr>
            </a:lvl4pPr>
            <a:lvl5pPr eaLnBrk="0" hangingPunct="0">
              <a:defRPr sz="6000">
                <a:solidFill>
                  <a:schemeClr val="tx1"/>
                </a:solidFill>
                <a:latin typeface="Times New Roman" panose="02020603050405020304" pitchFamily="18" charset="0"/>
                <a:ea typeface="MS PGothic" panose="020B0600070205080204" pitchFamily="34" charset="-128"/>
              </a:defRPr>
            </a:lvl5pPr>
            <a:lvl6pPr marL="4572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6pPr>
            <a:lvl7pPr marL="9144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7pPr>
            <a:lvl8pPr marL="13716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8pPr>
            <a:lvl9pPr marL="1828800" eaLnBrk="0" fontAlgn="base" hangingPunct="0">
              <a:spcBef>
                <a:spcPct val="0"/>
              </a:spcBef>
              <a:spcAft>
                <a:spcPct val="0"/>
              </a:spcAft>
              <a:defRPr sz="60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778">
                <a:solidFill>
                  <a:srgbClr val="396DEF"/>
                </a:solidFill>
                <a:latin typeface="Arial" panose="020B0604020202020204" pitchFamily="34" charset="0"/>
              </a:rPr>
              <a:t>t = 2.776</a:t>
            </a:r>
            <a:endParaRPr lang="en-US" altLang="en-US" sz="3334">
              <a:solidFill>
                <a:srgbClr val="396DEF"/>
              </a:solidFill>
            </a:endParaRPr>
          </a:p>
        </p:txBody>
      </p:sp>
      <p:sp>
        <p:nvSpPr>
          <p:cNvPr id="53255" name="Line 10">
            <a:extLst>
              <a:ext uri="{FF2B5EF4-FFF2-40B4-BE49-F238E27FC236}">
                <a16:creationId xmlns:a16="http://schemas.microsoft.com/office/drawing/2014/main" id="{85AAA6D2-3BF2-4DD5-BD43-5ED81B01167E}"/>
              </a:ext>
            </a:extLst>
          </p:cNvPr>
          <p:cNvSpPr>
            <a:spLocks noChangeShapeType="1"/>
          </p:cNvSpPr>
          <p:nvPr/>
        </p:nvSpPr>
        <p:spPr bwMode="auto">
          <a:xfrm flipV="1">
            <a:off x="2376841" y="3293180"/>
            <a:ext cx="1868840" cy="1100667"/>
          </a:xfrm>
          <a:prstGeom prst="line">
            <a:avLst/>
          </a:prstGeom>
          <a:noFill/>
          <a:ln w="15875">
            <a:solidFill>
              <a:srgbClr val="396DEF"/>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18000"/>
</p:sld>
</file>

<file path=ppt/tags/tag1.xml><?xml version="1.0" encoding="utf-8"?>
<p:tagLst xmlns:a="http://schemas.openxmlformats.org/drawingml/2006/main" xmlns:r="http://schemas.openxmlformats.org/officeDocument/2006/relationships" xmlns:p="http://schemas.openxmlformats.org/presentationml/2006/main">
  <p:tag name="AUDIO_ID" val="256"/>
  <p:tag name="ELAPSEDTIME" val="35.1"/>
  <p:tag name="ANNOTATION_COUNT" val="0"/>
</p:tagLst>
</file>

<file path=ppt/tags/tag10.xml><?xml version="1.0" encoding="utf-8"?>
<p:tagLst xmlns:a="http://schemas.openxmlformats.org/drawingml/2006/main" xmlns:r="http://schemas.openxmlformats.org/officeDocument/2006/relationships" xmlns:p="http://schemas.openxmlformats.org/presentationml/2006/main">
  <p:tag name="BULLET_1" val="8226"/>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01.xml><?xml version="1.0" encoding="utf-8"?>
<p:tagLst xmlns:a="http://schemas.openxmlformats.org/drawingml/2006/main" xmlns:r="http://schemas.openxmlformats.org/officeDocument/2006/relationships" xmlns:p="http://schemas.openxmlformats.org/presentationml/2006/main">
  <p:tag name="AUDIO_ID" val="260"/>
  <p:tag name="ELAPSEDTIME" val="53.8"/>
  <p:tag name="ANNOTATION_COUNT" val="0"/>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03.xml><?xml version="1.0" encoding="utf-8"?>
<p:tagLst xmlns:a="http://schemas.openxmlformats.org/drawingml/2006/main" xmlns:r="http://schemas.openxmlformats.org/officeDocument/2006/relationships" xmlns:p="http://schemas.openxmlformats.org/presentationml/2006/main">
  <p:tag name="AUDIO_ID" val="286"/>
  <p:tag name="ELAPSEDTIME" val="26.7"/>
  <p:tag name="ANNOTATION_COUNT" val="0"/>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05.xml><?xml version="1.0" encoding="utf-8"?>
<p:tagLst xmlns:a="http://schemas.openxmlformats.org/drawingml/2006/main" xmlns:r="http://schemas.openxmlformats.org/officeDocument/2006/relationships" xmlns:p="http://schemas.openxmlformats.org/presentationml/2006/main">
  <p:tag name="AUDIO_ID" val="261"/>
  <p:tag name="ELAPSEDTIME" val="20.8"/>
  <p:tag name="ANNOTATION_COUNT" val="0"/>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07.xml><?xml version="1.0" encoding="utf-8"?>
<p:tagLst xmlns:a="http://schemas.openxmlformats.org/drawingml/2006/main" xmlns:r="http://schemas.openxmlformats.org/officeDocument/2006/relationships" xmlns:p="http://schemas.openxmlformats.org/presentationml/2006/main">
  <p:tag name="AUDIO_ID" val="262"/>
  <p:tag name="ELAPSEDTIME" val="26.9"/>
  <p:tag name="ANNOTATION_COUNT" val="0"/>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09.xml><?xml version="1.0" encoding="utf-8"?>
<p:tagLst xmlns:a="http://schemas.openxmlformats.org/drawingml/2006/main" xmlns:r="http://schemas.openxmlformats.org/officeDocument/2006/relationships" xmlns:p="http://schemas.openxmlformats.org/presentationml/2006/main">
  <p:tag name="AUDIO_ID" val="276"/>
  <p:tag name="ELAPSEDTIME" val="47.6"/>
  <p:tag name="ANNOTATION_COUNT" val="0"/>
</p:tagLst>
</file>

<file path=ppt/tags/tag11.xml><?xml version="1.0" encoding="utf-8"?>
<p:tagLst xmlns:a="http://schemas.openxmlformats.org/drawingml/2006/main" xmlns:r="http://schemas.openxmlformats.org/officeDocument/2006/relationships" xmlns:p="http://schemas.openxmlformats.org/presentationml/2006/main">
  <p:tag name="AUDIO_ID" val="261"/>
  <p:tag name="ELAPSEDTIME" val="78.1"/>
  <p:tag name="ANNOTATION_COUNT" val="0"/>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111.xml><?xml version="1.0" encoding="utf-8"?>
<p:tagLst xmlns:a="http://schemas.openxmlformats.org/drawingml/2006/main" xmlns:r="http://schemas.openxmlformats.org/officeDocument/2006/relationships" xmlns:p="http://schemas.openxmlformats.org/presentationml/2006/main">
  <p:tag name="AUDIO_ID" val="263"/>
  <p:tag name="ELAPSEDTIME" val="40.3"/>
  <p:tag name="ANNOTATION_COUNT" val="0"/>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13.xml><?xml version="1.0" encoding="utf-8"?>
<p:tagLst xmlns:a="http://schemas.openxmlformats.org/drawingml/2006/main" xmlns:r="http://schemas.openxmlformats.org/officeDocument/2006/relationships" xmlns:p="http://schemas.openxmlformats.org/presentationml/2006/main">
  <p:tag name="AUDIO_ID" val="277"/>
  <p:tag name="ELAPSEDTIME" val="7.3"/>
  <p:tag name="ANNOTATION_COUNT" val="0"/>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15.xml><?xml version="1.0" encoding="utf-8"?>
<p:tagLst xmlns:a="http://schemas.openxmlformats.org/drawingml/2006/main" xmlns:r="http://schemas.openxmlformats.org/officeDocument/2006/relationships" xmlns:p="http://schemas.openxmlformats.org/presentationml/2006/main">
  <p:tag name="AUDIO_ID" val="264"/>
  <p:tag name="ELAPSEDTIME" val="17.8"/>
  <p:tag name="ANNOTATION_COUNT" val="0"/>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17.xml><?xml version="1.0" encoding="utf-8"?>
<p:tagLst xmlns:a="http://schemas.openxmlformats.org/drawingml/2006/main" xmlns:r="http://schemas.openxmlformats.org/officeDocument/2006/relationships" xmlns:p="http://schemas.openxmlformats.org/presentationml/2006/main">
  <p:tag name="AUDIO_ID" val="265"/>
  <p:tag name="ELAPSEDTIME" val="40.9"/>
  <p:tag name="ANNOTATION_COUNT" val="0"/>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19.xml><?xml version="1.0" encoding="utf-8"?>
<p:tagLst xmlns:a="http://schemas.openxmlformats.org/drawingml/2006/main" xmlns:r="http://schemas.openxmlformats.org/officeDocument/2006/relationships" xmlns:p="http://schemas.openxmlformats.org/presentationml/2006/main">
  <p:tag name="AUDIO_ID" val="266"/>
  <p:tag name="ELAPSEDTIME" val="24.2"/>
  <p:tag name="ANNOTATION_COUNT" val="0"/>
</p:tagLst>
</file>

<file path=ppt/tags/tag12.xml><?xml version="1.0" encoding="utf-8"?>
<p:tagLst xmlns:a="http://schemas.openxmlformats.org/drawingml/2006/main" xmlns:r="http://schemas.openxmlformats.org/officeDocument/2006/relationships" xmlns:p="http://schemas.openxmlformats.org/presentationml/2006/main">
  <p:tag name="BULLET_1" val="8226"/>
</p:tagLst>
</file>

<file path=ppt/tags/tag1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21.xml><?xml version="1.0" encoding="utf-8"?>
<p:tagLst xmlns:a="http://schemas.openxmlformats.org/drawingml/2006/main" xmlns:r="http://schemas.openxmlformats.org/officeDocument/2006/relationships" xmlns:p="http://schemas.openxmlformats.org/presentationml/2006/main">
  <p:tag name="AUDIO_ID" val="278"/>
  <p:tag name="ELAPSEDTIME" val="25.0"/>
  <p:tag name="ANNOTATION_COUNT" val="0"/>
</p:tagLst>
</file>

<file path=ppt/tags/tag12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23.xml><?xml version="1.0" encoding="utf-8"?>
<p:tagLst xmlns:a="http://schemas.openxmlformats.org/drawingml/2006/main" xmlns:r="http://schemas.openxmlformats.org/officeDocument/2006/relationships" xmlns:p="http://schemas.openxmlformats.org/presentationml/2006/main">
  <p:tag name="AUDIO_ID" val="279"/>
  <p:tag name="ELAPSEDTIME" val="66.5"/>
  <p:tag name="ANNOTATION_COUNT" val="0"/>
</p:tagLst>
</file>

<file path=ppt/tags/tag1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90"/>
  <p:tag name="MARGIN_3" val="180"/>
  <p:tag name="MARGIN_4" val="270"/>
  <p:tag name="MARGIN_5" val="360"/>
  <p:tag name="FONT_SIZE" val="30"/>
</p:tagLst>
</file>

<file path=ppt/tags/tag125.xml><?xml version="1.0" encoding="utf-8"?>
<p:tagLst xmlns:a="http://schemas.openxmlformats.org/drawingml/2006/main" xmlns:r="http://schemas.openxmlformats.org/officeDocument/2006/relationships" xmlns:p="http://schemas.openxmlformats.org/presentationml/2006/main">
  <p:tag name="AUDIO_ID" val="280"/>
  <p:tag name="ELAPSEDTIME" val="18.3"/>
  <p:tag name="ANNOTATION_COUNT" val="0"/>
</p:tagLst>
</file>

<file path=ppt/tags/tag12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27.xml><?xml version="1.0" encoding="utf-8"?>
<p:tagLst xmlns:a="http://schemas.openxmlformats.org/drawingml/2006/main" xmlns:r="http://schemas.openxmlformats.org/officeDocument/2006/relationships" xmlns:p="http://schemas.openxmlformats.org/presentationml/2006/main">
  <p:tag name="AUDIO_ID" val="267"/>
  <p:tag name="ELAPSEDTIME" val="24.9"/>
  <p:tag name="ANNOTATION_COUNT" val="0"/>
</p:tagLst>
</file>

<file path=ppt/tags/tag1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129.xml><?xml version="1.0" encoding="utf-8"?>
<p:tagLst xmlns:a="http://schemas.openxmlformats.org/drawingml/2006/main" xmlns:r="http://schemas.openxmlformats.org/officeDocument/2006/relationships" xmlns:p="http://schemas.openxmlformats.org/presentationml/2006/main">
  <p:tag name="AUDIO_ID" val="281"/>
  <p:tag name="ELAPSEDTIME" val="7.5"/>
  <p:tag name="ANNOTATION_COUNT" val="0"/>
</p:tagLst>
</file>

<file path=ppt/tags/tag13.xml><?xml version="1.0" encoding="utf-8"?>
<p:tagLst xmlns:a="http://schemas.openxmlformats.org/drawingml/2006/main" xmlns:r="http://schemas.openxmlformats.org/officeDocument/2006/relationships" xmlns:p="http://schemas.openxmlformats.org/presentationml/2006/main">
  <p:tag name="AUDIO_ID" val="262"/>
  <p:tag name="ELAPSEDTIME" val="92.4"/>
  <p:tag name="ANNOTATION_COUNT" val="0"/>
</p:tagLst>
</file>

<file path=ppt/tags/tag13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31.xml><?xml version="1.0" encoding="utf-8"?>
<p:tagLst xmlns:a="http://schemas.openxmlformats.org/drawingml/2006/main" xmlns:r="http://schemas.openxmlformats.org/officeDocument/2006/relationships" xmlns:p="http://schemas.openxmlformats.org/presentationml/2006/main">
  <p:tag name="AUDIO_ID" val="268"/>
  <p:tag name="ELAPSEDTIME" val="28.3"/>
  <p:tag name="ANNOTATION_COUNT" val="0"/>
</p:tagLst>
</file>

<file path=ppt/tags/tag13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33.xml><?xml version="1.0" encoding="utf-8"?>
<p:tagLst xmlns:a="http://schemas.openxmlformats.org/drawingml/2006/main" xmlns:r="http://schemas.openxmlformats.org/officeDocument/2006/relationships" xmlns:p="http://schemas.openxmlformats.org/presentationml/2006/main">
  <p:tag name="AUDIO_ID" val="269"/>
  <p:tag name="ELAPSEDTIME" val="22.4"/>
  <p:tag name="ANNOTATION_COUNT" val="0"/>
</p:tagLst>
</file>

<file path=ppt/tags/tag13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35.xml><?xml version="1.0" encoding="utf-8"?>
<p:tagLst xmlns:a="http://schemas.openxmlformats.org/drawingml/2006/main" xmlns:r="http://schemas.openxmlformats.org/officeDocument/2006/relationships" xmlns:p="http://schemas.openxmlformats.org/presentationml/2006/main">
  <p:tag name="AUDIO_ID" val="284"/>
  <p:tag name="ELAPSEDTIME" val="20.3"/>
  <p:tag name="ANNOTATION_COUNT" val="0"/>
</p:tagLst>
</file>

<file path=ppt/tags/tag136.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37.xml><?xml version="1.0" encoding="utf-8"?>
<p:tagLst xmlns:a="http://schemas.openxmlformats.org/drawingml/2006/main" xmlns:r="http://schemas.openxmlformats.org/officeDocument/2006/relationships" xmlns:p="http://schemas.openxmlformats.org/presentationml/2006/main">
  <p:tag name="AUDIO_ID" val="285"/>
  <p:tag name="ELAPSEDTIME" val="10.4"/>
  <p:tag name="ANNOTATION_COUNT" val="0"/>
</p:tagLst>
</file>

<file path=ppt/tags/tag13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39.xml><?xml version="1.0" encoding="utf-8"?>
<p:tagLst xmlns:a="http://schemas.openxmlformats.org/drawingml/2006/main" xmlns:r="http://schemas.openxmlformats.org/officeDocument/2006/relationships" xmlns:p="http://schemas.openxmlformats.org/presentationml/2006/main">
  <p:tag name="AUDIO_ID" val="282"/>
  <p:tag name="ELAPSEDTIME" val="36.0"/>
  <p:tag name="ANNOTATION_COUNT" val="0"/>
</p:tagLst>
</file>

<file path=ppt/tags/tag14.xml><?xml version="1.0" encoding="utf-8"?>
<p:tagLst xmlns:a="http://schemas.openxmlformats.org/drawingml/2006/main" xmlns:r="http://schemas.openxmlformats.org/officeDocument/2006/relationships" xmlns:p="http://schemas.openxmlformats.org/presentationml/2006/main">
  <p:tag name="BULLET_1" val="8226"/>
</p:tagLst>
</file>

<file path=ppt/tags/tag140.xml><?xml version="1.0" encoding="utf-8"?>
<p:tagLst xmlns:a="http://schemas.openxmlformats.org/drawingml/2006/main" xmlns:r="http://schemas.openxmlformats.org/officeDocument/2006/relationships" xmlns:p="http://schemas.openxmlformats.org/presentationml/2006/main">
  <p:tag name="BULLET_1" val="8226"/>
  <p:tag name="BULLET_2" val="8226"/>
</p:tagLst>
</file>

<file path=ppt/tags/tag141.xml><?xml version="1.0" encoding="utf-8"?>
<p:tagLst xmlns:a="http://schemas.openxmlformats.org/drawingml/2006/main" xmlns:r="http://schemas.openxmlformats.org/officeDocument/2006/relationships" xmlns:p="http://schemas.openxmlformats.org/presentationml/2006/main">
  <p:tag name="AUDIO_ID" val="283"/>
  <p:tag name="ELAPSEDTIME" val="18.2"/>
  <p:tag name="ANNOTATION_COUNT" val="0"/>
</p:tagLst>
</file>

<file path=ppt/tags/tag14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43.xml><?xml version="1.0" encoding="utf-8"?>
<p:tagLst xmlns:a="http://schemas.openxmlformats.org/drawingml/2006/main" xmlns:r="http://schemas.openxmlformats.org/officeDocument/2006/relationships" xmlns:p="http://schemas.openxmlformats.org/presentationml/2006/main">
  <p:tag name="AUDIO_ID" val="270"/>
  <p:tag name="ELAPSEDTIME" val="20.0"/>
  <p:tag name="ANNOTATION_COUNT" val="0"/>
</p:tagLst>
</file>

<file path=ppt/tags/tag144.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45.xml><?xml version="1.0" encoding="utf-8"?>
<p:tagLst xmlns:a="http://schemas.openxmlformats.org/drawingml/2006/main" xmlns:r="http://schemas.openxmlformats.org/officeDocument/2006/relationships" xmlns:p="http://schemas.openxmlformats.org/presentationml/2006/main">
  <p:tag name="AUDIO_ID" val="256"/>
  <p:tag name="ELAPSEDTIME" val="34.1"/>
</p:tagLst>
</file>

<file path=ppt/tags/tag14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47.xml><?xml version="1.0" encoding="utf-8"?>
<p:tagLst xmlns:a="http://schemas.openxmlformats.org/drawingml/2006/main" xmlns:r="http://schemas.openxmlformats.org/officeDocument/2006/relationships" xmlns:p="http://schemas.openxmlformats.org/presentationml/2006/main">
  <p:tag name="AUDIO_ID" val="265"/>
  <p:tag name="ELAPSEDTIME" val="26.1"/>
</p:tagLst>
</file>

<file path=ppt/tags/tag14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149.xml><?xml version="1.0" encoding="utf-8"?>
<p:tagLst xmlns:a="http://schemas.openxmlformats.org/drawingml/2006/main" xmlns:r="http://schemas.openxmlformats.org/officeDocument/2006/relationships" xmlns:p="http://schemas.openxmlformats.org/presentationml/2006/main">
  <p:tag name="AUDIO_ID" val="266"/>
  <p:tag name="ELAPSEDTIME" val="18.3"/>
</p:tagLst>
</file>

<file path=ppt/tags/tag15.xml><?xml version="1.0" encoding="utf-8"?>
<p:tagLst xmlns:a="http://schemas.openxmlformats.org/drawingml/2006/main" xmlns:r="http://schemas.openxmlformats.org/officeDocument/2006/relationships" xmlns:p="http://schemas.openxmlformats.org/presentationml/2006/main">
  <p:tag name="AUDIO_ID" val="263"/>
  <p:tag name="ELAPSEDTIME" val="27.0"/>
  <p:tag name="ANNOTATION_COUNT" val="0"/>
</p:tagLst>
</file>

<file path=ppt/tags/tag15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1.xml><?xml version="1.0" encoding="utf-8"?>
<p:tagLst xmlns:a="http://schemas.openxmlformats.org/drawingml/2006/main" xmlns:r="http://schemas.openxmlformats.org/officeDocument/2006/relationships" xmlns:p="http://schemas.openxmlformats.org/presentationml/2006/main">
  <p:tag name="AUDIO_ID" val="259"/>
  <p:tag name="ELAPSEDTIME" val="54.1"/>
</p:tagLst>
</file>

<file path=ppt/tags/tag15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3.xml><?xml version="1.0" encoding="utf-8"?>
<p:tagLst xmlns:a="http://schemas.openxmlformats.org/drawingml/2006/main" xmlns:r="http://schemas.openxmlformats.org/officeDocument/2006/relationships" xmlns:p="http://schemas.openxmlformats.org/presentationml/2006/main">
  <p:tag name="AUDIO_ID" val="257"/>
  <p:tag name="ELAPSEDTIME" val="29.0"/>
</p:tagLst>
</file>

<file path=ppt/tags/tag15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5.xml><?xml version="1.0" encoding="utf-8"?>
<p:tagLst xmlns:a="http://schemas.openxmlformats.org/drawingml/2006/main" xmlns:r="http://schemas.openxmlformats.org/officeDocument/2006/relationships" xmlns:p="http://schemas.openxmlformats.org/presentationml/2006/main">
  <p:tag name="AUDIO_ID" val="260"/>
  <p:tag name="ELAPSEDTIME" val="22.9"/>
</p:tagLst>
</file>

<file path=ppt/tags/tag15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7.xml><?xml version="1.0" encoding="utf-8"?>
<p:tagLst xmlns:a="http://schemas.openxmlformats.org/drawingml/2006/main" xmlns:r="http://schemas.openxmlformats.org/officeDocument/2006/relationships" xmlns:p="http://schemas.openxmlformats.org/presentationml/2006/main">
  <p:tag name="AUDIO_ID" val="261"/>
  <p:tag name="ELAPSEDTIME" val="54.7"/>
</p:tagLst>
</file>

<file path=ppt/tags/tag15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9.xml><?xml version="1.0" encoding="utf-8"?>
<p:tagLst xmlns:a="http://schemas.openxmlformats.org/drawingml/2006/main" xmlns:r="http://schemas.openxmlformats.org/officeDocument/2006/relationships" xmlns:p="http://schemas.openxmlformats.org/presentationml/2006/main">
  <p:tag name="AUDIO_ID" val="268"/>
  <p:tag name="ELAPSEDTIME" val="5.6"/>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3"/>
</p:tagLst>
</file>

<file path=ppt/tags/tag16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61.xml><?xml version="1.0" encoding="utf-8"?>
<p:tagLst xmlns:a="http://schemas.openxmlformats.org/drawingml/2006/main" xmlns:r="http://schemas.openxmlformats.org/officeDocument/2006/relationships" xmlns:p="http://schemas.openxmlformats.org/presentationml/2006/main">
  <p:tag name="AUDIO_ID" val="262"/>
  <p:tag name="ELAPSEDTIME" val="32.2"/>
</p:tagLst>
</file>

<file path=ppt/tags/tag162.xml><?xml version="1.0" encoding="utf-8"?>
<p:tagLst xmlns:a="http://schemas.openxmlformats.org/drawingml/2006/main" xmlns:r="http://schemas.openxmlformats.org/officeDocument/2006/relationships" xmlns:p="http://schemas.openxmlformats.org/presentationml/2006/main">
  <p:tag name="BULLET_1" val="8226"/>
</p:tagLst>
</file>

<file path=ppt/tags/tag163.xml><?xml version="1.0" encoding="utf-8"?>
<p:tagLst xmlns:a="http://schemas.openxmlformats.org/drawingml/2006/main" xmlns:r="http://schemas.openxmlformats.org/officeDocument/2006/relationships" xmlns:p="http://schemas.openxmlformats.org/presentationml/2006/main">
  <p:tag name="AUDIO_ID" val="263"/>
  <p:tag name="ELAPSEDTIME" val="18.8"/>
</p:tagLst>
</file>

<file path=ppt/tags/tag16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xml><?xml version="1.0" encoding="utf-8"?>
<p:tagLst xmlns:a="http://schemas.openxmlformats.org/drawingml/2006/main" xmlns:r="http://schemas.openxmlformats.org/officeDocument/2006/relationships" xmlns:p="http://schemas.openxmlformats.org/presentationml/2006/main">
  <p:tag name="AUDIO_ID" val="265"/>
  <p:tag name="ELAPSEDTIME" val="18.1"/>
  <p:tag name="ANNOTATION_COUNT" val="0"/>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8"/>
</p:tagLst>
</file>

<file path=ppt/tags/tag19.xml><?xml version="1.0" encoding="utf-8"?>
<p:tagLst xmlns:a="http://schemas.openxmlformats.org/drawingml/2006/main" xmlns:r="http://schemas.openxmlformats.org/officeDocument/2006/relationships" xmlns:p="http://schemas.openxmlformats.org/presentationml/2006/main">
  <p:tag name="AUDIO_ID" val="264"/>
  <p:tag name="ELAPSEDTIME" val="34.6"/>
  <p:tag name="ANNOTATION_COUNT" val="0"/>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20.xml><?xml version="1.0" encoding="utf-8"?>
<p:tagLst xmlns:a="http://schemas.openxmlformats.org/drawingml/2006/main" xmlns:r="http://schemas.openxmlformats.org/officeDocument/2006/relationships" xmlns:p="http://schemas.openxmlformats.org/presentationml/2006/main">
  <p:tag name="BULLET_1" val="8226"/>
</p:tagLst>
</file>

<file path=ppt/tags/tag21.xml><?xml version="1.0" encoding="utf-8"?>
<p:tagLst xmlns:a="http://schemas.openxmlformats.org/drawingml/2006/main" xmlns:r="http://schemas.openxmlformats.org/officeDocument/2006/relationships" xmlns:p="http://schemas.openxmlformats.org/presentationml/2006/main">
  <p:tag name="AUDIO_ID" val="266"/>
  <p:tag name="ELAPSEDTIME" val="41.3"/>
  <p:tag name="ANNOTATION_COUNT" val="0"/>
</p:tagLst>
</file>

<file path=ppt/tags/tag22.xml><?xml version="1.0" encoding="utf-8"?>
<p:tagLst xmlns:a="http://schemas.openxmlformats.org/drawingml/2006/main" xmlns:r="http://schemas.openxmlformats.org/officeDocument/2006/relationships" xmlns:p="http://schemas.openxmlformats.org/presentationml/2006/main">
  <p:tag name="BULLET_1" val="8226"/>
</p:tagLst>
</file>

<file path=ppt/tags/tag23.xml><?xml version="1.0" encoding="utf-8"?>
<p:tagLst xmlns:a="http://schemas.openxmlformats.org/drawingml/2006/main" xmlns:r="http://schemas.openxmlformats.org/officeDocument/2006/relationships" xmlns:p="http://schemas.openxmlformats.org/presentationml/2006/main">
  <p:tag name="AUDIO_ID" val="267"/>
  <p:tag name="ELAPSEDTIME" val="58.2"/>
  <p:tag name="ANNOTATION_COUNT" val="0"/>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7"/>
</p:tagLst>
</file>

<file path=ppt/tags/tag25.xml><?xml version="1.0" encoding="utf-8"?>
<p:tagLst xmlns:a="http://schemas.openxmlformats.org/drawingml/2006/main" xmlns:r="http://schemas.openxmlformats.org/officeDocument/2006/relationships" xmlns:p="http://schemas.openxmlformats.org/presentationml/2006/main">
  <p:tag name="AUDIO_ID" val="256"/>
  <p:tag name="ELAPSEDTIME" val="35.1"/>
  <p:tag name="ANNOTATION_COUNT" val="0"/>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27.xml><?xml version="1.0" encoding="utf-8"?>
<p:tagLst xmlns:a="http://schemas.openxmlformats.org/drawingml/2006/main" xmlns:r="http://schemas.openxmlformats.org/officeDocument/2006/relationships" xmlns:p="http://schemas.openxmlformats.org/presentationml/2006/main">
  <p:tag name="AUDIO_ID" val="257"/>
  <p:tag name="ELAPSEDTIME" val="53.8"/>
  <p:tag name="ANNOTATION_COUNT" val="0"/>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7"/>
</p:tagLst>
</file>

<file path=ppt/tags/tag29.xml><?xml version="1.0" encoding="utf-8"?>
<p:tagLst xmlns:a="http://schemas.openxmlformats.org/drawingml/2006/main" xmlns:r="http://schemas.openxmlformats.org/officeDocument/2006/relationships" xmlns:p="http://schemas.openxmlformats.org/presentationml/2006/main">
  <p:tag name="AUDIO_ID" val="258"/>
  <p:tag name="ELAPSEDTIME" val="88.0"/>
  <p:tag name="ANNOTATION_COUNT" val="0"/>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ELAPSEDTIME" val="53.8"/>
  <p:tag name="ANNOTATION_COUNT" val="0"/>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4"/>
</p:tagLst>
</file>

<file path=ppt/tags/tag31.xml><?xml version="1.0" encoding="utf-8"?>
<p:tagLst xmlns:a="http://schemas.openxmlformats.org/drawingml/2006/main" xmlns:r="http://schemas.openxmlformats.org/officeDocument/2006/relationships" xmlns:p="http://schemas.openxmlformats.org/presentationml/2006/main">
  <p:tag name="AUDIO_ID" val="259"/>
  <p:tag name="ELAPSEDTIME" val="31.3"/>
  <p:tag name="ANNOTATION_COUNT" val="0"/>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3"/>
</p:tagLst>
</file>

<file path=ppt/tags/tag33.xml><?xml version="1.0" encoding="utf-8"?>
<p:tagLst xmlns:a="http://schemas.openxmlformats.org/drawingml/2006/main" xmlns:r="http://schemas.openxmlformats.org/officeDocument/2006/relationships" xmlns:p="http://schemas.openxmlformats.org/presentationml/2006/main">
  <p:tag name="AUDIO_ID" val="260"/>
  <p:tag name="ELAPSEDTIME" val="43.3"/>
  <p:tag name="ANNOTATION_COUNT" val="0"/>
</p:tagLst>
</file>

<file path=ppt/tags/tag34.xml><?xml version="1.0" encoding="utf-8"?>
<p:tagLst xmlns:a="http://schemas.openxmlformats.org/drawingml/2006/main" xmlns:r="http://schemas.openxmlformats.org/officeDocument/2006/relationships" xmlns:p="http://schemas.openxmlformats.org/presentationml/2006/main">
  <p:tag name="BULLET_1" val="8226"/>
</p:tagLst>
</file>

<file path=ppt/tags/tag35.xml><?xml version="1.0" encoding="utf-8"?>
<p:tagLst xmlns:a="http://schemas.openxmlformats.org/drawingml/2006/main" xmlns:r="http://schemas.openxmlformats.org/officeDocument/2006/relationships" xmlns:p="http://schemas.openxmlformats.org/presentationml/2006/main">
  <p:tag name="AUDIO_ID" val="261"/>
  <p:tag name="ELAPSEDTIME" val="78.1"/>
  <p:tag name="ANNOTATION_COUNT" val="0"/>
</p:tagLst>
</file>

<file path=ppt/tags/tag36.xml><?xml version="1.0" encoding="utf-8"?>
<p:tagLst xmlns:a="http://schemas.openxmlformats.org/drawingml/2006/main" xmlns:r="http://schemas.openxmlformats.org/officeDocument/2006/relationships" xmlns:p="http://schemas.openxmlformats.org/presentationml/2006/main">
  <p:tag name="BULLET_1" val="8226"/>
</p:tagLst>
</file>

<file path=ppt/tags/tag37.xml><?xml version="1.0" encoding="utf-8"?>
<p:tagLst xmlns:a="http://schemas.openxmlformats.org/drawingml/2006/main" xmlns:r="http://schemas.openxmlformats.org/officeDocument/2006/relationships" xmlns:p="http://schemas.openxmlformats.org/presentationml/2006/main">
  <p:tag name="AUDIO_ID" val="262"/>
  <p:tag name="ELAPSEDTIME" val="92.4"/>
  <p:tag name="ANNOTATION_COUNT" val="0"/>
</p:tagLst>
</file>

<file path=ppt/tags/tag38.xml><?xml version="1.0" encoding="utf-8"?>
<p:tagLst xmlns:a="http://schemas.openxmlformats.org/drawingml/2006/main" xmlns:r="http://schemas.openxmlformats.org/officeDocument/2006/relationships" xmlns:p="http://schemas.openxmlformats.org/presentationml/2006/main">
  <p:tag name="BULLET_1" val="8226"/>
</p:tagLst>
</file>

<file path=ppt/tags/tag39.xml><?xml version="1.0" encoding="utf-8"?>
<p:tagLst xmlns:a="http://schemas.openxmlformats.org/drawingml/2006/main" xmlns:r="http://schemas.openxmlformats.org/officeDocument/2006/relationships" xmlns:p="http://schemas.openxmlformats.org/presentationml/2006/main">
  <p:tag name="AUDIO_ID" val="263"/>
  <p:tag name="ELAPSEDTIME" val="27.0"/>
  <p:tag name="ANNOTATION_COUNT" val="0"/>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7"/>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3"/>
</p:tagLst>
</file>

<file path=ppt/tags/tag41.xml><?xml version="1.0" encoding="utf-8"?>
<p:tagLst xmlns:a="http://schemas.openxmlformats.org/drawingml/2006/main" xmlns:r="http://schemas.openxmlformats.org/officeDocument/2006/relationships" xmlns:p="http://schemas.openxmlformats.org/presentationml/2006/main">
  <p:tag name="AUDIO_ID" val="265"/>
  <p:tag name="ELAPSEDTIME" val="18.1"/>
  <p:tag name="ANNOTATION_COUNT" val="0"/>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8"/>
</p:tagLst>
</file>

<file path=ppt/tags/tag43.xml><?xml version="1.0" encoding="utf-8"?>
<p:tagLst xmlns:a="http://schemas.openxmlformats.org/drawingml/2006/main" xmlns:r="http://schemas.openxmlformats.org/officeDocument/2006/relationships" xmlns:p="http://schemas.openxmlformats.org/presentationml/2006/main">
  <p:tag name="AUDIO_ID" val="264"/>
  <p:tag name="ELAPSEDTIME" val="34.6"/>
  <p:tag name="ANNOTATION_COUNT" val="0"/>
</p:tagLst>
</file>

<file path=ppt/tags/tag44.xml><?xml version="1.0" encoding="utf-8"?>
<p:tagLst xmlns:a="http://schemas.openxmlformats.org/drawingml/2006/main" xmlns:r="http://schemas.openxmlformats.org/officeDocument/2006/relationships" xmlns:p="http://schemas.openxmlformats.org/presentationml/2006/main">
  <p:tag name="BULLET_1" val="8226"/>
</p:tagLst>
</file>

<file path=ppt/tags/tag45.xml><?xml version="1.0" encoding="utf-8"?>
<p:tagLst xmlns:a="http://schemas.openxmlformats.org/drawingml/2006/main" xmlns:r="http://schemas.openxmlformats.org/officeDocument/2006/relationships" xmlns:p="http://schemas.openxmlformats.org/presentationml/2006/main">
  <p:tag name="AUDIO_ID" val="266"/>
  <p:tag name="ELAPSEDTIME" val="41.3"/>
  <p:tag name="ANNOTATION_COUNT" val="0"/>
</p:tagLst>
</file>

<file path=ppt/tags/tag46.xml><?xml version="1.0" encoding="utf-8"?>
<p:tagLst xmlns:a="http://schemas.openxmlformats.org/drawingml/2006/main" xmlns:r="http://schemas.openxmlformats.org/officeDocument/2006/relationships" xmlns:p="http://schemas.openxmlformats.org/presentationml/2006/main">
  <p:tag name="BULLET_1" val="8226"/>
</p:tagLst>
</file>

<file path=ppt/tags/tag47.xml><?xml version="1.0" encoding="utf-8"?>
<p:tagLst xmlns:a="http://schemas.openxmlformats.org/drawingml/2006/main" xmlns:r="http://schemas.openxmlformats.org/officeDocument/2006/relationships" xmlns:p="http://schemas.openxmlformats.org/presentationml/2006/main">
  <p:tag name="AUDIO_ID" val="267"/>
  <p:tag name="ELAPSEDTIME" val="58.2"/>
  <p:tag name="ANNOTATION_COUNT" val="0"/>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7"/>
</p:tagLst>
</file>

<file path=ppt/tags/tag49.xml><?xml version="1.0" encoding="utf-8"?>
<p:tagLst xmlns:a="http://schemas.openxmlformats.org/drawingml/2006/main" xmlns:r="http://schemas.openxmlformats.org/officeDocument/2006/relationships" xmlns:p="http://schemas.openxmlformats.org/presentationml/2006/main">
  <p:tag name="AUDIO_ID" val="256"/>
  <p:tag name="ELAPSEDTIME" val="31.2"/>
  <p:tag name="ANNOTATION_COUNT" val="0"/>
</p:tagLst>
</file>

<file path=ppt/tags/tag5.xml><?xml version="1.0" encoding="utf-8"?>
<p:tagLst xmlns:a="http://schemas.openxmlformats.org/drawingml/2006/main" xmlns:r="http://schemas.openxmlformats.org/officeDocument/2006/relationships" xmlns:p="http://schemas.openxmlformats.org/presentationml/2006/main">
  <p:tag name="AUDIO_ID" val="258"/>
  <p:tag name="ELAPSEDTIME" val="88.0"/>
  <p:tag name="ANNOTATION_COUNT" val="0"/>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51.xml><?xml version="1.0" encoding="utf-8"?>
<p:tagLst xmlns:a="http://schemas.openxmlformats.org/drawingml/2006/main" xmlns:r="http://schemas.openxmlformats.org/officeDocument/2006/relationships" xmlns:p="http://schemas.openxmlformats.org/presentationml/2006/main">
  <p:tag name="AUDIO_ID" val="258"/>
  <p:tag name="ELAPSEDTIME" val="47.4"/>
  <p:tag name="ANNOTATION_COUNT" val="0"/>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Lst>
</file>

<file path=ppt/tags/tag53.xml><?xml version="1.0" encoding="utf-8"?>
<p:tagLst xmlns:a="http://schemas.openxmlformats.org/drawingml/2006/main" xmlns:r="http://schemas.openxmlformats.org/officeDocument/2006/relationships" xmlns:p="http://schemas.openxmlformats.org/presentationml/2006/main">
  <p:tag name="AUDIO_ID" val="259"/>
  <p:tag name="ELAPSEDTIME" val="35.6"/>
  <p:tag name="ANNOTATION_COUNT" val="0"/>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55.xml><?xml version="1.0" encoding="utf-8"?>
<p:tagLst xmlns:a="http://schemas.openxmlformats.org/drawingml/2006/main" xmlns:r="http://schemas.openxmlformats.org/officeDocument/2006/relationships" xmlns:p="http://schemas.openxmlformats.org/presentationml/2006/main">
  <p:tag name="AUDIO_ID" val="256"/>
  <p:tag name="ELAPSEDTIME" val="115.9"/>
  <p:tag name="ANNOTATION_COUNT" val="0"/>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UDIO_ID" val="257"/>
  <p:tag name="ELAPSEDTIME" val="31.1"/>
  <p:tag name="ANNOTATION_COUNT" val="0"/>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59.xml><?xml version="1.0" encoding="utf-8"?>
<p:tagLst xmlns:a="http://schemas.openxmlformats.org/drawingml/2006/main" xmlns:r="http://schemas.openxmlformats.org/officeDocument/2006/relationships" xmlns:p="http://schemas.openxmlformats.org/presentationml/2006/main">
  <p:tag name="AUDIO_ID" val="258"/>
  <p:tag name="ELAPSEDTIME" val="58.5"/>
  <p:tag name="ANNOTATION_COUNT" val="0"/>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4"/>
</p:tagLst>
</file>

<file path=ppt/tags/tag60.xml><?xml version="1.0" encoding="utf-8"?>
<p:tagLst xmlns:a="http://schemas.openxmlformats.org/drawingml/2006/main" xmlns:r="http://schemas.openxmlformats.org/officeDocument/2006/relationships" xmlns:p="http://schemas.openxmlformats.org/presentationml/2006/main">
  <p:tag name="BULLET_1" val="8226"/>
</p:tagLst>
</file>

<file path=ppt/tags/tag61.xml><?xml version="1.0" encoding="utf-8"?>
<p:tagLst xmlns:a="http://schemas.openxmlformats.org/drawingml/2006/main" xmlns:r="http://schemas.openxmlformats.org/officeDocument/2006/relationships" xmlns:p="http://schemas.openxmlformats.org/presentationml/2006/main">
  <p:tag name="AUDIO_ID" val="259"/>
  <p:tag name="ELAPSEDTIME" val="37.6"/>
  <p:tag name="ANNOTATION_COUNT" val="0"/>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63.xml><?xml version="1.0" encoding="utf-8"?>
<p:tagLst xmlns:a="http://schemas.openxmlformats.org/drawingml/2006/main" xmlns:r="http://schemas.openxmlformats.org/officeDocument/2006/relationships" xmlns:p="http://schemas.openxmlformats.org/presentationml/2006/main">
  <p:tag name="AUDIO_ID" val="260"/>
  <p:tag name="ELAPSEDTIME" val="67.7"/>
  <p:tag name="ANNOTATION_COUNT" val="0"/>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65.xml><?xml version="1.0" encoding="utf-8"?>
<p:tagLst xmlns:a="http://schemas.openxmlformats.org/drawingml/2006/main" xmlns:r="http://schemas.openxmlformats.org/officeDocument/2006/relationships" xmlns:p="http://schemas.openxmlformats.org/presentationml/2006/main">
  <p:tag name="AUDIO_ID" val="261"/>
  <p:tag name="ELAPSEDTIME" val="55.0"/>
  <p:tag name="ANNOTATION_COUNT" val="0"/>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67.xml><?xml version="1.0" encoding="utf-8"?>
<p:tagLst xmlns:a="http://schemas.openxmlformats.org/drawingml/2006/main" xmlns:r="http://schemas.openxmlformats.org/officeDocument/2006/relationships" xmlns:p="http://schemas.openxmlformats.org/presentationml/2006/main">
  <p:tag name="AUDIO_ID" val="256"/>
  <p:tag name="ELAPSEDTIME" val="115.9"/>
  <p:tag name="ANNOTATION_COUNT" val="0"/>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UDIO_ID" val="256"/>
  <p:tag name="ELAPSEDTIME" val="115.9"/>
  <p:tag name="ANNOTATION_COUNT" val="0"/>
</p:tagLst>
</file>

<file path=ppt/tags/tag7.xml><?xml version="1.0" encoding="utf-8"?>
<p:tagLst xmlns:a="http://schemas.openxmlformats.org/drawingml/2006/main" xmlns:r="http://schemas.openxmlformats.org/officeDocument/2006/relationships" xmlns:p="http://schemas.openxmlformats.org/presentationml/2006/main">
  <p:tag name="AUDIO_ID" val="259"/>
  <p:tag name="ELAPSEDTIME" val="31.3"/>
  <p:tag name="ANNOTATION_COUNT" val="0"/>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56"/>
  <p:tag name="ELAPSEDTIME" val="115.9"/>
  <p:tag name="ANNOTATION_COUNT" val="0"/>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56"/>
  <p:tag name="ELAPSEDTIME" val="115.9"/>
  <p:tag name="ANNOTATION_COUNT" val="0"/>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UDIO_ID" val="256"/>
  <p:tag name="ELAPSEDTIME" val="26.1"/>
  <p:tag name="ANNOTATION_COUNT" val="0"/>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77.xml><?xml version="1.0" encoding="utf-8"?>
<p:tagLst xmlns:a="http://schemas.openxmlformats.org/drawingml/2006/main" xmlns:r="http://schemas.openxmlformats.org/officeDocument/2006/relationships" xmlns:p="http://schemas.openxmlformats.org/presentationml/2006/main">
  <p:tag name="AUDIO_ID" val="257"/>
  <p:tag name="ELAPSEDTIME" val="39.0"/>
  <p:tag name="ANNOTATION_COUNT" val="0"/>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79.xml><?xml version="1.0" encoding="utf-8"?>
<p:tagLst xmlns:a="http://schemas.openxmlformats.org/drawingml/2006/main" xmlns:r="http://schemas.openxmlformats.org/officeDocument/2006/relationships" xmlns:p="http://schemas.openxmlformats.org/presentationml/2006/main">
  <p:tag name="AUDIO_ID" val="258"/>
  <p:tag name="ELAPSEDTIME" val="20.7"/>
  <p:tag name="ANNOTATION_COUNT" val="0"/>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3"/>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81.xml><?xml version="1.0" encoding="utf-8"?>
<p:tagLst xmlns:a="http://schemas.openxmlformats.org/drawingml/2006/main" xmlns:r="http://schemas.openxmlformats.org/officeDocument/2006/relationships" xmlns:p="http://schemas.openxmlformats.org/presentationml/2006/main">
  <p:tag name="AUDIO_ID" val="260"/>
  <p:tag name="ELAPSEDTIME" val="15.9"/>
  <p:tag name="ANNOTATION_COUNT" val="0"/>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83.xml><?xml version="1.0" encoding="utf-8"?>
<p:tagLst xmlns:a="http://schemas.openxmlformats.org/drawingml/2006/main" xmlns:r="http://schemas.openxmlformats.org/officeDocument/2006/relationships" xmlns:p="http://schemas.openxmlformats.org/presentationml/2006/main">
  <p:tag name="AUDIO_ID" val="261"/>
  <p:tag name="ELAPSEDTIME" val="48.2"/>
  <p:tag name="ANNOTATION_COUNT" val="0"/>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85.xml><?xml version="1.0" encoding="utf-8"?>
<p:tagLst xmlns:a="http://schemas.openxmlformats.org/drawingml/2006/main" xmlns:r="http://schemas.openxmlformats.org/officeDocument/2006/relationships" xmlns:p="http://schemas.openxmlformats.org/presentationml/2006/main">
  <p:tag name="AUDIO_ID" val="262"/>
  <p:tag name="ELAPSEDTIME" val="26.4"/>
  <p:tag name="ANNOTATION_COUNT" val="0"/>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87.xml><?xml version="1.0" encoding="utf-8"?>
<p:tagLst xmlns:a="http://schemas.openxmlformats.org/drawingml/2006/main" xmlns:r="http://schemas.openxmlformats.org/officeDocument/2006/relationships" xmlns:p="http://schemas.openxmlformats.org/presentationml/2006/main">
  <p:tag name="AUDIO_ID" val="256"/>
  <p:tag name="ELAPSEDTIME" val="11.5"/>
  <p:tag name="ANNOTATION_COUNT" val="0"/>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89.xml><?xml version="1.0" encoding="utf-8"?>
<p:tagLst xmlns:a="http://schemas.openxmlformats.org/drawingml/2006/main" xmlns:r="http://schemas.openxmlformats.org/officeDocument/2006/relationships" xmlns:p="http://schemas.openxmlformats.org/presentationml/2006/main">
  <p:tag name="AUDIO_ID" val="271"/>
  <p:tag name="ELAPSEDTIME" val="19.0"/>
  <p:tag name="ANNOTATION_COUNT" val="0"/>
</p:tagLst>
</file>

<file path=ppt/tags/tag9.xml><?xml version="1.0" encoding="utf-8"?>
<p:tagLst xmlns:a="http://schemas.openxmlformats.org/drawingml/2006/main" xmlns:r="http://schemas.openxmlformats.org/officeDocument/2006/relationships" xmlns:p="http://schemas.openxmlformats.org/presentationml/2006/main">
  <p:tag name="AUDIO_ID" val="260"/>
  <p:tag name="ELAPSEDTIME" val="43.3"/>
  <p:tag name="ANNOTATION_COUNT" val="0"/>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91.xml><?xml version="1.0" encoding="utf-8"?>
<p:tagLst xmlns:a="http://schemas.openxmlformats.org/drawingml/2006/main" xmlns:r="http://schemas.openxmlformats.org/officeDocument/2006/relationships" xmlns:p="http://schemas.openxmlformats.org/presentationml/2006/main">
  <p:tag name="AUDIO_ID" val="272"/>
  <p:tag name="ELAPSEDTIME" val="28.5"/>
  <p:tag name="ANNOTATION_COUNT" val="0"/>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93.xml><?xml version="1.0" encoding="utf-8"?>
<p:tagLst xmlns:a="http://schemas.openxmlformats.org/drawingml/2006/main" xmlns:r="http://schemas.openxmlformats.org/officeDocument/2006/relationships" xmlns:p="http://schemas.openxmlformats.org/presentationml/2006/main">
  <p:tag name="AUDIO_ID" val="273"/>
  <p:tag name="ELAPSEDTIME" val="15.3"/>
  <p:tag name="ANNOTATION_COUNT" val="0"/>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95.xml><?xml version="1.0" encoding="utf-8"?>
<p:tagLst xmlns:a="http://schemas.openxmlformats.org/drawingml/2006/main" xmlns:r="http://schemas.openxmlformats.org/officeDocument/2006/relationships" xmlns:p="http://schemas.openxmlformats.org/presentationml/2006/main">
  <p:tag name="AUDIO_ID" val="259"/>
  <p:tag name="ELAPSEDTIME" val="19.6"/>
  <p:tag name="ANNOTATION_COUNT" val="0"/>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97.xml><?xml version="1.0" encoding="utf-8"?>
<p:tagLst xmlns:a="http://schemas.openxmlformats.org/drawingml/2006/main" xmlns:r="http://schemas.openxmlformats.org/officeDocument/2006/relationships" xmlns:p="http://schemas.openxmlformats.org/presentationml/2006/main">
  <p:tag name="AUDIO_ID" val="274"/>
  <p:tag name="ELAPSEDTIME" val="27.0"/>
  <p:tag name="ANNOTATION_COUNT" val="0"/>
</p:tagLst>
</file>

<file path=ppt/tags/tag9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99.xml><?xml version="1.0" encoding="utf-8"?>
<p:tagLst xmlns:a="http://schemas.openxmlformats.org/drawingml/2006/main" xmlns:r="http://schemas.openxmlformats.org/officeDocument/2006/relationships" xmlns:p="http://schemas.openxmlformats.org/presentationml/2006/main">
  <p:tag name="AUDIO_ID" val="275"/>
  <p:tag name="ELAPSEDTIME" val="9.5"/>
  <p:tag name="ANNOTATION_COUN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28946</Words>
  <Application>Microsoft Office PowerPoint</Application>
  <PresentationFormat>On-screen Show (4:3)</PresentationFormat>
  <Paragraphs>2422</Paragraphs>
  <Slides>333</Slides>
  <Notes>309</Notes>
  <HiddenSlides>0</HiddenSlides>
  <MMClips>5</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5</vt:i4>
      </vt:variant>
      <vt:variant>
        <vt:lpstr>Slide Titles</vt:lpstr>
      </vt:variant>
      <vt:variant>
        <vt:i4>333</vt:i4>
      </vt:variant>
    </vt:vector>
  </HeadingPairs>
  <TitlesOfParts>
    <vt:vector size="356" baseType="lpstr">
      <vt:lpstr>Arial</vt:lpstr>
      <vt:lpstr>Arial Black</vt:lpstr>
      <vt:lpstr>Arial Narrow</vt:lpstr>
      <vt:lpstr>Calibri</vt:lpstr>
      <vt:lpstr>Comic Sans MS</vt:lpstr>
      <vt:lpstr>Courier</vt:lpstr>
      <vt:lpstr>Courier New</vt:lpstr>
      <vt:lpstr>CourierNewPSMT</vt:lpstr>
      <vt:lpstr>Geneva</vt:lpstr>
      <vt:lpstr>Helvetica</vt:lpstr>
      <vt:lpstr>Impact</vt:lpstr>
      <vt:lpstr>Lucida Grande</vt:lpstr>
      <vt:lpstr>Symbol</vt:lpstr>
      <vt:lpstr>Times</vt:lpstr>
      <vt:lpstr>Times New Roman</vt:lpstr>
      <vt:lpstr>Verdana-Bold</vt:lpstr>
      <vt:lpstr>Verdana-Italic</vt:lpstr>
      <vt:lpstr>Office Theme</vt:lpstr>
      <vt:lpstr>Equation</vt:lpstr>
      <vt:lpstr>MS_ClipArt_Gallery</vt:lpstr>
      <vt:lpstr>Worksheet</vt:lpstr>
      <vt:lpstr>Document</vt:lpstr>
      <vt:lpstr>Bitmap Image</vt:lpstr>
      <vt:lpstr>PowerPoint Presentation</vt:lpstr>
      <vt:lpstr>PowerPoint Presentation</vt:lpstr>
      <vt:lpstr>Session 3: Topics</vt:lpstr>
      <vt:lpstr>Introduction to Estimation</vt:lpstr>
      <vt:lpstr>Introduction to Estimation</vt:lpstr>
      <vt:lpstr>Confidence Intervals</vt:lpstr>
      <vt:lpstr>Confidence Intervals</vt:lpstr>
      <vt:lpstr>PowerPoint Presentation</vt:lpstr>
      <vt:lpstr>Degrees of Freedom</vt:lpstr>
      <vt:lpstr>Degrees of Freedom</vt:lpstr>
      <vt:lpstr>Degrees of Freedom</vt:lpstr>
      <vt:lpstr>One Degree of Freedom</vt:lpstr>
      <vt:lpstr>One Degree of Freedom</vt:lpstr>
      <vt:lpstr>Two Degrees of Freedom</vt:lpstr>
      <vt:lpstr>Two Degrees of Freedom</vt:lpstr>
      <vt:lpstr>Independence</vt:lpstr>
      <vt:lpstr>df with Estimated Mean</vt:lpstr>
      <vt:lpstr>Estimate the Mean</vt:lpstr>
      <vt:lpstr>Estimate the Variance</vt:lpstr>
      <vt:lpstr>Estimate the Variance</vt:lpstr>
      <vt:lpstr>Estimate the Variance</vt:lpstr>
      <vt:lpstr>Degrees of Freedom</vt:lpstr>
      <vt:lpstr>Non-Independent Estimates</vt:lpstr>
      <vt:lpstr>Non-Independent Estimates</vt:lpstr>
      <vt:lpstr>df for Estimates</vt:lpstr>
      <vt:lpstr>df for Estimates</vt:lpstr>
      <vt:lpstr>PowerPoint Presentation</vt:lpstr>
      <vt:lpstr>Characteristics of Estimators</vt:lpstr>
      <vt:lpstr>An example...</vt:lpstr>
      <vt:lpstr>Bias and Precision</vt:lpstr>
      <vt:lpstr>A statistic is biased if...</vt:lpstr>
      <vt:lpstr>More formally, a statistic is biased if...</vt:lpstr>
      <vt:lpstr>Estimating the  Population Mean</vt:lpstr>
      <vt:lpstr>Estimating the  Population Mean</vt:lpstr>
      <vt:lpstr>Measuring Variance in a Population</vt:lpstr>
      <vt:lpstr>Measuring Variance</vt:lpstr>
      <vt:lpstr>Measuring Variance</vt:lpstr>
      <vt:lpstr>The Solution</vt:lpstr>
      <vt:lpstr>Precision is…</vt:lpstr>
      <vt:lpstr>Precision</vt:lpstr>
      <vt:lpstr>Precision</vt:lpstr>
      <vt:lpstr>Sample Size and Precision</vt:lpstr>
      <vt:lpstr>PowerPoint Presentation</vt:lpstr>
      <vt:lpstr>Confidence Intervals</vt:lpstr>
      <vt:lpstr>Your mission...</vt:lpstr>
      <vt:lpstr>Take a Sample</vt:lpstr>
      <vt:lpstr>Take a Sample</vt:lpstr>
      <vt:lpstr>The problem with point estimates</vt:lpstr>
      <vt:lpstr>Confidence intervals to the rescue!!!</vt:lpstr>
      <vt:lpstr>In our example</vt:lpstr>
      <vt:lpstr>Example of a Confidence Interval</vt:lpstr>
      <vt:lpstr>So what does “95%” mean?</vt:lpstr>
      <vt:lpstr>So what does “95%” mean?</vt:lpstr>
      <vt:lpstr>A 95% Confidence Interval...</vt:lpstr>
      <vt:lpstr>A 95% Confidence Interval...</vt:lpstr>
      <vt:lpstr>More Problems!</vt:lpstr>
      <vt:lpstr>Benefits of Standard Method</vt:lpstr>
      <vt:lpstr>Confidence Intervals and Probability</vt:lpstr>
      <vt:lpstr>Confidence Intervals</vt:lpstr>
      <vt:lpstr>PowerPoint Presentation</vt:lpstr>
      <vt:lpstr>The t Distribution</vt:lpstr>
      <vt:lpstr>A Normal Distribution</vt:lpstr>
      <vt:lpstr>Probability of value being more than 1.96 from m</vt:lpstr>
      <vt:lpstr>Probability of a mean being more than 1.96 from m</vt:lpstr>
      <vt:lpstr>What if we don’t know the standard deviation?</vt:lpstr>
      <vt:lpstr>Two Factors</vt:lpstr>
      <vt:lpstr>How Much Higher?</vt:lpstr>
      <vt:lpstr>The t Distribution</vt:lpstr>
      <vt:lpstr>t-Distribution vs.  Normal Distribution</vt:lpstr>
      <vt:lpstr>t-Distribution vs.  Normal Distribution</vt:lpstr>
      <vt:lpstr>Leptokurtic Distribution</vt:lpstr>
      <vt:lpstr>t Table</vt:lpstr>
      <vt:lpstr>t Table</vt:lpstr>
      <vt:lpstr>t Table</vt:lpstr>
      <vt:lpstr>A Problem</vt:lpstr>
      <vt:lpstr>PowerPoint Presentation</vt:lpstr>
      <vt:lpstr>Using the t Table</vt:lpstr>
      <vt:lpstr>Conclusion</vt:lpstr>
      <vt:lpstr>PowerPoint Presentation</vt:lpstr>
      <vt:lpstr>Introduction</vt:lpstr>
      <vt:lpstr>Confidence Interval on the Mean with σ Known</vt:lpstr>
      <vt:lpstr>Confidence Interval on the Mean with σ Known</vt:lpstr>
      <vt:lpstr>Confidence Interval on the Mean withσKnown</vt:lpstr>
      <vt:lpstr>Confidence Interval on the Mean withσKnown</vt:lpstr>
      <vt:lpstr>Confidence Interval on the Mean withσKnown</vt:lpstr>
      <vt:lpstr>Confidence Interval on the Mean with σ Known</vt:lpstr>
      <vt:lpstr>Confidence Interval on the Mean withσKnown</vt:lpstr>
      <vt:lpstr>PowerPoint Presentation</vt:lpstr>
      <vt:lpstr>Confidence Interval on the Mean withσKnown</vt:lpstr>
      <vt:lpstr>Computing the Confidence Interval with σ Estimated (intro) </vt:lpstr>
      <vt:lpstr>t Distribution and Standard Normal Compared</vt:lpstr>
      <vt:lpstr>t Versus Normal Distribution Up Close</vt:lpstr>
      <vt:lpstr>t-Table</vt:lpstr>
      <vt:lpstr>t-Table example</vt:lpstr>
      <vt:lpstr>Computing the Confidence Interval withσEstimated</vt:lpstr>
      <vt:lpstr>Computing the Confidence Interval withσEstimated</vt:lpstr>
      <vt:lpstr>Computing the Confidence Interval withσEstimated</vt:lpstr>
      <vt:lpstr>Computing the Confidence Interval withσEstimated</vt:lpstr>
      <vt:lpstr>PowerPoint Presentation</vt:lpstr>
      <vt:lpstr>Computing the Confidence Interval withσEstimated</vt:lpstr>
      <vt:lpstr>General Formula</vt:lpstr>
      <vt:lpstr>PowerPoint Presentation</vt:lpstr>
      <vt:lpstr>Differences Between Groups</vt:lpstr>
      <vt:lpstr>Differences Between Groups</vt:lpstr>
      <vt:lpstr>Differences Between Means</vt:lpstr>
      <vt:lpstr>Differences Between Means</vt:lpstr>
      <vt:lpstr>Assumptions</vt:lpstr>
      <vt:lpstr>Formulas</vt:lpstr>
      <vt:lpstr>Compute Standard  Error of the Difference</vt:lpstr>
      <vt:lpstr>Compute Standard  Error of the Difference</vt:lpstr>
      <vt:lpstr>Wait a minute!!!</vt:lpstr>
      <vt:lpstr>Average Them!!</vt:lpstr>
      <vt:lpstr>Standard Error  of the Difference</vt:lpstr>
      <vt:lpstr>Standard Error  of the Difference</vt:lpstr>
      <vt:lpstr>Estimated Standard Error  of the Difference</vt:lpstr>
      <vt:lpstr>Finding tCL</vt:lpstr>
      <vt:lpstr>Finding tCL</vt:lpstr>
      <vt:lpstr>Intermediate Results</vt:lpstr>
      <vt:lpstr>Confidence Interval for Difference Between Means</vt:lpstr>
      <vt:lpstr>Confidence Interval for Difference Between Means</vt:lpstr>
      <vt:lpstr>Formatting for Software</vt:lpstr>
      <vt:lpstr>Data Format for t-tests</vt:lpstr>
      <vt:lpstr>Unequal Sample Sizes</vt:lpstr>
      <vt:lpstr>PowerPoint Presentation</vt:lpstr>
      <vt:lpstr>Confidence Intervals on Pearson’s Correlation ()</vt:lpstr>
      <vt:lpstr>The solution...</vt:lpstr>
      <vt:lpstr>Computational Steps</vt:lpstr>
      <vt:lpstr>Animal Research Case Study</vt:lpstr>
      <vt:lpstr>Animal Research Results</vt:lpstr>
      <vt:lpstr>Our Task</vt:lpstr>
      <vt:lpstr>Step 1: Convert r to z’</vt:lpstr>
      <vt:lpstr>Step 2: Compute Confidence Interval Using z’ Value</vt:lpstr>
      <vt:lpstr>Step 2: Compute Confidence Interval Using z’ Value</vt:lpstr>
      <vt:lpstr>Step 3: Convert z’ Back to r</vt:lpstr>
      <vt:lpstr>Computing a 99% Confidence Interval</vt:lpstr>
      <vt:lpstr>Computing a 99% Confidence Interval</vt:lpstr>
      <vt:lpstr>Comparing a 95% and 99% Confidence Interval</vt:lpstr>
      <vt:lpstr>PowerPoint Presentation</vt:lpstr>
      <vt:lpstr>Proportion: An Example</vt:lpstr>
      <vt:lpstr>Proportion</vt:lpstr>
      <vt:lpstr>Computing a Confidence Interval</vt:lpstr>
      <vt:lpstr>Standard Error  of the Proportion</vt:lpstr>
      <vt:lpstr>Computing a Confidence Interval</vt:lpstr>
      <vt:lpstr>Estimated Standard Error  of the Proportion</vt:lpstr>
      <vt:lpstr>Estimated Standard Error  of the Proportion</vt:lpstr>
      <vt:lpstr>Creating the Interval</vt:lpstr>
      <vt:lpstr>Correction</vt:lpstr>
      <vt:lpstr>95% Confidence Interval</vt:lpstr>
      <vt:lpstr>95% Confidence Interval</vt:lpstr>
      <vt:lpstr>Margin of Error - Candidate A</vt:lpstr>
      <vt:lpstr>What does it mean?</vt:lpstr>
      <vt:lpstr>What about Candidate B?</vt:lpstr>
      <vt:lpstr>Candidate B: Percentage &amp; Margin of Error</vt:lpstr>
      <vt:lpstr>Remember!</vt:lpstr>
      <vt:lpstr>Margin of Error for Differences</vt:lpstr>
      <vt:lpstr>PowerPoint Presentation</vt:lpstr>
      <vt:lpstr>Introduction</vt:lpstr>
      <vt:lpstr>Could it be Luck?</vt:lpstr>
      <vt:lpstr>Physicians Reactions</vt:lpstr>
      <vt:lpstr>Is Chance a Plausible Explanation?</vt:lpstr>
      <vt:lpstr>The Probability Value</vt:lpstr>
      <vt:lpstr>Another Example</vt:lpstr>
      <vt:lpstr>What is the Probability</vt:lpstr>
      <vt:lpstr>The Null Hypothesis</vt:lpstr>
      <vt:lpstr>Correlational Study</vt:lpstr>
      <vt:lpstr>The Null is Not Always 0</vt:lpstr>
      <vt:lpstr>Researchers Hope to Reject the Null Hypothesis</vt:lpstr>
      <vt:lpstr>PowerPoint Presentation</vt:lpstr>
      <vt:lpstr>Alternative Hypothesis</vt:lpstr>
      <vt:lpstr>Introduction</vt:lpstr>
      <vt:lpstr>Could it be Luck?</vt:lpstr>
      <vt:lpstr>Physicians Reactions</vt:lpstr>
      <vt:lpstr>Is Chance a Plausible Explanation?</vt:lpstr>
      <vt:lpstr>The Probability Value</vt:lpstr>
      <vt:lpstr>Another Example</vt:lpstr>
      <vt:lpstr>What is the Probability</vt:lpstr>
      <vt:lpstr>The Null Hypothesis</vt:lpstr>
      <vt:lpstr>Correlational Study</vt:lpstr>
      <vt:lpstr>The Null is Not Always 0</vt:lpstr>
      <vt:lpstr>Researchers Hope to Reject the Null Hypothesis</vt:lpstr>
      <vt:lpstr>Alternative Hypothesis</vt:lpstr>
      <vt:lpstr>PowerPoint Presentation</vt:lpstr>
      <vt:lpstr>Type I and II Errors</vt:lpstr>
      <vt:lpstr>Review</vt:lpstr>
      <vt:lpstr>Type I Error Rate and a</vt:lpstr>
      <vt:lpstr>Type II Errors</vt:lpstr>
      <vt:lpstr>b and Power</vt:lpstr>
      <vt:lpstr>PowerPoint Presentation</vt:lpstr>
      <vt:lpstr>Interpreting Significant Effects</vt:lpstr>
      <vt:lpstr>Alternative Hypothesis</vt:lpstr>
      <vt:lpstr>Direction of the Difference</vt:lpstr>
      <vt:lpstr>Interpreting Non- Significant Differences</vt:lpstr>
      <vt:lpstr>Interpretation</vt:lpstr>
      <vt:lpstr>Non-Significant Difference Can Increase Confidence</vt:lpstr>
      <vt:lpstr>Two interpretations</vt:lpstr>
      <vt:lpstr>What Should be Done?</vt:lpstr>
      <vt:lpstr>Concluding that an Effect is Small</vt:lpstr>
      <vt:lpstr>PowerPoint Presentation</vt:lpstr>
      <vt:lpstr>Step 1 in Hypothesis Testing</vt:lpstr>
      <vt:lpstr>Step 2 in Hypothesis Testing</vt:lpstr>
      <vt:lpstr>Step 3 in Hypothesis Testing</vt:lpstr>
      <vt:lpstr>Step 4 in Hypothesis Testing</vt:lpstr>
      <vt:lpstr>PowerPoint Presentation</vt:lpstr>
      <vt:lpstr>Confidence Intervals and Significance Testing</vt:lpstr>
      <vt:lpstr>Physicians Reaction Study</vt:lpstr>
      <vt:lpstr>99% Interval</vt:lpstr>
      <vt:lpstr>Direction of an Effect</vt:lpstr>
      <vt:lpstr>When You Know H0 is False</vt:lpstr>
      <vt:lpstr>Don’t Accept H0</vt:lpstr>
      <vt:lpstr>PowerPoint Presentation</vt:lpstr>
      <vt:lpstr>Misconceptions</vt:lpstr>
      <vt:lpstr>Misconceptions</vt:lpstr>
      <vt:lpstr>Misconceptions</vt:lpstr>
      <vt:lpstr>Misconceptions</vt:lpstr>
      <vt:lpstr>Misconceptions</vt:lpstr>
      <vt:lpstr>Misconceptions</vt:lpstr>
      <vt:lpstr>Misconceptions</vt:lpstr>
      <vt:lpstr>PowerPoint Presentation</vt:lpstr>
      <vt:lpstr>Testing the Null Hypothesis (H0)</vt:lpstr>
      <vt:lpstr>Subliminal Message Experiment</vt:lpstr>
      <vt:lpstr>What is our Null Hypothesis?</vt:lpstr>
      <vt:lpstr>Data Table</vt:lpstr>
      <vt:lpstr>Significance Test</vt:lpstr>
      <vt:lpstr>Sampling Distribution of the Mean</vt:lpstr>
      <vt:lpstr>Sampling Distribution of the Mean</vt:lpstr>
      <vt:lpstr>Calculating μM with Known Population Standard Deviation</vt:lpstr>
      <vt:lpstr>Calculating μM with Known Population Standard Deviation</vt:lpstr>
      <vt:lpstr>A Recap...</vt:lpstr>
      <vt:lpstr>PowerPoint Presentation</vt:lpstr>
      <vt:lpstr>Conclusions</vt:lpstr>
      <vt:lpstr>One-tailed vs Two-tailed</vt:lpstr>
      <vt:lpstr>Tails?</vt:lpstr>
      <vt:lpstr>PowerPoint Presentation</vt:lpstr>
      <vt:lpstr>Probability Calculations Using Z-scores</vt:lpstr>
      <vt:lpstr>PowerPoint Presentation</vt:lpstr>
      <vt:lpstr>Back to the Real World...</vt:lpstr>
      <vt:lpstr>Example: ADHD Study</vt:lpstr>
      <vt:lpstr>Our Hypotheses</vt:lpstr>
      <vt:lpstr>Testing the Null Hypothesis</vt:lpstr>
      <vt:lpstr>Formulas for t and z</vt:lpstr>
      <vt:lpstr>Estimating the Standard Error of the Mean</vt:lpstr>
      <vt:lpstr>Computing t</vt:lpstr>
      <vt:lpstr>Computing  Degrees of Freedom (df)</vt:lpstr>
      <vt:lpstr>Computing t and  Degrees of Freedom (df)</vt:lpstr>
      <vt:lpstr>PowerPoint Presentation</vt:lpstr>
      <vt:lpstr>Conclusion</vt:lpstr>
      <vt:lpstr>Review of Assumptions</vt:lpstr>
      <vt:lpstr>PowerPoint Presentation</vt:lpstr>
      <vt:lpstr>Differences Between Groups</vt:lpstr>
      <vt:lpstr>Differences Between Groups</vt:lpstr>
      <vt:lpstr>Differences Between Means</vt:lpstr>
      <vt:lpstr>Differences Between Means</vt:lpstr>
      <vt:lpstr>Assumptions</vt:lpstr>
      <vt:lpstr>Formula for Testing</vt:lpstr>
      <vt:lpstr>Formula for Testing</vt:lpstr>
      <vt:lpstr>Calculating the Statistic</vt:lpstr>
      <vt:lpstr>Next Step</vt:lpstr>
      <vt:lpstr>Next Step</vt:lpstr>
      <vt:lpstr>PowerPoint Presentation</vt:lpstr>
      <vt:lpstr>Compute Standard  Error of the Difference</vt:lpstr>
      <vt:lpstr>Wait a minute!!!</vt:lpstr>
      <vt:lpstr>Average Them!!</vt:lpstr>
      <vt:lpstr>Standard Error  of the Difference</vt:lpstr>
      <vt:lpstr>Estimated Standard Error  of the Difference</vt:lpstr>
      <vt:lpstr>Calculating t</vt:lpstr>
      <vt:lpstr>Testing the Statistic</vt:lpstr>
      <vt:lpstr>Back to Our Example</vt:lpstr>
      <vt:lpstr>PowerPoint Presentation</vt:lpstr>
      <vt:lpstr>Weapons and Aggression Study</vt:lpstr>
      <vt:lpstr>Description of Conditions</vt:lpstr>
      <vt:lpstr>Data</vt:lpstr>
      <vt:lpstr>PowerPoint Presentation</vt:lpstr>
      <vt:lpstr>Is L1 significant?</vt:lpstr>
      <vt:lpstr>Is L1 significant?</vt:lpstr>
      <vt:lpstr>Another Question</vt:lpstr>
      <vt:lpstr>PowerPoint Presentation</vt:lpstr>
      <vt:lpstr>Conclusion</vt:lpstr>
      <vt:lpstr>Multiple Comparisons</vt:lpstr>
      <vt:lpstr>PowerPoint Presentation</vt:lpstr>
      <vt:lpstr>Testing Means</vt:lpstr>
      <vt:lpstr>A Hypothetical Experiment</vt:lpstr>
      <vt:lpstr>PowerPoint Presentation</vt:lpstr>
      <vt:lpstr>PowerPoint Presentation</vt:lpstr>
      <vt:lpstr>Ratings of Success vs. Failure</vt:lpstr>
      <vt:lpstr>Ratings of Success vs. Failure</vt:lpstr>
      <vt:lpstr>Ratings of Success vs. Failure</vt:lpstr>
      <vt:lpstr>Ratings of Success vs. Failure</vt:lpstr>
      <vt:lpstr>Overall Means</vt:lpstr>
      <vt:lpstr>Overall Means</vt:lpstr>
      <vt:lpstr>Computing the Difference</vt:lpstr>
      <vt:lpstr>Linear Combination of the Means</vt:lpstr>
      <vt:lpstr>Formula for L</vt:lpstr>
      <vt:lpstr>Is it Significant?</vt:lpstr>
      <vt:lpstr>Calculating t</vt:lpstr>
      <vt:lpstr>Degrees of Freedom</vt:lpstr>
      <vt:lpstr>PowerPoint Presentation</vt:lpstr>
      <vt:lpstr>Another Question</vt:lpstr>
      <vt:lpstr>Table of Means</vt:lpstr>
      <vt:lpstr>Difference Between Differences</vt:lpstr>
      <vt:lpstr>Calculations</vt:lpstr>
      <vt:lpstr>PowerPoint Presentation</vt:lpstr>
      <vt:lpstr>Interaction</vt:lpstr>
      <vt:lpstr>Error Rates</vt:lpstr>
      <vt:lpstr>Bonferroni Correction</vt:lpstr>
      <vt:lpstr>Control the FW Error Rate?</vt:lpstr>
      <vt:lpstr>When to Control the  FW Error Rate</vt:lpstr>
      <vt:lpstr>Example</vt:lpstr>
      <vt:lpstr>Orthogonal Comparisons</vt:lpstr>
      <vt:lpstr>Non-Orthogonal Comparisons</vt:lpstr>
      <vt:lpstr>PowerPoint Presentation</vt:lpstr>
      <vt:lpstr>A Grant Proposal</vt:lpstr>
      <vt:lpstr>A Grant Proposal</vt:lpstr>
      <vt:lpstr>Power</vt:lpstr>
      <vt:lpstr>Experimental Design</vt:lpstr>
      <vt:lpstr>Example 2</vt:lpstr>
      <vt:lpstr>Example 2</vt:lpstr>
      <vt:lpstr>Calculations 1</vt:lpstr>
      <vt:lpstr>Calculations 2</vt:lpstr>
      <vt:lpstr>Calculations 3</vt:lpstr>
      <vt:lpstr>Standard Deviation Estimated </vt:lpstr>
      <vt:lpstr>PowerPoint Presentation</vt:lpstr>
      <vt:lpstr>Shaken Versus Stirred</vt:lpstr>
      <vt:lpstr>The Experiment</vt:lpstr>
      <vt:lpstr>Binomial Distribution</vt:lpstr>
      <vt:lpstr>Binomial Distribution</vt:lpstr>
      <vt:lpstr>Recap</vt:lpstr>
      <vt:lpstr>PowerPoint Presentation</vt:lpstr>
      <vt:lpstr>Example: Math Achievement</vt:lpstr>
      <vt:lpstr>Effect of Sample Size on Power (α= 0.05)</vt:lpstr>
      <vt:lpstr>Effect of σ on Power (α= 0.05)</vt:lpstr>
      <vt:lpstr>Effect Size</vt:lpstr>
      <vt:lpstr>Significance Level</vt:lpstr>
      <vt:lpstr>One- versus Two-Tailed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2020-05-17T23:32:10Z</dcterms:created>
  <dcterms:modified xsi:type="dcterms:W3CDTF">2020-05-17T23:49:09Z</dcterms:modified>
</cp:coreProperties>
</file>